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40"/>
  </p:notesMasterIdLst>
  <p:handoutMasterIdLst>
    <p:handoutMasterId r:id="rId41"/>
  </p:handoutMasterIdLst>
  <p:sldIdLst>
    <p:sldId id="256" r:id="rId2"/>
    <p:sldId id="257" r:id="rId3"/>
    <p:sldId id="258" r:id="rId4"/>
    <p:sldId id="259" r:id="rId5"/>
    <p:sldId id="260" r:id="rId6"/>
    <p:sldId id="261" r:id="rId7"/>
    <p:sldId id="274" r:id="rId8"/>
    <p:sldId id="262" r:id="rId9"/>
    <p:sldId id="263" r:id="rId10"/>
    <p:sldId id="265" r:id="rId11"/>
    <p:sldId id="266" r:id="rId12"/>
    <p:sldId id="267" r:id="rId13"/>
    <p:sldId id="268" r:id="rId14"/>
    <p:sldId id="269" r:id="rId15"/>
    <p:sldId id="270" r:id="rId16"/>
    <p:sldId id="272" r:id="rId17"/>
    <p:sldId id="273" r:id="rId18"/>
    <p:sldId id="341" r:id="rId19"/>
    <p:sldId id="343" r:id="rId20"/>
    <p:sldId id="345" r:id="rId21"/>
    <p:sldId id="347" r:id="rId22"/>
    <p:sldId id="349" r:id="rId23"/>
    <p:sldId id="351" r:id="rId24"/>
    <p:sldId id="356" r:id="rId25"/>
    <p:sldId id="354" r:id="rId26"/>
    <p:sldId id="359" r:id="rId27"/>
    <p:sldId id="361" r:id="rId28"/>
    <p:sldId id="363" r:id="rId29"/>
    <p:sldId id="364" r:id="rId30"/>
    <p:sldId id="365" r:id="rId31"/>
    <p:sldId id="366" r:id="rId32"/>
    <p:sldId id="367" r:id="rId33"/>
    <p:sldId id="369" r:id="rId34"/>
    <p:sldId id="370" r:id="rId35"/>
    <p:sldId id="371" r:id="rId36"/>
    <p:sldId id="372" r:id="rId37"/>
    <p:sldId id="373" r:id="rId38"/>
    <p:sldId id="368" r:id="rId39"/>
  </p:sldIdLst>
  <p:sldSz cx="9144000" cy="6858000" type="screen4x3"/>
  <p:notesSz cx="6858000" cy="10013950"/>
  <p:defaultTextStyle>
    <a:defPPr>
      <a:defRPr lang="es-E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7406"/>
    </p:cViewPr>
  </p:sorterViewPr>
  <p:notesViewPr>
    <p:cSldViewPr>
      <p:cViewPr varScale="1">
        <p:scale>
          <a:sx n="36" d="100"/>
          <a:sy n="36" d="100"/>
        </p:scale>
        <p:origin x="-1578" y="-96"/>
      </p:cViewPr>
      <p:guideLst>
        <p:guide orient="horz" pos="3154"/>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6434" name="Rectangle 2"/>
          <p:cNvSpPr>
            <a:spLocks noGrp="1" noChangeArrowheads="1"/>
          </p:cNvSpPr>
          <p:nvPr>
            <p:ph type="hdr" sz="quarter"/>
          </p:nvPr>
        </p:nvSpPr>
        <p:spPr bwMode="auto">
          <a:xfrm>
            <a:off x="0" y="0"/>
            <a:ext cx="2971800" cy="500063"/>
          </a:xfrm>
          <a:prstGeom prst="rect">
            <a:avLst/>
          </a:prstGeom>
          <a:noFill/>
          <a:ln w="9525">
            <a:noFill/>
            <a:miter lim="800000"/>
            <a:headEnd/>
            <a:tailEnd/>
          </a:ln>
          <a:effectLst/>
        </p:spPr>
        <p:txBody>
          <a:bodyPr vert="horz" wrap="square" lIns="92528" tIns="46264" rIns="92528" bIns="46264" numCol="1" anchor="t" anchorCtr="0" compatLnSpc="1">
            <a:prstTxWarp prst="textNoShape">
              <a:avLst/>
            </a:prstTxWarp>
          </a:bodyPr>
          <a:lstStyle>
            <a:lvl1pPr defTabSz="925513">
              <a:defRPr sz="1200"/>
            </a:lvl1pPr>
          </a:lstStyle>
          <a:p>
            <a:endParaRPr lang="es-ES" dirty="0"/>
          </a:p>
        </p:txBody>
      </p:sp>
      <p:sp>
        <p:nvSpPr>
          <p:cNvPr id="146435" name="Rectangle 3"/>
          <p:cNvSpPr>
            <a:spLocks noGrp="1" noChangeArrowheads="1"/>
          </p:cNvSpPr>
          <p:nvPr>
            <p:ph type="dt" sz="quarter" idx="1"/>
          </p:nvPr>
        </p:nvSpPr>
        <p:spPr bwMode="auto">
          <a:xfrm>
            <a:off x="3884613" y="0"/>
            <a:ext cx="2971800" cy="500063"/>
          </a:xfrm>
          <a:prstGeom prst="rect">
            <a:avLst/>
          </a:prstGeom>
          <a:noFill/>
          <a:ln w="9525">
            <a:noFill/>
            <a:miter lim="800000"/>
            <a:headEnd/>
            <a:tailEnd/>
          </a:ln>
          <a:effectLst/>
        </p:spPr>
        <p:txBody>
          <a:bodyPr vert="horz" wrap="square" lIns="92528" tIns="46264" rIns="92528" bIns="46264" numCol="1" anchor="t" anchorCtr="0" compatLnSpc="1">
            <a:prstTxWarp prst="textNoShape">
              <a:avLst/>
            </a:prstTxWarp>
          </a:bodyPr>
          <a:lstStyle>
            <a:lvl1pPr algn="r" defTabSz="925513">
              <a:defRPr sz="1200"/>
            </a:lvl1pPr>
          </a:lstStyle>
          <a:p>
            <a:endParaRPr lang="es-ES" dirty="0"/>
          </a:p>
        </p:txBody>
      </p:sp>
      <p:sp>
        <p:nvSpPr>
          <p:cNvPr id="146436" name="Rectangle 4"/>
          <p:cNvSpPr>
            <a:spLocks noGrp="1" noChangeArrowheads="1"/>
          </p:cNvSpPr>
          <p:nvPr>
            <p:ph type="ftr" sz="quarter" idx="2"/>
          </p:nvPr>
        </p:nvSpPr>
        <p:spPr bwMode="auto">
          <a:xfrm>
            <a:off x="0" y="9512300"/>
            <a:ext cx="2971800" cy="500063"/>
          </a:xfrm>
          <a:prstGeom prst="rect">
            <a:avLst/>
          </a:prstGeom>
          <a:noFill/>
          <a:ln w="9525">
            <a:noFill/>
            <a:miter lim="800000"/>
            <a:headEnd/>
            <a:tailEnd/>
          </a:ln>
          <a:effectLst/>
        </p:spPr>
        <p:txBody>
          <a:bodyPr vert="horz" wrap="square" lIns="92528" tIns="46264" rIns="92528" bIns="46264" numCol="1" anchor="b" anchorCtr="0" compatLnSpc="1">
            <a:prstTxWarp prst="textNoShape">
              <a:avLst/>
            </a:prstTxWarp>
          </a:bodyPr>
          <a:lstStyle>
            <a:lvl1pPr defTabSz="925513">
              <a:defRPr sz="1200"/>
            </a:lvl1pPr>
          </a:lstStyle>
          <a:p>
            <a:endParaRPr lang="es-ES" dirty="0"/>
          </a:p>
        </p:txBody>
      </p:sp>
      <p:sp>
        <p:nvSpPr>
          <p:cNvPr id="146437" name="Rectangle 5"/>
          <p:cNvSpPr>
            <a:spLocks noGrp="1" noChangeArrowheads="1"/>
          </p:cNvSpPr>
          <p:nvPr>
            <p:ph type="sldNum" sz="quarter" idx="3"/>
          </p:nvPr>
        </p:nvSpPr>
        <p:spPr bwMode="auto">
          <a:xfrm>
            <a:off x="3884613" y="9512300"/>
            <a:ext cx="2971800" cy="500063"/>
          </a:xfrm>
          <a:prstGeom prst="rect">
            <a:avLst/>
          </a:prstGeom>
          <a:noFill/>
          <a:ln w="9525">
            <a:noFill/>
            <a:miter lim="800000"/>
            <a:headEnd/>
            <a:tailEnd/>
          </a:ln>
          <a:effectLst/>
        </p:spPr>
        <p:txBody>
          <a:bodyPr vert="horz" wrap="square" lIns="92528" tIns="46264" rIns="92528" bIns="46264" numCol="1" anchor="b" anchorCtr="0" compatLnSpc="1">
            <a:prstTxWarp prst="textNoShape">
              <a:avLst/>
            </a:prstTxWarp>
          </a:bodyPr>
          <a:lstStyle>
            <a:lvl1pPr algn="r" defTabSz="925513">
              <a:defRPr sz="1200"/>
            </a:lvl1pPr>
          </a:lstStyle>
          <a:p>
            <a:fld id="{9985E9F3-E252-4A55-856B-C2AC329D9F94}" type="slidenum">
              <a:rPr lang="es-ES"/>
              <a:pPr/>
              <a:t>‹Nº›</a:t>
            </a:fld>
            <a:endParaRPr lang="es-ES" dirty="0"/>
          </a:p>
        </p:txBody>
      </p:sp>
    </p:spTree>
    <p:extLst>
      <p:ext uri="{BB962C8B-B14F-4D97-AF65-F5344CB8AC3E}">
        <p14:creationId xmlns:p14="http://schemas.microsoft.com/office/powerpoint/2010/main" val="7958346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5410" name="Rectangle 2"/>
          <p:cNvSpPr>
            <a:spLocks noGrp="1" noChangeArrowheads="1"/>
          </p:cNvSpPr>
          <p:nvPr>
            <p:ph type="hdr" sz="quarter"/>
          </p:nvPr>
        </p:nvSpPr>
        <p:spPr bwMode="auto">
          <a:xfrm>
            <a:off x="0" y="0"/>
            <a:ext cx="2970213" cy="500063"/>
          </a:xfrm>
          <a:prstGeom prst="rect">
            <a:avLst/>
          </a:prstGeom>
          <a:noFill/>
          <a:ln w="9525">
            <a:noFill/>
            <a:miter lim="800000"/>
            <a:headEnd/>
            <a:tailEnd/>
          </a:ln>
          <a:effectLst/>
        </p:spPr>
        <p:txBody>
          <a:bodyPr vert="horz" wrap="square" lIns="92528" tIns="46264" rIns="92528" bIns="46264" numCol="1" anchor="t" anchorCtr="0" compatLnSpc="1">
            <a:prstTxWarp prst="textNoShape">
              <a:avLst/>
            </a:prstTxWarp>
          </a:bodyPr>
          <a:lstStyle>
            <a:lvl1pPr defTabSz="925513">
              <a:defRPr sz="1200"/>
            </a:lvl1pPr>
          </a:lstStyle>
          <a:p>
            <a:endParaRPr lang="es-ES" dirty="0"/>
          </a:p>
        </p:txBody>
      </p:sp>
      <p:sp>
        <p:nvSpPr>
          <p:cNvPr id="145411" name="Rectangle 3"/>
          <p:cNvSpPr>
            <a:spLocks noGrp="1" noChangeArrowheads="1"/>
          </p:cNvSpPr>
          <p:nvPr>
            <p:ph type="dt" idx="1"/>
          </p:nvPr>
        </p:nvSpPr>
        <p:spPr bwMode="auto">
          <a:xfrm>
            <a:off x="3886200" y="0"/>
            <a:ext cx="2970213" cy="500063"/>
          </a:xfrm>
          <a:prstGeom prst="rect">
            <a:avLst/>
          </a:prstGeom>
          <a:noFill/>
          <a:ln w="9525">
            <a:noFill/>
            <a:miter lim="800000"/>
            <a:headEnd/>
            <a:tailEnd/>
          </a:ln>
          <a:effectLst/>
        </p:spPr>
        <p:txBody>
          <a:bodyPr vert="horz" wrap="square" lIns="92528" tIns="46264" rIns="92528" bIns="46264" numCol="1" anchor="t" anchorCtr="0" compatLnSpc="1">
            <a:prstTxWarp prst="textNoShape">
              <a:avLst/>
            </a:prstTxWarp>
          </a:bodyPr>
          <a:lstStyle>
            <a:lvl1pPr algn="r" defTabSz="925513">
              <a:defRPr sz="1200"/>
            </a:lvl1pPr>
          </a:lstStyle>
          <a:p>
            <a:endParaRPr lang="es-ES" dirty="0"/>
          </a:p>
        </p:txBody>
      </p:sp>
      <p:sp>
        <p:nvSpPr>
          <p:cNvPr id="145412" name="Rectangle 4"/>
          <p:cNvSpPr>
            <a:spLocks noGrp="1" noRot="1" noChangeAspect="1" noChangeArrowheads="1" noTextEdit="1"/>
          </p:cNvSpPr>
          <p:nvPr>
            <p:ph type="sldImg" idx="2"/>
          </p:nvPr>
        </p:nvSpPr>
        <p:spPr bwMode="auto">
          <a:xfrm>
            <a:off x="925513" y="750888"/>
            <a:ext cx="5008562" cy="3756025"/>
          </a:xfrm>
          <a:prstGeom prst="rect">
            <a:avLst/>
          </a:prstGeom>
          <a:noFill/>
          <a:ln w="9525">
            <a:solidFill>
              <a:srgbClr val="000000"/>
            </a:solidFill>
            <a:miter lim="800000"/>
            <a:headEnd/>
            <a:tailEnd/>
          </a:ln>
          <a:effectLst/>
        </p:spPr>
      </p:sp>
      <p:sp>
        <p:nvSpPr>
          <p:cNvPr id="145413" name="Rectangle 5"/>
          <p:cNvSpPr>
            <a:spLocks noGrp="1" noChangeArrowheads="1"/>
          </p:cNvSpPr>
          <p:nvPr>
            <p:ph type="body" sz="quarter" idx="3"/>
          </p:nvPr>
        </p:nvSpPr>
        <p:spPr bwMode="auto">
          <a:xfrm>
            <a:off x="685800" y="4757738"/>
            <a:ext cx="5486400" cy="4505325"/>
          </a:xfrm>
          <a:prstGeom prst="rect">
            <a:avLst/>
          </a:prstGeom>
          <a:noFill/>
          <a:ln w="9525">
            <a:noFill/>
            <a:miter lim="800000"/>
            <a:headEnd/>
            <a:tailEnd/>
          </a:ln>
          <a:effectLst/>
        </p:spPr>
        <p:txBody>
          <a:bodyPr vert="horz" wrap="square" lIns="92528" tIns="46264" rIns="92528" bIns="46264"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45414" name="Rectangle 6"/>
          <p:cNvSpPr>
            <a:spLocks noGrp="1" noChangeArrowheads="1"/>
          </p:cNvSpPr>
          <p:nvPr>
            <p:ph type="ftr" sz="quarter" idx="4"/>
          </p:nvPr>
        </p:nvSpPr>
        <p:spPr bwMode="auto">
          <a:xfrm>
            <a:off x="0" y="9512300"/>
            <a:ext cx="2970213" cy="500063"/>
          </a:xfrm>
          <a:prstGeom prst="rect">
            <a:avLst/>
          </a:prstGeom>
          <a:noFill/>
          <a:ln w="9525">
            <a:noFill/>
            <a:miter lim="800000"/>
            <a:headEnd/>
            <a:tailEnd/>
          </a:ln>
          <a:effectLst/>
        </p:spPr>
        <p:txBody>
          <a:bodyPr vert="horz" wrap="square" lIns="92528" tIns="46264" rIns="92528" bIns="46264" numCol="1" anchor="b" anchorCtr="0" compatLnSpc="1">
            <a:prstTxWarp prst="textNoShape">
              <a:avLst/>
            </a:prstTxWarp>
          </a:bodyPr>
          <a:lstStyle>
            <a:lvl1pPr defTabSz="925513">
              <a:defRPr sz="1200"/>
            </a:lvl1pPr>
          </a:lstStyle>
          <a:p>
            <a:endParaRPr lang="es-ES" dirty="0"/>
          </a:p>
        </p:txBody>
      </p:sp>
      <p:sp>
        <p:nvSpPr>
          <p:cNvPr id="145415" name="Rectangle 7"/>
          <p:cNvSpPr>
            <a:spLocks noGrp="1" noChangeArrowheads="1"/>
          </p:cNvSpPr>
          <p:nvPr>
            <p:ph type="sldNum" sz="quarter" idx="5"/>
          </p:nvPr>
        </p:nvSpPr>
        <p:spPr bwMode="auto">
          <a:xfrm>
            <a:off x="3886200" y="9512300"/>
            <a:ext cx="2970213" cy="500063"/>
          </a:xfrm>
          <a:prstGeom prst="rect">
            <a:avLst/>
          </a:prstGeom>
          <a:noFill/>
          <a:ln w="9525">
            <a:noFill/>
            <a:miter lim="800000"/>
            <a:headEnd/>
            <a:tailEnd/>
          </a:ln>
          <a:effectLst/>
        </p:spPr>
        <p:txBody>
          <a:bodyPr vert="horz" wrap="square" lIns="92528" tIns="46264" rIns="92528" bIns="46264" numCol="1" anchor="b" anchorCtr="0" compatLnSpc="1">
            <a:prstTxWarp prst="textNoShape">
              <a:avLst/>
            </a:prstTxWarp>
          </a:bodyPr>
          <a:lstStyle>
            <a:lvl1pPr algn="r" defTabSz="925513">
              <a:defRPr sz="1200"/>
            </a:lvl1pPr>
          </a:lstStyle>
          <a:p>
            <a:fld id="{3B7B3408-803E-4934-A6E7-6ECC750B7300}" type="slidenum">
              <a:rPr lang="es-ES"/>
              <a:pPr/>
              <a:t>‹Nº›</a:t>
            </a:fld>
            <a:endParaRPr lang="es-ES" dirty="0"/>
          </a:p>
        </p:txBody>
      </p:sp>
    </p:spTree>
    <p:extLst>
      <p:ext uri="{BB962C8B-B14F-4D97-AF65-F5344CB8AC3E}">
        <p14:creationId xmlns:p14="http://schemas.microsoft.com/office/powerpoint/2010/main" val="205628484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5122" name="Group 2"/>
          <p:cNvGrpSpPr>
            <a:grpSpLocks/>
          </p:cNvGrpSpPr>
          <p:nvPr/>
        </p:nvGrpSpPr>
        <p:grpSpPr bwMode="auto">
          <a:xfrm>
            <a:off x="0" y="0"/>
            <a:ext cx="8763000" cy="5943600"/>
            <a:chOff x="0" y="0"/>
            <a:chExt cx="5520" cy="3744"/>
          </a:xfrm>
        </p:grpSpPr>
        <p:sp>
          <p:nvSpPr>
            <p:cNvPr id="5123" name="Rectangle 3"/>
            <p:cNvSpPr>
              <a:spLocks noChangeArrowheads="1"/>
            </p:cNvSpPr>
            <p:nvPr/>
          </p:nvSpPr>
          <p:spPr bwMode="auto">
            <a:xfrm>
              <a:off x="0" y="0"/>
              <a:ext cx="1104" cy="3072"/>
            </a:xfrm>
            <a:prstGeom prst="rect">
              <a:avLst/>
            </a:prstGeom>
            <a:solidFill>
              <a:schemeClr val="accent1"/>
            </a:solidFill>
            <a:ln w="9525">
              <a:noFill/>
              <a:miter lim="800000"/>
              <a:headEnd/>
              <a:tailEnd/>
            </a:ln>
            <a:effectLst/>
          </p:spPr>
          <p:txBody>
            <a:bodyPr wrap="none" anchor="ctr"/>
            <a:lstStyle/>
            <a:p>
              <a:pPr algn="ctr"/>
              <a:endParaRPr lang="es-ES_tradnl" dirty="0">
                <a:latin typeface="Times New Roman" pitchFamily="18" charset="0"/>
              </a:endParaRPr>
            </a:p>
          </p:txBody>
        </p:sp>
        <p:grpSp>
          <p:nvGrpSpPr>
            <p:cNvPr id="5124" name="Group 4"/>
            <p:cNvGrpSpPr>
              <a:grpSpLocks/>
            </p:cNvGrpSpPr>
            <p:nvPr userDrawn="1"/>
          </p:nvGrpSpPr>
          <p:grpSpPr bwMode="auto">
            <a:xfrm>
              <a:off x="0" y="2208"/>
              <a:ext cx="5520" cy="1536"/>
              <a:chOff x="0" y="2208"/>
              <a:chExt cx="5520" cy="1536"/>
            </a:xfrm>
          </p:grpSpPr>
          <p:sp>
            <p:nvSpPr>
              <p:cNvPr id="5125" name="Rectangle 5"/>
              <p:cNvSpPr>
                <a:spLocks noChangeArrowheads="1"/>
              </p:cNvSpPr>
              <p:nvPr/>
            </p:nvSpPr>
            <p:spPr bwMode="ltGray">
              <a:xfrm>
                <a:off x="624" y="2208"/>
                <a:ext cx="4896" cy="1536"/>
              </a:xfrm>
              <a:prstGeom prst="rect">
                <a:avLst/>
              </a:prstGeom>
              <a:solidFill>
                <a:schemeClr val="bg2"/>
              </a:solidFill>
              <a:ln w="9525">
                <a:noFill/>
                <a:miter lim="800000"/>
                <a:headEnd/>
                <a:tailEnd/>
              </a:ln>
              <a:effectLst/>
            </p:spPr>
            <p:txBody>
              <a:bodyPr wrap="none" anchor="ctr"/>
              <a:lstStyle/>
              <a:p>
                <a:pPr algn="ctr"/>
                <a:endParaRPr lang="es-ES_tradnl" dirty="0">
                  <a:latin typeface="Times New Roman" pitchFamily="18" charset="0"/>
                </a:endParaRPr>
              </a:p>
            </p:txBody>
          </p:sp>
          <p:sp>
            <p:nvSpPr>
              <p:cNvPr id="5126" name="Rectangle 6"/>
              <p:cNvSpPr>
                <a:spLocks noChangeArrowheads="1"/>
              </p:cNvSpPr>
              <p:nvPr/>
            </p:nvSpPr>
            <p:spPr bwMode="white">
              <a:xfrm>
                <a:off x="654" y="2352"/>
                <a:ext cx="4818" cy="1347"/>
              </a:xfrm>
              <a:prstGeom prst="rect">
                <a:avLst/>
              </a:prstGeom>
              <a:solidFill>
                <a:schemeClr val="bg1"/>
              </a:solidFill>
              <a:ln w="9525">
                <a:noFill/>
                <a:miter lim="800000"/>
                <a:headEnd/>
                <a:tailEnd/>
              </a:ln>
              <a:effectLst/>
            </p:spPr>
            <p:txBody>
              <a:bodyPr wrap="none" anchor="ctr"/>
              <a:lstStyle/>
              <a:p>
                <a:pPr algn="ctr"/>
                <a:endParaRPr lang="es-ES_tradnl" dirty="0">
                  <a:latin typeface="Times New Roman" pitchFamily="18" charset="0"/>
                </a:endParaRPr>
              </a:p>
            </p:txBody>
          </p:sp>
          <p:sp>
            <p:nvSpPr>
              <p:cNvPr id="5127" name="Line 7"/>
              <p:cNvSpPr>
                <a:spLocks noChangeShapeType="1"/>
              </p:cNvSpPr>
              <p:nvPr/>
            </p:nvSpPr>
            <p:spPr bwMode="auto">
              <a:xfrm>
                <a:off x="0" y="3072"/>
                <a:ext cx="624" cy="0"/>
              </a:xfrm>
              <a:prstGeom prst="line">
                <a:avLst/>
              </a:prstGeom>
              <a:noFill/>
              <a:ln w="50800">
                <a:solidFill>
                  <a:schemeClr val="bg2"/>
                </a:solidFill>
                <a:round/>
                <a:headEnd/>
                <a:tailEnd/>
              </a:ln>
              <a:effectLst/>
            </p:spPr>
            <p:txBody>
              <a:bodyPr/>
              <a:lstStyle/>
              <a:p>
                <a:endParaRPr lang="es-AR" dirty="0"/>
              </a:p>
            </p:txBody>
          </p:sp>
        </p:grpSp>
        <p:grpSp>
          <p:nvGrpSpPr>
            <p:cNvPr id="5128" name="Group 8"/>
            <p:cNvGrpSpPr>
              <a:grpSpLocks/>
            </p:cNvGrpSpPr>
            <p:nvPr userDrawn="1"/>
          </p:nvGrpSpPr>
          <p:grpSpPr bwMode="auto">
            <a:xfrm>
              <a:off x="400" y="336"/>
              <a:ext cx="5088" cy="192"/>
              <a:chOff x="400" y="336"/>
              <a:chExt cx="5088" cy="192"/>
            </a:xfrm>
          </p:grpSpPr>
          <p:sp>
            <p:nvSpPr>
              <p:cNvPr id="5129" name="Rectangle 9"/>
              <p:cNvSpPr>
                <a:spLocks noChangeArrowheads="1"/>
              </p:cNvSpPr>
              <p:nvPr/>
            </p:nvSpPr>
            <p:spPr bwMode="auto">
              <a:xfrm>
                <a:off x="3952" y="336"/>
                <a:ext cx="1536" cy="192"/>
              </a:xfrm>
              <a:prstGeom prst="rect">
                <a:avLst/>
              </a:prstGeom>
              <a:solidFill>
                <a:schemeClr val="folHlink"/>
              </a:solidFill>
              <a:ln w="9525">
                <a:noFill/>
                <a:miter lim="800000"/>
                <a:headEnd/>
                <a:tailEnd/>
              </a:ln>
              <a:effectLst/>
            </p:spPr>
            <p:txBody>
              <a:bodyPr wrap="none" anchor="ctr"/>
              <a:lstStyle/>
              <a:p>
                <a:pPr algn="ctr"/>
                <a:endParaRPr lang="es-ES_tradnl" dirty="0">
                  <a:latin typeface="Times New Roman" pitchFamily="18" charset="0"/>
                </a:endParaRPr>
              </a:p>
            </p:txBody>
          </p:sp>
          <p:sp>
            <p:nvSpPr>
              <p:cNvPr id="5130" name="Line 10"/>
              <p:cNvSpPr>
                <a:spLocks noChangeShapeType="1"/>
              </p:cNvSpPr>
              <p:nvPr/>
            </p:nvSpPr>
            <p:spPr bwMode="auto">
              <a:xfrm>
                <a:off x="400" y="432"/>
                <a:ext cx="5088" cy="0"/>
              </a:xfrm>
              <a:prstGeom prst="line">
                <a:avLst/>
              </a:prstGeom>
              <a:noFill/>
              <a:ln w="44450">
                <a:solidFill>
                  <a:schemeClr val="bg2"/>
                </a:solidFill>
                <a:round/>
                <a:headEnd/>
                <a:tailEnd/>
              </a:ln>
              <a:effectLst/>
            </p:spPr>
            <p:txBody>
              <a:bodyPr/>
              <a:lstStyle/>
              <a:p>
                <a:endParaRPr lang="es-AR" dirty="0"/>
              </a:p>
            </p:txBody>
          </p:sp>
        </p:grpSp>
      </p:grpSp>
      <p:sp>
        <p:nvSpPr>
          <p:cNvPr id="5131" name="Rectangle 11"/>
          <p:cNvSpPr>
            <a:spLocks noGrp="1" noChangeArrowheads="1"/>
          </p:cNvSpPr>
          <p:nvPr>
            <p:ph type="ctrTitle"/>
          </p:nvPr>
        </p:nvSpPr>
        <p:spPr>
          <a:xfrm>
            <a:off x="2057400" y="1143000"/>
            <a:ext cx="6629400" cy="2209800"/>
          </a:xfrm>
        </p:spPr>
        <p:txBody>
          <a:bodyPr/>
          <a:lstStyle>
            <a:lvl1pPr>
              <a:defRPr sz="4800"/>
            </a:lvl1pPr>
          </a:lstStyle>
          <a:p>
            <a:r>
              <a:rPr lang="es-ES" smtClean="0"/>
              <a:t>Haga clic para modificar el estilo de título del patrón</a:t>
            </a:r>
            <a:endParaRPr lang="es-ES"/>
          </a:p>
        </p:txBody>
      </p:sp>
      <p:sp>
        <p:nvSpPr>
          <p:cNvPr id="5132" name="Rectangle 12"/>
          <p:cNvSpPr>
            <a:spLocks noGrp="1" noChangeArrowheads="1"/>
          </p:cNvSpPr>
          <p:nvPr>
            <p:ph type="subTitle" idx="1"/>
          </p:nvPr>
        </p:nvSpPr>
        <p:spPr>
          <a:xfrm>
            <a:off x="1371600" y="3962400"/>
            <a:ext cx="6858000" cy="1600200"/>
          </a:xfrm>
        </p:spPr>
        <p:txBody>
          <a:bodyPr anchor="ctr"/>
          <a:lstStyle>
            <a:lvl1pPr marL="0" indent="0" algn="ctr">
              <a:buFont typeface="Wingdings" pitchFamily="2" charset="2"/>
              <a:buNone/>
              <a:defRPr/>
            </a:lvl1pPr>
          </a:lstStyle>
          <a:p>
            <a:r>
              <a:rPr lang="es-ES" smtClean="0"/>
              <a:t>Haga clic para modificar el estilo de subtítulo del patrón</a:t>
            </a:r>
            <a:endParaRPr lang="es-ES"/>
          </a:p>
        </p:txBody>
      </p:sp>
      <p:sp>
        <p:nvSpPr>
          <p:cNvPr id="5133" name="Rectangle 13"/>
          <p:cNvSpPr>
            <a:spLocks noGrp="1" noChangeArrowheads="1"/>
          </p:cNvSpPr>
          <p:nvPr>
            <p:ph type="dt" sz="half" idx="2"/>
          </p:nvPr>
        </p:nvSpPr>
        <p:spPr>
          <a:xfrm>
            <a:off x="912813" y="6251575"/>
            <a:ext cx="1905000" cy="457200"/>
          </a:xfrm>
        </p:spPr>
        <p:txBody>
          <a:bodyPr/>
          <a:lstStyle>
            <a:lvl1pPr>
              <a:defRPr/>
            </a:lvl1pPr>
          </a:lstStyle>
          <a:p>
            <a:endParaRPr lang="es-ES" dirty="0"/>
          </a:p>
        </p:txBody>
      </p:sp>
      <p:sp>
        <p:nvSpPr>
          <p:cNvPr id="5134" name="Rectangle 14"/>
          <p:cNvSpPr>
            <a:spLocks noGrp="1" noChangeArrowheads="1"/>
          </p:cNvSpPr>
          <p:nvPr>
            <p:ph type="ftr" sz="quarter" idx="3"/>
          </p:nvPr>
        </p:nvSpPr>
        <p:spPr>
          <a:xfrm>
            <a:off x="3354388" y="6248400"/>
            <a:ext cx="2895600" cy="457200"/>
          </a:xfrm>
        </p:spPr>
        <p:txBody>
          <a:bodyPr/>
          <a:lstStyle>
            <a:lvl1pPr>
              <a:defRPr/>
            </a:lvl1pPr>
          </a:lstStyle>
          <a:p>
            <a:endParaRPr lang="es-ES" dirty="0"/>
          </a:p>
        </p:txBody>
      </p:sp>
      <p:sp>
        <p:nvSpPr>
          <p:cNvPr id="5135" name="Rectangle 15"/>
          <p:cNvSpPr>
            <a:spLocks noGrp="1" noChangeArrowheads="1"/>
          </p:cNvSpPr>
          <p:nvPr>
            <p:ph type="sldNum" sz="quarter" idx="4"/>
          </p:nvPr>
        </p:nvSpPr>
        <p:spPr/>
        <p:txBody>
          <a:bodyPr/>
          <a:lstStyle>
            <a:lvl1pPr>
              <a:defRPr/>
            </a:lvl1pPr>
          </a:lstStyle>
          <a:p>
            <a:fld id="{DE601D06-AB4E-4E8D-92ED-9FE3A746A21A}" type="slidenum">
              <a:rPr lang="es-ES"/>
              <a:pPr/>
              <a:t>‹Nº›</a:t>
            </a:fld>
            <a:endParaRPr lang="es-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lvl1pPr>
              <a:defRPr/>
            </a:lvl1pPr>
          </a:lstStyle>
          <a:p>
            <a:endParaRPr lang="es-ES" dirty="0"/>
          </a:p>
        </p:txBody>
      </p:sp>
      <p:sp>
        <p:nvSpPr>
          <p:cNvPr id="5" name="4 Marcador de pie de página"/>
          <p:cNvSpPr>
            <a:spLocks noGrp="1"/>
          </p:cNvSpPr>
          <p:nvPr>
            <p:ph type="ftr" sz="quarter" idx="11"/>
          </p:nvPr>
        </p:nvSpPr>
        <p:spPr/>
        <p:txBody>
          <a:bodyPr/>
          <a:lstStyle>
            <a:lvl1pPr>
              <a:defRPr/>
            </a:lvl1pPr>
          </a:lstStyle>
          <a:p>
            <a:endParaRPr lang="es-ES" dirty="0"/>
          </a:p>
        </p:txBody>
      </p:sp>
      <p:sp>
        <p:nvSpPr>
          <p:cNvPr id="6" name="5 Marcador de número de diapositiva"/>
          <p:cNvSpPr>
            <a:spLocks noGrp="1"/>
          </p:cNvSpPr>
          <p:nvPr>
            <p:ph type="sldNum" sz="quarter" idx="12"/>
          </p:nvPr>
        </p:nvSpPr>
        <p:spPr/>
        <p:txBody>
          <a:bodyPr/>
          <a:lstStyle>
            <a:lvl1pPr>
              <a:defRPr/>
            </a:lvl1pPr>
          </a:lstStyle>
          <a:p>
            <a:fld id="{4B1F2161-464A-45FC-A299-4585D5451B21}" type="slidenum">
              <a:rPr lang="es-ES"/>
              <a:pPr/>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43700" y="277813"/>
            <a:ext cx="1943100" cy="5853112"/>
          </a:xfrm>
        </p:spPr>
        <p:txBody>
          <a:bodyPr vert="eaVert"/>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a:xfrm>
            <a:off x="914400" y="277813"/>
            <a:ext cx="5676900" cy="5853112"/>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lvl1pPr>
              <a:defRPr/>
            </a:lvl1pPr>
          </a:lstStyle>
          <a:p>
            <a:endParaRPr lang="es-ES" dirty="0"/>
          </a:p>
        </p:txBody>
      </p:sp>
      <p:sp>
        <p:nvSpPr>
          <p:cNvPr id="5" name="4 Marcador de pie de página"/>
          <p:cNvSpPr>
            <a:spLocks noGrp="1"/>
          </p:cNvSpPr>
          <p:nvPr>
            <p:ph type="ftr" sz="quarter" idx="11"/>
          </p:nvPr>
        </p:nvSpPr>
        <p:spPr/>
        <p:txBody>
          <a:bodyPr/>
          <a:lstStyle>
            <a:lvl1pPr>
              <a:defRPr/>
            </a:lvl1pPr>
          </a:lstStyle>
          <a:p>
            <a:endParaRPr lang="es-ES" dirty="0"/>
          </a:p>
        </p:txBody>
      </p:sp>
      <p:sp>
        <p:nvSpPr>
          <p:cNvPr id="6" name="5 Marcador de número de diapositiva"/>
          <p:cNvSpPr>
            <a:spLocks noGrp="1"/>
          </p:cNvSpPr>
          <p:nvPr>
            <p:ph type="sldNum" sz="quarter" idx="12"/>
          </p:nvPr>
        </p:nvSpPr>
        <p:spPr/>
        <p:txBody>
          <a:bodyPr/>
          <a:lstStyle>
            <a:lvl1pPr>
              <a:defRPr/>
            </a:lvl1pPr>
          </a:lstStyle>
          <a:p>
            <a:fld id="{D9CB238A-9E5E-4F3C-AD22-5D18D6B6EC0E}" type="slidenum">
              <a:rPr lang="es-ES"/>
              <a:pPr/>
              <a:t>‹Nº›</a:t>
            </a:fld>
            <a:endParaRPr lang="es-E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7813"/>
            <a:ext cx="7772400" cy="1143000"/>
          </a:xfrm>
        </p:spPr>
        <p:txBody>
          <a:bodyPr/>
          <a:lstStyle/>
          <a:p>
            <a:r>
              <a:rPr lang="es-ES" smtClean="0"/>
              <a:t>Haga clic para modificar el estilo de título del patrón</a:t>
            </a:r>
            <a:endParaRPr lang="es-AR"/>
          </a:p>
        </p:txBody>
      </p:sp>
      <p:sp>
        <p:nvSpPr>
          <p:cNvPr id="3" name="2 Marcador de tabla"/>
          <p:cNvSpPr>
            <a:spLocks noGrp="1"/>
          </p:cNvSpPr>
          <p:nvPr>
            <p:ph type="tbl" idx="1"/>
          </p:nvPr>
        </p:nvSpPr>
        <p:spPr>
          <a:xfrm>
            <a:off x="914400" y="1600200"/>
            <a:ext cx="7772400" cy="4530725"/>
          </a:xfrm>
        </p:spPr>
        <p:txBody>
          <a:bodyPr/>
          <a:lstStyle/>
          <a:p>
            <a:r>
              <a:rPr lang="es-ES" dirty="0" smtClean="0"/>
              <a:t>Haga clic en el icono para agregar una tabla</a:t>
            </a:r>
            <a:endParaRPr lang="es-AR" dirty="0"/>
          </a:p>
        </p:txBody>
      </p:sp>
      <p:sp>
        <p:nvSpPr>
          <p:cNvPr id="4" name="3 Marcador de fecha"/>
          <p:cNvSpPr>
            <a:spLocks noGrp="1"/>
          </p:cNvSpPr>
          <p:nvPr>
            <p:ph type="dt" sz="half" idx="10"/>
          </p:nvPr>
        </p:nvSpPr>
        <p:spPr>
          <a:xfrm>
            <a:off x="914400" y="6251575"/>
            <a:ext cx="1981200" cy="457200"/>
          </a:xfrm>
        </p:spPr>
        <p:txBody>
          <a:bodyPr/>
          <a:lstStyle>
            <a:lvl1pPr>
              <a:defRPr/>
            </a:lvl1pPr>
          </a:lstStyle>
          <a:p>
            <a:endParaRPr lang="es-ES" dirty="0"/>
          </a:p>
        </p:txBody>
      </p:sp>
      <p:sp>
        <p:nvSpPr>
          <p:cNvPr id="5" name="4 Marcador de pie de página"/>
          <p:cNvSpPr>
            <a:spLocks noGrp="1"/>
          </p:cNvSpPr>
          <p:nvPr>
            <p:ph type="ftr" sz="quarter" idx="11"/>
          </p:nvPr>
        </p:nvSpPr>
        <p:spPr>
          <a:xfrm>
            <a:off x="3352800" y="6248400"/>
            <a:ext cx="2971800" cy="457200"/>
          </a:xfrm>
        </p:spPr>
        <p:txBody>
          <a:bodyPr/>
          <a:lstStyle>
            <a:lvl1pPr>
              <a:defRPr/>
            </a:lvl1pPr>
          </a:lstStyle>
          <a:p>
            <a:endParaRPr lang="es-ES" dirty="0"/>
          </a:p>
        </p:txBody>
      </p:sp>
      <p:sp>
        <p:nvSpPr>
          <p:cNvPr id="6" name="5 Marcador de número de diapositiva"/>
          <p:cNvSpPr>
            <a:spLocks noGrp="1"/>
          </p:cNvSpPr>
          <p:nvPr>
            <p:ph type="sldNum" sz="quarter" idx="12"/>
          </p:nvPr>
        </p:nvSpPr>
        <p:spPr>
          <a:xfrm>
            <a:off x="6781800" y="6248400"/>
            <a:ext cx="1905000" cy="457200"/>
          </a:xfrm>
        </p:spPr>
        <p:txBody>
          <a:bodyPr/>
          <a:lstStyle>
            <a:lvl1pPr>
              <a:defRPr/>
            </a:lvl1pPr>
          </a:lstStyle>
          <a:p>
            <a:fld id="{3A68C169-8A68-4E25-ABB8-C6244AF1C8D5}" type="slidenum">
              <a:rPr lang="es-ES"/>
              <a:pPr/>
              <a:t>‹Nº›</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lvl1pPr>
              <a:defRPr/>
            </a:lvl1pPr>
          </a:lstStyle>
          <a:p>
            <a:endParaRPr lang="es-ES" dirty="0"/>
          </a:p>
        </p:txBody>
      </p:sp>
      <p:sp>
        <p:nvSpPr>
          <p:cNvPr id="5" name="4 Marcador de pie de página"/>
          <p:cNvSpPr>
            <a:spLocks noGrp="1"/>
          </p:cNvSpPr>
          <p:nvPr>
            <p:ph type="ftr" sz="quarter" idx="11"/>
          </p:nvPr>
        </p:nvSpPr>
        <p:spPr/>
        <p:txBody>
          <a:bodyPr/>
          <a:lstStyle>
            <a:lvl1pPr>
              <a:defRPr/>
            </a:lvl1pPr>
          </a:lstStyle>
          <a:p>
            <a:endParaRPr lang="es-ES" dirty="0"/>
          </a:p>
        </p:txBody>
      </p:sp>
      <p:sp>
        <p:nvSpPr>
          <p:cNvPr id="6" name="5 Marcador de número de diapositiva"/>
          <p:cNvSpPr>
            <a:spLocks noGrp="1"/>
          </p:cNvSpPr>
          <p:nvPr>
            <p:ph type="sldNum" sz="quarter" idx="12"/>
          </p:nvPr>
        </p:nvSpPr>
        <p:spPr/>
        <p:txBody>
          <a:bodyPr/>
          <a:lstStyle>
            <a:lvl1pPr>
              <a:defRPr/>
            </a:lvl1pPr>
          </a:lstStyle>
          <a:p>
            <a:fld id="{C3453136-A6C7-4B23-9C4D-88DF7C2F8C71}" type="slidenum">
              <a:rPr lang="es-ES"/>
              <a:pPr/>
              <a:t>‹Nº›</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endParaRPr lang="es-ES" dirty="0"/>
          </a:p>
        </p:txBody>
      </p:sp>
      <p:sp>
        <p:nvSpPr>
          <p:cNvPr id="5" name="4 Marcador de pie de página"/>
          <p:cNvSpPr>
            <a:spLocks noGrp="1"/>
          </p:cNvSpPr>
          <p:nvPr>
            <p:ph type="ftr" sz="quarter" idx="11"/>
          </p:nvPr>
        </p:nvSpPr>
        <p:spPr/>
        <p:txBody>
          <a:bodyPr/>
          <a:lstStyle>
            <a:lvl1pPr>
              <a:defRPr/>
            </a:lvl1pPr>
          </a:lstStyle>
          <a:p>
            <a:endParaRPr lang="es-ES" dirty="0"/>
          </a:p>
        </p:txBody>
      </p:sp>
      <p:sp>
        <p:nvSpPr>
          <p:cNvPr id="6" name="5 Marcador de número de diapositiva"/>
          <p:cNvSpPr>
            <a:spLocks noGrp="1"/>
          </p:cNvSpPr>
          <p:nvPr>
            <p:ph type="sldNum" sz="quarter" idx="12"/>
          </p:nvPr>
        </p:nvSpPr>
        <p:spPr/>
        <p:txBody>
          <a:bodyPr/>
          <a:lstStyle>
            <a:lvl1pPr>
              <a:defRPr/>
            </a:lvl1pPr>
          </a:lstStyle>
          <a:p>
            <a:fld id="{1E02F736-4F10-4909-88DA-DC50B0A562B3}" type="slidenum">
              <a:rPr lang="es-ES"/>
              <a:pPr/>
              <a:t>‹Nº›</a:t>
            </a:fld>
            <a:endParaRPr lang="es-E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sz="half" idx="1"/>
          </p:nvPr>
        </p:nvSpPr>
        <p:spPr>
          <a:xfrm>
            <a:off x="9144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contenido"/>
          <p:cNvSpPr>
            <a:spLocks noGrp="1"/>
          </p:cNvSpPr>
          <p:nvPr>
            <p:ph sz="half" idx="2"/>
          </p:nvPr>
        </p:nvSpPr>
        <p:spPr>
          <a:xfrm>
            <a:off x="48768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fecha"/>
          <p:cNvSpPr>
            <a:spLocks noGrp="1"/>
          </p:cNvSpPr>
          <p:nvPr>
            <p:ph type="dt" sz="half" idx="10"/>
          </p:nvPr>
        </p:nvSpPr>
        <p:spPr/>
        <p:txBody>
          <a:bodyPr/>
          <a:lstStyle>
            <a:lvl1pPr>
              <a:defRPr/>
            </a:lvl1pPr>
          </a:lstStyle>
          <a:p>
            <a:endParaRPr lang="es-ES" dirty="0"/>
          </a:p>
        </p:txBody>
      </p:sp>
      <p:sp>
        <p:nvSpPr>
          <p:cNvPr id="6" name="5 Marcador de pie de página"/>
          <p:cNvSpPr>
            <a:spLocks noGrp="1"/>
          </p:cNvSpPr>
          <p:nvPr>
            <p:ph type="ftr" sz="quarter" idx="11"/>
          </p:nvPr>
        </p:nvSpPr>
        <p:spPr/>
        <p:txBody>
          <a:bodyPr/>
          <a:lstStyle>
            <a:lvl1pPr>
              <a:defRPr/>
            </a:lvl1pPr>
          </a:lstStyle>
          <a:p>
            <a:endParaRPr lang="es-ES" dirty="0"/>
          </a:p>
        </p:txBody>
      </p:sp>
      <p:sp>
        <p:nvSpPr>
          <p:cNvPr id="7" name="6 Marcador de número de diapositiva"/>
          <p:cNvSpPr>
            <a:spLocks noGrp="1"/>
          </p:cNvSpPr>
          <p:nvPr>
            <p:ph type="sldNum" sz="quarter" idx="12"/>
          </p:nvPr>
        </p:nvSpPr>
        <p:spPr/>
        <p:txBody>
          <a:bodyPr/>
          <a:lstStyle>
            <a:lvl1pPr>
              <a:defRPr/>
            </a:lvl1pPr>
          </a:lstStyle>
          <a:p>
            <a:fld id="{4AA8294F-DCF1-4456-A7C1-0E22027D1BC5}" type="slidenum">
              <a:rPr lang="es-ES"/>
              <a:pPr/>
              <a:t>‹Nº›</a:t>
            </a:fld>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7" name="6 Marcador de fecha"/>
          <p:cNvSpPr>
            <a:spLocks noGrp="1"/>
          </p:cNvSpPr>
          <p:nvPr>
            <p:ph type="dt" sz="half" idx="10"/>
          </p:nvPr>
        </p:nvSpPr>
        <p:spPr/>
        <p:txBody>
          <a:bodyPr/>
          <a:lstStyle>
            <a:lvl1pPr>
              <a:defRPr/>
            </a:lvl1pPr>
          </a:lstStyle>
          <a:p>
            <a:endParaRPr lang="es-ES" dirty="0"/>
          </a:p>
        </p:txBody>
      </p:sp>
      <p:sp>
        <p:nvSpPr>
          <p:cNvPr id="8" name="7 Marcador de pie de página"/>
          <p:cNvSpPr>
            <a:spLocks noGrp="1"/>
          </p:cNvSpPr>
          <p:nvPr>
            <p:ph type="ftr" sz="quarter" idx="11"/>
          </p:nvPr>
        </p:nvSpPr>
        <p:spPr/>
        <p:txBody>
          <a:bodyPr/>
          <a:lstStyle>
            <a:lvl1pPr>
              <a:defRPr/>
            </a:lvl1pPr>
          </a:lstStyle>
          <a:p>
            <a:endParaRPr lang="es-ES" dirty="0"/>
          </a:p>
        </p:txBody>
      </p:sp>
      <p:sp>
        <p:nvSpPr>
          <p:cNvPr id="9" name="8 Marcador de número de diapositiva"/>
          <p:cNvSpPr>
            <a:spLocks noGrp="1"/>
          </p:cNvSpPr>
          <p:nvPr>
            <p:ph type="sldNum" sz="quarter" idx="12"/>
          </p:nvPr>
        </p:nvSpPr>
        <p:spPr/>
        <p:txBody>
          <a:bodyPr/>
          <a:lstStyle>
            <a:lvl1pPr>
              <a:defRPr/>
            </a:lvl1pPr>
          </a:lstStyle>
          <a:p>
            <a:fld id="{21133FAA-3974-4E0A-AD8B-1E7E0BA64134}" type="slidenum">
              <a:rPr lang="es-ES"/>
              <a:pPr/>
              <a:t>‹Nº›</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fecha"/>
          <p:cNvSpPr>
            <a:spLocks noGrp="1"/>
          </p:cNvSpPr>
          <p:nvPr>
            <p:ph type="dt" sz="half" idx="10"/>
          </p:nvPr>
        </p:nvSpPr>
        <p:spPr/>
        <p:txBody>
          <a:bodyPr/>
          <a:lstStyle>
            <a:lvl1pPr>
              <a:defRPr/>
            </a:lvl1pPr>
          </a:lstStyle>
          <a:p>
            <a:endParaRPr lang="es-ES" dirty="0"/>
          </a:p>
        </p:txBody>
      </p:sp>
      <p:sp>
        <p:nvSpPr>
          <p:cNvPr id="4" name="3 Marcador de pie de página"/>
          <p:cNvSpPr>
            <a:spLocks noGrp="1"/>
          </p:cNvSpPr>
          <p:nvPr>
            <p:ph type="ftr" sz="quarter" idx="11"/>
          </p:nvPr>
        </p:nvSpPr>
        <p:spPr/>
        <p:txBody>
          <a:bodyPr/>
          <a:lstStyle>
            <a:lvl1pPr>
              <a:defRPr/>
            </a:lvl1pPr>
          </a:lstStyle>
          <a:p>
            <a:endParaRPr lang="es-ES" dirty="0"/>
          </a:p>
        </p:txBody>
      </p:sp>
      <p:sp>
        <p:nvSpPr>
          <p:cNvPr id="5" name="4 Marcador de número de diapositiva"/>
          <p:cNvSpPr>
            <a:spLocks noGrp="1"/>
          </p:cNvSpPr>
          <p:nvPr>
            <p:ph type="sldNum" sz="quarter" idx="12"/>
          </p:nvPr>
        </p:nvSpPr>
        <p:spPr/>
        <p:txBody>
          <a:bodyPr/>
          <a:lstStyle>
            <a:lvl1pPr>
              <a:defRPr/>
            </a:lvl1pPr>
          </a:lstStyle>
          <a:p>
            <a:fld id="{07923A42-970F-4FB2-BF51-E57C44042B44}" type="slidenum">
              <a:rPr lang="es-ES"/>
              <a:pPr/>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endParaRPr lang="es-ES" dirty="0"/>
          </a:p>
        </p:txBody>
      </p:sp>
      <p:sp>
        <p:nvSpPr>
          <p:cNvPr id="3" name="2 Marcador de pie de página"/>
          <p:cNvSpPr>
            <a:spLocks noGrp="1"/>
          </p:cNvSpPr>
          <p:nvPr>
            <p:ph type="ftr" sz="quarter" idx="11"/>
          </p:nvPr>
        </p:nvSpPr>
        <p:spPr/>
        <p:txBody>
          <a:bodyPr/>
          <a:lstStyle>
            <a:lvl1pPr>
              <a:defRPr/>
            </a:lvl1pPr>
          </a:lstStyle>
          <a:p>
            <a:endParaRPr lang="es-ES" dirty="0"/>
          </a:p>
        </p:txBody>
      </p:sp>
      <p:sp>
        <p:nvSpPr>
          <p:cNvPr id="4" name="3 Marcador de número de diapositiva"/>
          <p:cNvSpPr>
            <a:spLocks noGrp="1"/>
          </p:cNvSpPr>
          <p:nvPr>
            <p:ph type="sldNum" sz="quarter" idx="12"/>
          </p:nvPr>
        </p:nvSpPr>
        <p:spPr/>
        <p:txBody>
          <a:bodyPr/>
          <a:lstStyle>
            <a:lvl1pPr>
              <a:defRPr/>
            </a:lvl1pPr>
          </a:lstStyle>
          <a:p>
            <a:fld id="{E1A06570-1C52-4DCC-BA98-3434B2A91F65}" type="slidenum">
              <a:rPr lang="es-ES"/>
              <a:pPr/>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 dirty="0"/>
          </a:p>
        </p:txBody>
      </p:sp>
      <p:sp>
        <p:nvSpPr>
          <p:cNvPr id="6" name="5 Marcador de pie de página"/>
          <p:cNvSpPr>
            <a:spLocks noGrp="1"/>
          </p:cNvSpPr>
          <p:nvPr>
            <p:ph type="ftr" sz="quarter" idx="11"/>
          </p:nvPr>
        </p:nvSpPr>
        <p:spPr/>
        <p:txBody>
          <a:bodyPr/>
          <a:lstStyle>
            <a:lvl1pPr>
              <a:defRPr/>
            </a:lvl1pPr>
          </a:lstStyle>
          <a:p>
            <a:endParaRPr lang="es-ES" dirty="0"/>
          </a:p>
        </p:txBody>
      </p:sp>
      <p:sp>
        <p:nvSpPr>
          <p:cNvPr id="7" name="6 Marcador de número de diapositiva"/>
          <p:cNvSpPr>
            <a:spLocks noGrp="1"/>
          </p:cNvSpPr>
          <p:nvPr>
            <p:ph type="sldNum" sz="quarter" idx="12"/>
          </p:nvPr>
        </p:nvSpPr>
        <p:spPr/>
        <p:txBody>
          <a:bodyPr/>
          <a:lstStyle>
            <a:lvl1pPr>
              <a:defRPr/>
            </a:lvl1pPr>
          </a:lstStyle>
          <a:p>
            <a:fld id="{0932CD31-CFA0-43BF-8A06-1AD32812A845}" type="slidenum">
              <a:rPr lang="es-ES"/>
              <a:pPr/>
              <a:t>‹Nº›</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smtClean="0"/>
              <a:t>Haga clic en el icono para agregar una imagen</a:t>
            </a:r>
            <a:endParaRPr lang="es-AR"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 dirty="0"/>
          </a:p>
        </p:txBody>
      </p:sp>
      <p:sp>
        <p:nvSpPr>
          <p:cNvPr id="6" name="5 Marcador de pie de página"/>
          <p:cNvSpPr>
            <a:spLocks noGrp="1"/>
          </p:cNvSpPr>
          <p:nvPr>
            <p:ph type="ftr" sz="quarter" idx="11"/>
          </p:nvPr>
        </p:nvSpPr>
        <p:spPr/>
        <p:txBody>
          <a:bodyPr/>
          <a:lstStyle>
            <a:lvl1pPr>
              <a:defRPr/>
            </a:lvl1pPr>
          </a:lstStyle>
          <a:p>
            <a:endParaRPr lang="es-ES" dirty="0"/>
          </a:p>
        </p:txBody>
      </p:sp>
      <p:sp>
        <p:nvSpPr>
          <p:cNvPr id="7" name="6 Marcador de número de diapositiva"/>
          <p:cNvSpPr>
            <a:spLocks noGrp="1"/>
          </p:cNvSpPr>
          <p:nvPr>
            <p:ph type="sldNum" sz="quarter" idx="12"/>
          </p:nvPr>
        </p:nvSpPr>
        <p:spPr/>
        <p:txBody>
          <a:bodyPr/>
          <a:lstStyle>
            <a:lvl1pPr>
              <a:defRPr/>
            </a:lvl1pPr>
          </a:lstStyle>
          <a:p>
            <a:fld id="{CE9D9745-DF4F-4C38-88D4-D6EEB488FFF3}" type="slidenum">
              <a:rPr lang="es-ES"/>
              <a:pPr/>
              <a:t>‹Nº›</a:t>
            </a:fld>
            <a:endParaRPr lang="es-E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098" name="Group 2"/>
          <p:cNvGrpSpPr>
            <a:grpSpLocks/>
          </p:cNvGrpSpPr>
          <p:nvPr/>
        </p:nvGrpSpPr>
        <p:grpSpPr bwMode="auto">
          <a:xfrm>
            <a:off x="0" y="0"/>
            <a:ext cx="8686800" cy="4876800"/>
            <a:chOff x="0" y="0"/>
            <a:chExt cx="5472" cy="3072"/>
          </a:xfrm>
        </p:grpSpPr>
        <p:sp>
          <p:nvSpPr>
            <p:cNvPr id="4099" name="Rectangle 3"/>
            <p:cNvSpPr>
              <a:spLocks noChangeArrowheads="1"/>
            </p:cNvSpPr>
            <p:nvPr/>
          </p:nvSpPr>
          <p:spPr bwMode="auto">
            <a:xfrm>
              <a:off x="0" y="0"/>
              <a:ext cx="384" cy="3072"/>
            </a:xfrm>
            <a:prstGeom prst="rect">
              <a:avLst/>
            </a:prstGeom>
            <a:solidFill>
              <a:schemeClr val="accent1"/>
            </a:solidFill>
            <a:ln w="9525">
              <a:noFill/>
              <a:miter lim="800000"/>
              <a:headEnd/>
              <a:tailEnd/>
            </a:ln>
            <a:effectLst/>
          </p:spPr>
          <p:txBody>
            <a:bodyPr wrap="none" anchor="ctr"/>
            <a:lstStyle/>
            <a:p>
              <a:pPr algn="ctr"/>
              <a:endParaRPr lang="es-ES_tradnl" dirty="0">
                <a:latin typeface="Times New Roman" pitchFamily="18" charset="0"/>
              </a:endParaRPr>
            </a:p>
          </p:txBody>
        </p:sp>
        <p:grpSp>
          <p:nvGrpSpPr>
            <p:cNvPr id="4100" name="Group 4"/>
            <p:cNvGrpSpPr>
              <a:grpSpLocks/>
            </p:cNvGrpSpPr>
            <p:nvPr/>
          </p:nvGrpSpPr>
          <p:grpSpPr bwMode="auto">
            <a:xfrm>
              <a:off x="240" y="893"/>
              <a:ext cx="5232" cy="115"/>
              <a:chOff x="240" y="893"/>
              <a:chExt cx="5232" cy="115"/>
            </a:xfrm>
          </p:grpSpPr>
          <p:sp>
            <p:nvSpPr>
              <p:cNvPr id="4101" name="Rectangle 5"/>
              <p:cNvSpPr>
                <a:spLocks noChangeArrowheads="1"/>
              </p:cNvSpPr>
              <p:nvPr/>
            </p:nvSpPr>
            <p:spPr bwMode="auto">
              <a:xfrm>
                <a:off x="4320" y="893"/>
                <a:ext cx="1152" cy="115"/>
              </a:xfrm>
              <a:prstGeom prst="rect">
                <a:avLst/>
              </a:prstGeom>
              <a:solidFill>
                <a:schemeClr val="folHlink"/>
              </a:solidFill>
              <a:ln w="9525">
                <a:noFill/>
                <a:miter lim="800000"/>
                <a:headEnd/>
                <a:tailEnd/>
              </a:ln>
              <a:effectLst/>
            </p:spPr>
            <p:txBody>
              <a:bodyPr wrap="none" anchor="ctr"/>
              <a:lstStyle/>
              <a:p>
                <a:pPr algn="ctr"/>
                <a:endParaRPr lang="es-ES_tradnl" dirty="0">
                  <a:latin typeface="Times New Roman" pitchFamily="18" charset="0"/>
                </a:endParaRPr>
              </a:p>
            </p:txBody>
          </p:sp>
          <p:sp>
            <p:nvSpPr>
              <p:cNvPr id="4102" name="Line 6"/>
              <p:cNvSpPr>
                <a:spLocks noChangeShapeType="1"/>
              </p:cNvSpPr>
              <p:nvPr/>
            </p:nvSpPr>
            <p:spPr bwMode="auto">
              <a:xfrm>
                <a:off x="240" y="941"/>
                <a:ext cx="5232" cy="0"/>
              </a:xfrm>
              <a:prstGeom prst="line">
                <a:avLst/>
              </a:prstGeom>
              <a:noFill/>
              <a:ln w="19050">
                <a:solidFill>
                  <a:schemeClr val="bg2"/>
                </a:solidFill>
                <a:round/>
                <a:headEnd/>
                <a:tailEnd/>
              </a:ln>
              <a:effectLst/>
            </p:spPr>
            <p:txBody>
              <a:bodyPr/>
              <a:lstStyle/>
              <a:p>
                <a:endParaRPr lang="es-AR" dirty="0"/>
              </a:p>
            </p:txBody>
          </p:sp>
        </p:grpSp>
      </p:grpSp>
      <p:sp>
        <p:nvSpPr>
          <p:cNvPr id="4103" name="Rectangle 7"/>
          <p:cNvSpPr>
            <a:spLocks noGrp="1" noChangeArrowheads="1"/>
          </p:cNvSpPr>
          <p:nvPr>
            <p:ph type="title"/>
          </p:nvPr>
        </p:nvSpPr>
        <p:spPr bwMode="auto">
          <a:xfrm>
            <a:off x="914400" y="277813"/>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4104" name="Rectangle 8"/>
          <p:cNvSpPr>
            <a:spLocks noGrp="1" noChangeArrowheads="1"/>
          </p:cNvSpPr>
          <p:nvPr>
            <p:ph type="body" idx="1"/>
          </p:nvPr>
        </p:nvSpPr>
        <p:spPr bwMode="auto">
          <a:xfrm>
            <a:off x="914400" y="1600200"/>
            <a:ext cx="77724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4105" name="Rectangle 9"/>
          <p:cNvSpPr>
            <a:spLocks noGrp="1" noChangeArrowheads="1"/>
          </p:cNvSpPr>
          <p:nvPr>
            <p:ph type="dt" sz="half" idx="2"/>
          </p:nvPr>
        </p:nvSpPr>
        <p:spPr bwMode="auto">
          <a:xfrm>
            <a:off x="914400" y="6251575"/>
            <a:ext cx="1981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endParaRPr lang="es-ES" dirty="0"/>
          </a:p>
        </p:txBody>
      </p:sp>
      <p:sp>
        <p:nvSpPr>
          <p:cNvPr id="4106" name="Rectangle 10"/>
          <p:cNvSpPr>
            <a:spLocks noGrp="1" noChangeArrowheads="1"/>
          </p:cNvSpPr>
          <p:nvPr>
            <p:ph type="ftr" sz="quarter" idx="3"/>
          </p:nvPr>
        </p:nvSpPr>
        <p:spPr bwMode="auto">
          <a:xfrm>
            <a:off x="3352800" y="624840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es-ES" dirty="0"/>
          </a:p>
        </p:txBody>
      </p:sp>
      <p:sp>
        <p:nvSpPr>
          <p:cNvPr id="4107" name="Rectangle 11"/>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fld id="{9A2E6EB7-785C-4F54-A2EC-58D40C5291A5}" type="slidenum">
              <a:rPr lang="es-ES"/>
              <a:pPr/>
              <a:t>‹Nº›</a:t>
            </a:fld>
            <a:endParaRPr lang="es-ES" dirty="0"/>
          </a:p>
        </p:txBody>
      </p:sp>
      <p:sp>
        <p:nvSpPr>
          <p:cNvPr id="4108" name="Line 12"/>
          <p:cNvSpPr>
            <a:spLocks noChangeShapeType="1"/>
          </p:cNvSpPr>
          <p:nvPr/>
        </p:nvSpPr>
        <p:spPr bwMode="auto">
          <a:xfrm>
            <a:off x="0" y="4876800"/>
            <a:ext cx="609600" cy="0"/>
          </a:xfrm>
          <a:prstGeom prst="line">
            <a:avLst/>
          </a:prstGeom>
          <a:noFill/>
          <a:ln w="44450">
            <a:solidFill>
              <a:schemeClr val="bg2"/>
            </a:solidFill>
            <a:round/>
            <a:headEnd/>
            <a:tailEnd/>
          </a:ln>
          <a:effectLst/>
        </p:spPr>
        <p:txBody>
          <a:bodyPr/>
          <a:lstStyle/>
          <a:p>
            <a:endParaRPr lang="es-AR"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hf hdr="0" ftr="0" dt="0"/>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Times New Roman" pitchFamily="18" charset="0"/>
        </a:defRPr>
      </a:lvl2pPr>
      <a:lvl3pPr algn="l" rtl="0" eaLnBrk="1" fontAlgn="base" hangingPunct="1">
        <a:spcBef>
          <a:spcPct val="0"/>
        </a:spcBef>
        <a:spcAft>
          <a:spcPct val="0"/>
        </a:spcAft>
        <a:defRPr sz="4200">
          <a:solidFill>
            <a:schemeClr val="tx2"/>
          </a:solidFill>
          <a:latin typeface="Times New Roman" pitchFamily="18" charset="0"/>
        </a:defRPr>
      </a:lvl3pPr>
      <a:lvl4pPr algn="l" rtl="0" eaLnBrk="1" fontAlgn="base" hangingPunct="1">
        <a:spcBef>
          <a:spcPct val="0"/>
        </a:spcBef>
        <a:spcAft>
          <a:spcPct val="0"/>
        </a:spcAft>
        <a:defRPr sz="4200">
          <a:solidFill>
            <a:schemeClr val="tx2"/>
          </a:solidFill>
          <a:latin typeface="Times New Roman" pitchFamily="18" charset="0"/>
        </a:defRPr>
      </a:lvl4pPr>
      <a:lvl5pPr algn="l" rtl="0" eaLnBrk="1" fontAlgn="base" hangingPunct="1">
        <a:spcBef>
          <a:spcPct val="0"/>
        </a:spcBef>
        <a:spcAft>
          <a:spcPct val="0"/>
        </a:spcAft>
        <a:defRPr sz="4200">
          <a:solidFill>
            <a:schemeClr val="tx2"/>
          </a:solidFill>
          <a:latin typeface="Times New Roman" pitchFamily="18" charset="0"/>
        </a:defRPr>
      </a:lvl5pPr>
      <a:lvl6pPr marL="457200" algn="l" rtl="0" eaLnBrk="1" fontAlgn="base" hangingPunct="1">
        <a:spcBef>
          <a:spcPct val="0"/>
        </a:spcBef>
        <a:spcAft>
          <a:spcPct val="0"/>
        </a:spcAft>
        <a:defRPr sz="4200">
          <a:solidFill>
            <a:schemeClr val="tx2"/>
          </a:solidFill>
          <a:latin typeface="Times New Roman" pitchFamily="18" charset="0"/>
        </a:defRPr>
      </a:lvl6pPr>
      <a:lvl7pPr marL="914400" algn="l" rtl="0" eaLnBrk="1" fontAlgn="base" hangingPunct="1">
        <a:spcBef>
          <a:spcPct val="0"/>
        </a:spcBef>
        <a:spcAft>
          <a:spcPct val="0"/>
        </a:spcAft>
        <a:defRPr sz="4200">
          <a:solidFill>
            <a:schemeClr val="tx2"/>
          </a:solidFill>
          <a:latin typeface="Times New Roman" pitchFamily="18" charset="0"/>
        </a:defRPr>
      </a:lvl7pPr>
      <a:lvl8pPr marL="1371600" algn="l" rtl="0" eaLnBrk="1" fontAlgn="base" hangingPunct="1">
        <a:spcBef>
          <a:spcPct val="0"/>
        </a:spcBef>
        <a:spcAft>
          <a:spcPct val="0"/>
        </a:spcAft>
        <a:defRPr sz="4200">
          <a:solidFill>
            <a:schemeClr val="tx2"/>
          </a:solidFill>
          <a:latin typeface="Times New Roman" pitchFamily="18" charset="0"/>
        </a:defRPr>
      </a:lvl8pPr>
      <a:lvl9pPr marL="1828800" algn="l" rtl="0" eaLnBrk="1" fontAlgn="base" hangingPunct="1">
        <a:spcBef>
          <a:spcPct val="0"/>
        </a:spcBef>
        <a:spcAft>
          <a:spcPct val="0"/>
        </a:spcAft>
        <a:defRPr sz="42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lr>
          <a:schemeClr val="folHlink"/>
        </a:buClr>
        <a:buSzPct val="90000"/>
        <a:buFont typeface="Wingdings" pitchFamily="2" charset="2"/>
        <a:buChar char="n"/>
        <a:defRPr sz="28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1"/>
        </a:buClr>
        <a:buSzPct val="75000"/>
        <a:buFont typeface="Wingdings" pitchFamily="2" charset="2"/>
        <a:buChar char="n"/>
        <a:defRPr sz="2600">
          <a:solidFill>
            <a:schemeClr val="tx1"/>
          </a:solidFill>
          <a:latin typeface="+mn-lt"/>
        </a:defRPr>
      </a:lvl2pPr>
      <a:lvl3pPr marL="1143000" indent="-228600" algn="l" rtl="0" eaLnBrk="1" fontAlgn="base" hangingPunct="1">
        <a:spcBef>
          <a:spcPct val="20000"/>
        </a:spcBef>
        <a:spcAft>
          <a:spcPct val="0"/>
        </a:spcAft>
        <a:buClr>
          <a:schemeClr val="folHlink"/>
        </a:buClr>
        <a:buSzPct val="55000"/>
        <a:buFont typeface="Wingdings" pitchFamily="2" charset="2"/>
        <a:buChar char="n"/>
        <a:defRPr sz="2300">
          <a:solidFill>
            <a:schemeClr val="tx1"/>
          </a:solidFill>
          <a:latin typeface="+mn-lt"/>
        </a:defRPr>
      </a:lvl3pPr>
      <a:lvl4pPr marL="1600200" indent="-228600" algn="l" rtl="0" eaLnBrk="1" fontAlgn="base" hangingPunct="1">
        <a:spcBef>
          <a:spcPct val="20000"/>
        </a:spcBef>
        <a:spcAft>
          <a:spcPct val="0"/>
        </a:spcAft>
        <a:buClr>
          <a:schemeClr val="accent1"/>
        </a:buClr>
        <a:buFont typeface="Wingdings" pitchFamily="2" charset="2"/>
        <a:buChar char="§"/>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Char char="§"/>
        <a:defRPr sz="200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5"/>
          <p:cNvSpPr>
            <a:spLocks noGrp="1" noChangeArrowheads="1"/>
          </p:cNvSpPr>
          <p:nvPr>
            <p:ph type="sldNum" sz="quarter" idx="4"/>
          </p:nvPr>
        </p:nvSpPr>
        <p:spPr/>
        <p:txBody>
          <a:bodyPr/>
          <a:lstStyle/>
          <a:p>
            <a:fld id="{14C00F5A-5D3F-4CF4-9FAF-4EA5736ED118}" type="slidenum">
              <a:rPr lang="es-ES"/>
              <a:pPr/>
              <a:t>1</a:t>
            </a:fld>
            <a:endParaRPr lang="es-ES" dirty="0"/>
          </a:p>
        </p:txBody>
      </p:sp>
      <p:sp>
        <p:nvSpPr>
          <p:cNvPr id="2050" name="Rectangle 2"/>
          <p:cNvSpPr>
            <a:spLocks noGrp="1" noChangeArrowheads="1"/>
          </p:cNvSpPr>
          <p:nvPr>
            <p:ph type="ctrTitle"/>
          </p:nvPr>
        </p:nvSpPr>
        <p:spPr/>
        <p:txBody>
          <a:bodyPr/>
          <a:lstStyle/>
          <a:p>
            <a:pPr algn="ctr"/>
            <a:r>
              <a:rPr lang="es-ES" sz="4400" dirty="0"/>
              <a:t>Las Normas Internacionales de Información </a:t>
            </a:r>
            <a:r>
              <a:rPr lang="es-ES" sz="4400" dirty="0" smtClean="0"/>
              <a:t>Financiera </a:t>
            </a:r>
            <a:br>
              <a:rPr lang="es-ES" sz="4400" dirty="0" smtClean="0"/>
            </a:br>
            <a:r>
              <a:rPr lang="es-ES" sz="4400" dirty="0" smtClean="0"/>
              <a:t>La Experiencia Argentina</a:t>
            </a:r>
            <a:endParaRPr lang="es-ES" sz="4400" dirty="0"/>
          </a:p>
        </p:txBody>
      </p:sp>
      <p:sp>
        <p:nvSpPr>
          <p:cNvPr id="5" name="4 Subtítulo"/>
          <p:cNvSpPr>
            <a:spLocks noGrp="1"/>
          </p:cNvSpPr>
          <p:nvPr>
            <p:ph type="subTitle" idx="1"/>
          </p:nvPr>
        </p:nvSpPr>
        <p:spPr/>
        <p:txBody>
          <a:bodyPr/>
          <a:lstStyle/>
          <a:p>
            <a:r>
              <a:rPr lang="es-AR" sz="2000" dirty="0" smtClean="0">
                <a:latin typeface="+mj-lt"/>
              </a:rPr>
              <a:t>	</a:t>
            </a:r>
          </a:p>
          <a:p>
            <a:endParaRPr lang="es-AR" sz="2000" dirty="0" smtClean="0">
              <a:latin typeface="+mj-lt"/>
            </a:endParaRPr>
          </a:p>
          <a:p>
            <a:endParaRPr lang="es-AR" sz="2000" dirty="0" smtClean="0">
              <a:latin typeface="+mj-lt"/>
            </a:endParaRPr>
          </a:p>
          <a:p>
            <a:r>
              <a:rPr lang="es-AR" sz="2000" dirty="0" smtClean="0">
                <a:latin typeface="+mj-lt"/>
              </a:rPr>
              <a:t>Expositor: </a:t>
            </a:r>
          </a:p>
          <a:p>
            <a:r>
              <a:rPr lang="es-AR" sz="2000" dirty="0" smtClean="0">
                <a:latin typeface="+mj-lt"/>
              </a:rPr>
              <a:t>Dr. Francisco R. Provenzani</a:t>
            </a:r>
          </a:p>
          <a:p>
            <a:r>
              <a:rPr lang="es-AR" sz="2000" dirty="0" smtClean="0">
                <a:latin typeface="+mj-lt"/>
              </a:rPr>
              <a:t>Profesor Asociado de las </a:t>
            </a:r>
            <a:r>
              <a:rPr lang="es-AR" sz="2000" dirty="0" smtClean="0">
                <a:latin typeface="+mj-lt"/>
              </a:rPr>
              <a:t>Materias </a:t>
            </a:r>
            <a:r>
              <a:rPr lang="es-AR" sz="2000" dirty="0" smtClean="0">
                <a:latin typeface="+mj-lt"/>
              </a:rPr>
              <a:t>Sistemas Contables y Contabilidad Patrimonial.</a:t>
            </a:r>
          </a:p>
          <a:p>
            <a:r>
              <a:rPr lang="es-AR" sz="2000" dirty="0" smtClean="0">
                <a:latin typeface="+mj-lt"/>
              </a:rPr>
              <a:t>Secretario del Departamento Pedagógico de Contabilidad</a:t>
            </a:r>
          </a:p>
          <a:p>
            <a:endParaRPr lang="es-AR" sz="2400" dirty="0" smtClean="0">
              <a:latin typeface="+mj-lt"/>
            </a:endParaRPr>
          </a:p>
          <a:p>
            <a:endParaRPr lang="es-AR" sz="2400" dirty="0" smtClean="0">
              <a:latin typeface="+mj-lt"/>
            </a:endParaRPr>
          </a:p>
          <a:p>
            <a:endParaRPr lang="es-AR"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Marcador de número de diapositiva"/>
          <p:cNvSpPr>
            <a:spLocks noGrp="1"/>
          </p:cNvSpPr>
          <p:nvPr>
            <p:ph type="sldNum" sz="quarter" idx="12"/>
          </p:nvPr>
        </p:nvSpPr>
        <p:spPr/>
        <p:txBody>
          <a:bodyPr/>
          <a:lstStyle/>
          <a:p>
            <a:fld id="{CE606168-D18D-407D-B265-5EAA3DF12B71}" type="slidenum">
              <a:rPr lang="es-ES"/>
              <a:pPr/>
              <a:t>10</a:t>
            </a:fld>
            <a:endParaRPr lang="es-ES" dirty="0"/>
          </a:p>
        </p:txBody>
      </p:sp>
      <p:sp>
        <p:nvSpPr>
          <p:cNvPr id="14338" name="Rectangle 2"/>
          <p:cNvSpPr>
            <a:spLocks noGrp="1" noChangeArrowheads="1"/>
          </p:cNvSpPr>
          <p:nvPr>
            <p:ph type="title"/>
          </p:nvPr>
        </p:nvSpPr>
        <p:spPr/>
        <p:txBody>
          <a:bodyPr/>
          <a:lstStyle/>
          <a:p>
            <a:r>
              <a:rPr lang="es-ES" dirty="0"/>
              <a:t>Temas tratados por las NIIF (2)</a:t>
            </a:r>
          </a:p>
        </p:txBody>
      </p:sp>
      <p:sp>
        <p:nvSpPr>
          <p:cNvPr id="14339" name="Rectangle 3"/>
          <p:cNvSpPr>
            <a:spLocks noGrp="1" noChangeArrowheads="1"/>
          </p:cNvSpPr>
          <p:nvPr>
            <p:ph type="body" idx="1"/>
          </p:nvPr>
        </p:nvSpPr>
        <p:spPr>
          <a:xfrm>
            <a:off x="899592" y="1772816"/>
            <a:ext cx="7787208" cy="4358109"/>
          </a:xfrm>
        </p:spPr>
        <p:txBody>
          <a:bodyPr/>
          <a:lstStyle/>
          <a:p>
            <a:r>
              <a:rPr lang="es-ES" sz="2400" dirty="0">
                <a:latin typeface="Times New Roman" pitchFamily="18" charset="0"/>
              </a:rPr>
              <a:t>Normas sobre activos no </a:t>
            </a:r>
            <a:r>
              <a:rPr lang="es-ES" sz="2400" dirty="0" smtClean="0">
                <a:latin typeface="Times New Roman" pitchFamily="18" charset="0"/>
              </a:rPr>
              <a:t>financieros.</a:t>
            </a:r>
            <a:endParaRPr lang="es-ES" sz="2400" dirty="0">
              <a:latin typeface="Times New Roman" pitchFamily="18" charset="0"/>
            </a:endParaRPr>
          </a:p>
          <a:p>
            <a:r>
              <a:rPr lang="es-ES" sz="2400" dirty="0">
                <a:latin typeface="Times New Roman" pitchFamily="18" charset="0"/>
              </a:rPr>
              <a:t>Normas sobre deterioro del valor de los </a:t>
            </a:r>
            <a:r>
              <a:rPr lang="es-ES" sz="2400" dirty="0" smtClean="0">
                <a:latin typeface="Times New Roman" pitchFamily="18" charset="0"/>
              </a:rPr>
              <a:t>activos.</a:t>
            </a:r>
            <a:endParaRPr lang="es-ES" sz="2400" dirty="0">
              <a:latin typeface="Times New Roman" pitchFamily="18" charset="0"/>
            </a:endParaRPr>
          </a:p>
          <a:p>
            <a:r>
              <a:rPr lang="es-ES" sz="2400" dirty="0">
                <a:latin typeface="Times New Roman" pitchFamily="18" charset="0"/>
              </a:rPr>
              <a:t>Normas sobre combinaciones de negocios y </a:t>
            </a:r>
            <a:r>
              <a:rPr lang="es-ES" sz="2400" dirty="0" smtClean="0">
                <a:latin typeface="Times New Roman" pitchFamily="18" charset="0"/>
              </a:rPr>
              <a:t>consolidación.</a:t>
            </a:r>
            <a:endParaRPr lang="es-ES" sz="2400" dirty="0">
              <a:latin typeface="Times New Roman" pitchFamily="18" charset="0"/>
            </a:endParaRPr>
          </a:p>
          <a:p>
            <a:r>
              <a:rPr lang="es-ES" sz="2400" dirty="0">
                <a:latin typeface="Times New Roman" pitchFamily="18" charset="0"/>
              </a:rPr>
              <a:t>Normas sobre pasivos inciertos, provisiones y </a:t>
            </a:r>
            <a:r>
              <a:rPr lang="es-ES" sz="2400" dirty="0" smtClean="0">
                <a:latin typeface="Times New Roman" pitchFamily="18" charset="0"/>
              </a:rPr>
              <a:t>contingencias.</a:t>
            </a:r>
            <a:endParaRPr lang="es-ES" sz="2400" dirty="0">
              <a:latin typeface="Times New Roman" pitchFamily="18" charset="0"/>
            </a:endParaRPr>
          </a:p>
          <a:p>
            <a:r>
              <a:rPr lang="es-ES" sz="2400" dirty="0">
                <a:latin typeface="Times New Roman" pitchFamily="18" charset="0"/>
              </a:rPr>
              <a:t>Normas sobre beneficios a </a:t>
            </a:r>
            <a:r>
              <a:rPr lang="es-ES" sz="2400" dirty="0" smtClean="0">
                <a:latin typeface="Times New Roman" pitchFamily="18" charset="0"/>
              </a:rPr>
              <a:t>empleados.</a:t>
            </a:r>
            <a:endParaRPr lang="es-ES" sz="2400" dirty="0">
              <a:latin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Marcador de número de diapositiva"/>
          <p:cNvSpPr>
            <a:spLocks noGrp="1"/>
          </p:cNvSpPr>
          <p:nvPr>
            <p:ph type="sldNum" sz="quarter" idx="12"/>
          </p:nvPr>
        </p:nvSpPr>
        <p:spPr/>
        <p:txBody>
          <a:bodyPr/>
          <a:lstStyle/>
          <a:p>
            <a:fld id="{F8C74B5A-5A9F-42F3-9D39-2BA5EF85F34C}" type="slidenum">
              <a:rPr lang="es-ES"/>
              <a:pPr/>
              <a:t>11</a:t>
            </a:fld>
            <a:endParaRPr lang="es-ES" dirty="0"/>
          </a:p>
        </p:txBody>
      </p:sp>
      <p:sp>
        <p:nvSpPr>
          <p:cNvPr id="15362" name="Rectangle 2"/>
          <p:cNvSpPr>
            <a:spLocks noGrp="1" noChangeArrowheads="1"/>
          </p:cNvSpPr>
          <p:nvPr>
            <p:ph type="title"/>
          </p:nvPr>
        </p:nvSpPr>
        <p:spPr/>
        <p:txBody>
          <a:bodyPr/>
          <a:lstStyle/>
          <a:p>
            <a:r>
              <a:rPr lang="es-ES" dirty="0"/>
              <a:t>Temas tratados por las NIIF (3)</a:t>
            </a:r>
          </a:p>
        </p:txBody>
      </p:sp>
      <p:sp>
        <p:nvSpPr>
          <p:cNvPr id="15363" name="Rectangle 3"/>
          <p:cNvSpPr>
            <a:spLocks noGrp="1" noChangeArrowheads="1"/>
          </p:cNvSpPr>
          <p:nvPr>
            <p:ph type="body" idx="1"/>
          </p:nvPr>
        </p:nvSpPr>
        <p:spPr/>
        <p:txBody>
          <a:bodyPr/>
          <a:lstStyle/>
          <a:p>
            <a:r>
              <a:rPr lang="es-ES" sz="2400" dirty="0">
                <a:latin typeface="Times New Roman" pitchFamily="18" charset="0"/>
              </a:rPr>
              <a:t>Normas sobre pagos basados en </a:t>
            </a:r>
            <a:r>
              <a:rPr lang="es-ES" sz="2400" dirty="0" smtClean="0">
                <a:latin typeface="Times New Roman" pitchFamily="18" charset="0"/>
              </a:rPr>
              <a:t>acciones.</a:t>
            </a:r>
            <a:endParaRPr lang="es-ES" sz="2400" dirty="0">
              <a:latin typeface="Times New Roman" pitchFamily="18" charset="0"/>
            </a:endParaRPr>
          </a:p>
          <a:p>
            <a:r>
              <a:rPr lang="es-ES" b="1" dirty="0">
                <a:solidFill>
                  <a:srgbClr val="FF0000"/>
                </a:solidFill>
                <a:latin typeface="Times New Roman" pitchFamily="18" charset="0"/>
              </a:rPr>
              <a:t>Normas sobre moneda funcional, diferencias de cambio y ajuste por </a:t>
            </a:r>
            <a:r>
              <a:rPr lang="es-ES" b="1" dirty="0" smtClean="0">
                <a:solidFill>
                  <a:srgbClr val="FF0000"/>
                </a:solidFill>
                <a:latin typeface="Times New Roman" pitchFamily="18" charset="0"/>
              </a:rPr>
              <a:t>inflación.</a:t>
            </a:r>
            <a:endParaRPr lang="es-ES" b="1" dirty="0">
              <a:solidFill>
                <a:srgbClr val="FF0000"/>
              </a:solidFill>
              <a:latin typeface="Times New Roman" pitchFamily="18" charset="0"/>
            </a:endParaRPr>
          </a:p>
          <a:p>
            <a:r>
              <a:rPr lang="es-ES" sz="2400" dirty="0">
                <a:latin typeface="Times New Roman" pitchFamily="18" charset="0"/>
              </a:rPr>
              <a:t>Normas sobre contabilización del impuesto a las </a:t>
            </a:r>
            <a:r>
              <a:rPr lang="es-ES" sz="2400" dirty="0" smtClean="0">
                <a:latin typeface="Times New Roman" pitchFamily="18" charset="0"/>
              </a:rPr>
              <a:t>ganancias.</a:t>
            </a:r>
            <a:endParaRPr lang="es-ES" sz="2400" dirty="0">
              <a:latin typeface="Times New Roman" pitchFamily="18" charset="0"/>
            </a:endParaRPr>
          </a:p>
          <a:p>
            <a:r>
              <a:rPr lang="es-ES" sz="2400" dirty="0">
                <a:latin typeface="Times New Roman" pitchFamily="18" charset="0"/>
              </a:rPr>
              <a:t>Normas sobre </a:t>
            </a:r>
            <a:r>
              <a:rPr lang="es-ES" sz="2400" dirty="0" smtClean="0">
                <a:latin typeface="Times New Roman" pitchFamily="18" charset="0"/>
              </a:rPr>
              <a:t>arrendamientos.</a:t>
            </a:r>
            <a:endParaRPr lang="es-ES" sz="2400" dirty="0">
              <a:latin typeface="Times New Roman" pitchFamily="18" charset="0"/>
            </a:endParaRPr>
          </a:p>
          <a:p>
            <a:r>
              <a:rPr lang="es-ES" sz="2400" dirty="0">
                <a:latin typeface="Times New Roman" pitchFamily="18" charset="0"/>
              </a:rPr>
              <a:t>Normas sobre acuerdos de concesión de </a:t>
            </a:r>
            <a:r>
              <a:rPr lang="es-ES" sz="2400" dirty="0" smtClean="0">
                <a:latin typeface="Times New Roman" pitchFamily="18" charset="0"/>
              </a:rPr>
              <a:t>servicios.</a:t>
            </a:r>
            <a:endParaRPr lang="es-ES" sz="2400" dirty="0">
              <a:latin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Marcador de número de diapositiva"/>
          <p:cNvSpPr>
            <a:spLocks noGrp="1"/>
          </p:cNvSpPr>
          <p:nvPr>
            <p:ph type="sldNum" sz="quarter" idx="12"/>
          </p:nvPr>
        </p:nvSpPr>
        <p:spPr/>
        <p:txBody>
          <a:bodyPr/>
          <a:lstStyle/>
          <a:p>
            <a:fld id="{DDB9D6AE-4F03-42B0-ADDA-E2858D54FFF5}" type="slidenum">
              <a:rPr lang="es-ES"/>
              <a:pPr/>
              <a:t>12</a:t>
            </a:fld>
            <a:endParaRPr lang="es-ES" dirty="0"/>
          </a:p>
        </p:txBody>
      </p:sp>
      <p:sp>
        <p:nvSpPr>
          <p:cNvPr id="16386" name="Rectangle 2"/>
          <p:cNvSpPr>
            <a:spLocks noGrp="1" noChangeArrowheads="1"/>
          </p:cNvSpPr>
          <p:nvPr>
            <p:ph type="title"/>
          </p:nvPr>
        </p:nvSpPr>
        <p:spPr/>
        <p:txBody>
          <a:bodyPr/>
          <a:lstStyle/>
          <a:p>
            <a:r>
              <a:rPr lang="es-ES" dirty="0"/>
              <a:t>Temas tratados por las NIIF (4)</a:t>
            </a:r>
          </a:p>
        </p:txBody>
      </p:sp>
      <p:sp>
        <p:nvSpPr>
          <p:cNvPr id="16387" name="Rectangle 3"/>
          <p:cNvSpPr>
            <a:spLocks noGrp="1" noChangeArrowheads="1"/>
          </p:cNvSpPr>
          <p:nvPr>
            <p:ph type="body" idx="1"/>
          </p:nvPr>
        </p:nvSpPr>
        <p:spPr/>
        <p:txBody>
          <a:bodyPr/>
          <a:lstStyle/>
          <a:p>
            <a:pPr>
              <a:buFont typeface="Wingdings" pitchFamily="2" charset="2"/>
              <a:buNone/>
            </a:pPr>
            <a:endParaRPr lang="es-ES" sz="2400" dirty="0">
              <a:latin typeface="Times New Roman" pitchFamily="18" charset="0"/>
            </a:endParaRPr>
          </a:p>
          <a:p>
            <a:pPr>
              <a:lnSpc>
                <a:spcPct val="130000"/>
              </a:lnSpc>
            </a:pPr>
            <a:r>
              <a:rPr lang="es-ES" sz="2400" dirty="0">
                <a:latin typeface="Times New Roman" pitchFamily="18" charset="0"/>
              </a:rPr>
              <a:t>Norma sobre </a:t>
            </a:r>
            <a:r>
              <a:rPr lang="es-ES" sz="2400" dirty="0" smtClean="0">
                <a:latin typeface="Times New Roman" pitchFamily="18" charset="0"/>
              </a:rPr>
              <a:t>agricultura.</a:t>
            </a:r>
            <a:endParaRPr lang="es-ES" sz="2400" dirty="0">
              <a:latin typeface="Times New Roman" pitchFamily="18" charset="0"/>
            </a:endParaRPr>
          </a:p>
          <a:p>
            <a:pPr>
              <a:lnSpc>
                <a:spcPct val="130000"/>
              </a:lnSpc>
            </a:pPr>
            <a:r>
              <a:rPr lang="es-ES" sz="2400" dirty="0">
                <a:latin typeface="Times New Roman" pitchFamily="18" charset="0"/>
              </a:rPr>
              <a:t>Norma sobre contratos de </a:t>
            </a:r>
            <a:r>
              <a:rPr lang="es-ES" sz="2400" dirty="0" smtClean="0">
                <a:latin typeface="Times New Roman" pitchFamily="18" charset="0"/>
              </a:rPr>
              <a:t>seguro.</a:t>
            </a:r>
            <a:endParaRPr lang="es-ES" sz="2400" dirty="0">
              <a:latin typeface="Times New Roman" pitchFamily="18" charset="0"/>
            </a:endParaRPr>
          </a:p>
          <a:p>
            <a:pPr>
              <a:lnSpc>
                <a:spcPct val="130000"/>
              </a:lnSpc>
            </a:pPr>
            <a:r>
              <a:rPr lang="es-ES" sz="2400" dirty="0">
                <a:latin typeface="Times New Roman" pitchFamily="18" charset="0"/>
              </a:rPr>
              <a:t>Norma sobre contratos de </a:t>
            </a:r>
            <a:r>
              <a:rPr lang="es-ES" sz="2400" dirty="0" smtClean="0">
                <a:latin typeface="Times New Roman" pitchFamily="18" charset="0"/>
              </a:rPr>
              <a:t>construcción.</a:t>
            </a:r>
            <a:endParaRPr lang="es-ES" sz="2400" dirty="0">
              <a:latin typeface="Times New Roman" pitchFamily="18" charset="0"/>
            </a:endParaRPr>
          </a:p>
          <a:p>
            <a:pPr>
              <a:lnSpc>
                <a:spcPct val="130000"/>
              </a:lnSpc>
            </a:pPr>
            <a:r>
              <a:rPr lang="es-ES" sz="2400" dirty="0">
                <a:latin typeface="Times New Roman" pitchFamily="18" charset="0"/>
              </a:rPr>
              <a:t>Norma sobre exploración y evaluación de recursos </a:t>
            </a:r>
            <a:r>
              <a:rPr lang="es-ES" sz="2400" dirty="0" smtClean="0">
                <a:latin typeface="Times New Roman" pitchFamily="18" charset="0"/>
              </a:rPr>
              <a:t>naturales.</a:t>
            </a:r>
            <a:endParaRPr lang="es-ES" sz="2400" dirty="0">
              <a:latin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Marcador de número de diapositiva"/>
          <p:cNvSpPr>
            <a:spLocks noGrp="1"/>
          </p:cNvSpPr>
          <p:nvPr>
            <p:ph type="sldNum" sz="quarter" idx="12"/>
          </p:nvPr>
        </p:nvSpPr>
        <p:spPr/>
        <p:txBody>
          <a:bodyPr/>
          <a:lstStyle/>
          <a:p>
            <a:fld id="{8EFEF48F-469E-43B6-AEA5-5A9BCC841035}" type="slidenum">
              <a:rPr lang="es-ES"/>
              <a:pPr/>
              <a:t>13</a:t>
            </a:fld>
            <a:endParaRPr lang="es-ES" dirty="0"/>
          </a:p>
        </p:txBody>
      </p:sp>
      <p:sp>
        <p:nvSpPr>
          <p:cNvPr id="17410" name="Rectangle 2"/>
          <p:cNvSpPr>
            <a:spLocks noGrp="1" noChangeArrowheads="1"/>
          </p:cNvSpPr>
          <p:nvPr>
            <p:ph type="title"/>
          </p:nvPr>
        </p:nvSpPr>
        <p:spPr/>
        <p:txBody>
          <a:bodyPr/>
          <a:lstStyle/>
          <a:p>
            <a:r>
              <a:rPr lang="es-ES" dirty="0"/>
              <a:t>Cómo se emiten las NIIF (1)</a:t>
            </a:r>
          </a:p>
        </p:txBody>
      </p:sp>
      <p:sp>
        <p:nvSpPr>
          <p:cNvPr id="17411" name="Rectangle 3"/>
          <p:cNvSpPr>
            <a:spLocks noGrp="1" noChangeArrowheads="1"/>
          </p:cNvSpPr>
          <p:nvPr>
            <p:ph type="body" idx="1"/>
          </p:nvPr>
        </p:nvSpPr>
        <p:spPr/>
        <p:txBody>
          <a:bodyPr/>
          <a:lstStyle/>
          <a:p>
            <a:r>
              <a:rPr lang="es-ES" sz="2400" dirty="0">
                <a:latin typeface="Times New Roman" pitchFamily="18" charset="0"/>
              </a:rPr>
              <a:t>Se identifica un tema y se lo incluye en la agenda </a:t>
            </a:r>
          </a:p>
          <a:p>
            <a:r>
              <a:rPr lang="es-ES" sz="2400" dirty="0">
                <a:latin typeface="Times New Roman" pitchFamily="18" charset="0"/>
              </a:rPr>
              <a:t>El IASB planifica el proyecto, solo o junto con otro emisor de normas </a:t>
            </a:r>
          </a:p>
          <a:p>
            <a:r>
              <a:rPr lang="es-ES" sz="2400" dirty="0">
                <a:latin typeface="Times New Roman" pitchFamily="18" charset="0"/>
              </a:rPr>
              <a:t>Puede emitirse un documento de discusión</a:t>
            </a:r>
          </a:p>
          <a:p>
            <a:r>
              <a:rPr lang="es-ES" sz="2400" dirty="0">
                <a:latin typeface="Times New Roman" pitchFamily="18" charset="0"/>
              </a:rPr>
              <a:t>Se difunde un proyecto de norma, 120 días para comentarios, aunque en proyectos importantes puede demandar más de 120 días y si hay urgencia y consenso amplio esperado 30 días. El proyecto incluye los fundamentos y los puntos de vista alternativos de los miembros del IASB</a:t>
            </a:r>
          </a:p>
          <a:p>
            <a:r>
              <a:rPr lang="es-ES" sz="2400" dirty="0">
                <a:latin typeface="Times New Roman" pitchFamily="18" charset="0"/>
              </a:rPr>
              <a:t>Se revisan los comentarios </a:t>
            </a:r>
          </a:p>
          <a:p>
            <a:pPr>
              <a:buFont typeface="Wingdings" pitchFamily="2" charset="2"/>
              <a:buNone/>
            </a:pPr>
            <a:endParaRPr lang="es-ES" sz="2400" dirty="0">
              <a:latin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Marcador de número de diapositiva"/>
          <p:cNvSpPr>
            <a:spLocks noGrp="1"/>
          </p:cNvSpPr>
          <p:nvPr>
            <p:ph type="sldNum" sz="quarter" idx="12"/>
          </p:nvPr>
        </p:nvSpPr>
        <p:spPr/>
        <p:txBody>
          <a:bodyPr/>
          <a:lstStyle/>
          <a:p>
            <a:fld id="{6354F3A6-4889-4A6E-9D2A-FAAC187AFDFE}" type="slidenum">
              <a:rPr lang="es-ES"/>
              <a:pPr/>
              <a:t>14</a:t>
            </a:fld>
            <a:endParaRPr lang="es-ES" dirty="0"/>
          </a:p>
        </p:txBody>
      </p:sp>
      <p:sp>
        <p:nvSpPr>
          <p:cNvPr id="18434" name="Rectangle 2"/>
          <p:cNvSpPr>
            <a:spLocks noGrp="1" noChangeArrowheads="1"/>
          </p:cNvSpPr>
          <p:nvPr>
            <p:ph type="title"/>
          </p:nvPr>
        </p:nvSpPr>
        <p:spPr/>
        <p:txBody>
          <a:bodyPr/>
          <a:lstStyle/>
          <a:p>
            <a:r>
              <a:rPr lang="es-ES" dirty="0"/>
              <a:t>Cómo se emiten las NIIF (2)</a:t>
            </a:r>
          </a:p>
        </p:txBody>
      </p:sp>
      <p:sp>
        <p:nvSpPr>
          <p:cNvPr id="18435" name="Rectangle 3"/>
          <p:cNvSpPr>
            <a:spLocks noGrp="1" noChangeArrowheads="1"/>
          </p:cNvSpPr>
          <p:nvPr>
            <p:ph type="body" idx="1"/>
          </p:nvPr>
        </p:nvSpPr>
        <p:spPr/>
        <p:txBody>
          <a:bodyPr/>
          <a:lstStyle/>
          <a:p>
            <a:r>
              <a:rPr lang="es-ES" sz="2400" dirty="0">
                <a:latin typeface="Times New Roman" pitchFamily="18" charset="0"/>
              </a:rPr>
              <a:t>Puede decidirse la publicación del proyecto revisado para una nueva ronda de consultas</a:t>
            </a:r>
          </a:p>
          <a:p>
            <a:r>
              <a:rPr lang="es-ES" sz="2400" dirty="0">
                <a:latin typeface="Times New Roman" pitchFamily="18" charset="0"/>
              </a:rPr>
              <a:t>Para la aprobación definitiva se requieren 9 votos de los 12 miembros del IASB</a:t>
            </a:r>
          </a:p>
          <a:p>
            <a:r>
              <a:rPr lang="es-ES" sz="2400" dirty="0">
                <a:latin typeface="Times New Roman" pitchFamily="18" charset="0"/>
              </a:rPr>
              <a:t>En la norma publicada se incluyen las opiniones discrepantes y los fundamentos de las conclusiones, con el análisis de los comentarios al proyecto</a:t>
            </a:r>
          </a:p>
          <a:p>
            <a:r>
              <a:rPr lang="es-ES" sz="2400" dirty="0">
                <a:latin typeface="Times New Roman" pitchFamily="18" charset="0"/>
              </a:rPr>
              <a:t>Con posterioridad se evalúa la aplicación de la norma y en dos años se decide si hay que revisarla</a:t>
            </a:r>
            <a:endParaRPr lang="es-ES"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Marcador de número de diapositiva"/>
          <p:cNvSpPr>
            <a:spLocks noGrp="1"/>
          </p:cNvSpPr>
          <p:nvPr>
            <p:ph type="sldNum" sz="quarter" idx="12"/>
          </p:nvPr>
        </p:nvSpPr>
        <p:spPr/>
        <p:txBody>
          <a:bodyPr/>
          <a:lstStyle/>
          <a:p>
            <a:fld id="{50A4553B-2AA1-4BAD-9EBC-94C3A176833F}" type="slidenum">
              <a:rPr lang="es-ES"/>
              <a:pPr/>
              <a:t>15</a:t>
            </a:fld>
            <a:endParaRPr lang="es-ES" dirty="0"/>
          </a:p>
        </p:txBody>
      </p:sp>
      <p:sp>
        <p:nvSpPr>
          <p:cNvPr id="19458" name="Rectangle 2"/>
          <p:cNvSpPr>
            <a:spLocks noGrp="1" noChangeArrowheads="1"/>
          </p:cNvSpPr>
          <p:nvPr>
            <p:ph type="title"/>
          </p:nvPr>
        </p:nvSpPr>
        <p:spPr/>
        <p:txBody>
          <a:bodyPr/>
          <a:lstStyle/>
          <a:p>
            <a:r>
              <a:rPr lang="es-ES" dirty="0"/>
              <a:t>Cómo se emiten las IFRIC (1)</a:t>
            </a:r>
          </a:p>
        </p:txBody>
      </p:sp>
      <p:sp>
        <p:nvSpPr>
          <p:cNvPr id="19459" name="Rectangle 3"/>
          <p:cNvSpPr>
            <a:spLocks noGrp="1" noChangeArrowheads="1"/>
          </p:cNvSpPr>
          <p:nvPr>
            <p:ph type="body" idx="1"/>
          </p:nvPr>
        </p:nvSpPr>
        <p:spPr/>
        <p:txBody>
          <a:bodyPr/>
          <a:lstStyle/>
          <a:p>
            <a:pPr>
              <a:lnSpc>
                <a:spcPct val="90000"/>
              </a:lnSpc>
            </a:pPr>
            <a:r>
              <a:rPr lang="es-ES" sz="2400" dirty="0">
                <a:latin typeface="Times New Roman" pitchFamily="18" charset="0"/>
              </a:rPr>
              <a:t>El IFRIC identifica las cuestiones a considerar sobre la base de las inquietudes de quienes preparan los estados financieros, de los auditores, reguladores, etc.</a:t>
            </a:r>
          </a:p>
          <a:p>
            <a:pPr>
              <a:lnSpc>
                <a:spcPct val="90000"/>
              </a:lnSpc>
            </a:pPr>
            <a:r>
              <a:rPr lang="es-ES" sz="2400" dirty="0">
                <a:latin typeface="Times New Roman" pitchFamily="18" charset="0"/>
              </a:rPr>
              <a:t>Tras un debate público se decide agregar un tema a la agenda</a:t>
            </a:r>
          </a:p>
          <a:p>
            <a:pPr>
              <a:lnSpc>
                <a:spcPct val="90000"/>
              </a:lnSpc>
            </a:pPr>
            <a:r>
              <a:rPr lang="es-ES" sz="2400" dirty="0">
                <a:latin typeface="Times New Roman" pitchFamily="18" charset="0"/>
              </a:rPr>
              <a:t>Se desarrolla y publica un proyecto de interpretación (requiere no tener más de 3 votos en contra y la aprobación del IASB)</a:t>
            </a:r>
          </a:p>
          <a:p>
            <a:pPr>
              <a:lnSpc>
                <a:spcPct val="90000"/>
              </a:lnSpc>
            </a:pPr>
            <a:r>
              <a:rPr lang="es-ES" sz="2400" dirty="0">
                <a:latin typeface="Times New Roman" pitchFamily="18" charset="0"/>
              </a:rPr>
              <a:t>Se abre un período de consulta, en general no mayor a 60 días</a:t>
            </a:r>
          </a:p>
          <a:p>
            <a:pPr>
              <a:lnSpc>
                <a:spcPct val="90000"/>
              </a:lnSpc>
            </a:pPr>
            <a:r>
              <a:rPr lang="es-ES" sz="2400" dirty="0">
                <a:latin typeface="Times New Roman" pitchFamily="18" charset="0"/>
              </a:rPr>
              <a:t>Se evalúa si corresponde un nuevo período de consulta si los cambios son significativos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Marcador de número de diapositiva"/>
          <p:cNvSpPr>
            <a:spLocks noGrp="1"/>
          </p:cNvSpPr>
          <p:nvPr>
            <p:ph type="sldNum" sz="quarter" idx="12"/>
          </p:nvPr>
        </p:nvSpPr>
        <p:spPr/>
        <p:txBody>
          <a:bodyPr/>
          <a:lstStyle/>
          <a:p>
            <a:fld id="{6D55D2C8-36C6-41ED-A7EB-F20129AB5AC6}" type="slidenum">
              <a:rPr lang="es-ES"/>
              <a:pPr/>
              <a:t>16</a:t>
            </a:fld>
            <a:endParaRPr lang="es-ES" dirty="0"/>
          </a:p>
        </p:txBody>
      </p:sp>
      <p:sp>
        <p:nvSpPr>
          <p:cNvPr id="21506" name="Rectangle 2"/>
          <p:cNvSpPr>
            <a:spLocks noGrp="1" noChangeArrowheads="1"/>
          </p:cNvSpPr>
          <p:nvPr>
            <p:ph type="title"/>
          </p:nvPr>
        </p:nvSpPr>
        <p:spPr/>
        <p:txBody>
          <a:bodyPr/>
          <a:lstStyle/>
          <a:p>
            <a:r>
              <a:rPr lang="es-ES" dirty="0"/>
              <a:t>Cómo se emiten las IFRIC (2)</a:t>
            </a:r>
          </a:p>
        </p:txBody>
      </p:sp>
      <p:sp>
        <p:nvSpPr>
          <p:cNvPr id="21507" name="Rectangle 3"/>
          <p:cNvSpPr>
            <a:spLocks noGrp="1" noChangeArrowheads="1"/>
          </p:cNvSpPr>
          <p:nvPr>
            <p:ph type="body" idx="1"/>
          </p:nvPr>
        </p:nvSpPr>
        <p:spPr/>
        <p:txBody>
          <a:bodyPr/>
          <a:lstStyle/>
          <a:p>
            <a:r>
              <a:rPr lang="es-ES" sz="2400" dirty="0">
                <a:latin typeface="Times New Roman" pitchFamily="18" charset="0"/>
              </a:rPr>
              <a:t>La aprobación de la IFRIC no puede tener más de 3 votos en contra</a:t>
            </a:r>
          </a:p>
          <a:p>
            <a:r>
              <a:rPr lang="es-ES" sz="2400" dirty="0">
                <a:latin typeface="Times New Roman" pitchFamily="18" charset="0"/>
              </a:rPr>
              <a:t>Debe aprobarla luego el IASB con el voto favorable de 9 miembros.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Marcador de número de diapositiva"/>
          <p:cNvSpPr>
            <a:spLocks noGrp="1"/>
          </p:cNvSpPr>
          <p:nvPr>
            <p:ph type="sldNum" sz="quarter" idx="12"/>
          </p:nvPr>
        </p:nvSpPr>
        <p:spPr/>
        <p:txBody>
          <a:bodyPr/>
          <a:lstStyle/>
          <a:p>
            <a:fld id="{9A3D3220-74C9-415F-9070-F5EF9EFC6F3F}" type="slidenum">
              <a:rPr lang="es-ES"/>
              <a:pPr/>
              <a:t>17</a:t>
            </a:fld>
            <a:endParaRPr lang="es-ES" dirty="0"/>
          </a:p>
        </p:txBody>
      </p:sp>
      <p:sp>
        <p:nvSpPr>
          <p:cNvPr id="22530" name="Rectangle 2"/>
          <p:cNvSpPr>
            <a:spLocks noGrp="1" noChangeArrowheads="1"/>
          </p:cNvSpPr>
          <p:nvPr>
            <p:ph type="title"/>
          </p:nvPr>
        </p:nvSpPr>
        <p:spPr/>
        <p:txBody>
          <a:bodyPr/>
          <a:lstStyle/>
          <a:p>
            <a:r>
              <a:rPr lang="es-ES" dirty="0"/>
              <a:t>Las IFRS/NIIF en Argentina</a:t>
            </a:r>
          </a:p>
        </p:txBody>
      </p:sp>
      <p:sp>
        <p:nvSpPr>
          <p:cNvPr id="22531" name="Rectangle 3"/>
          <p:cNvSpPr>
            <a:spLocks noGrp="1" noChangeArrowheads="1"/>
          </p:cNvSpPr>
          <p:nvPr>
            <p:ph type="body" idx="1"/>
          </p:nvPr>
        </p:nvSpPr>
        <p:spPr>
          <a:xfrm>
            <a:off x="838200" y="1524000"/>
            <a:ext cx="7772400" cy="4530725"/>
          </a:xfrm>
        </p:spPr>
        <p:txBody>
          <a:bodyPr/>
          <a:lstStyle/>
          <a:p>
            <a:r>
              <a:rPr lang="es-ES" sz="2100" dirty="0">
                <a:latin typeface="Times New Roman" pitchFamily="18" charset="0"/>
              </a:rPr>
              <a:t>El papel de la Comisión Nacional de Valores es proteger al inversor no calificado cuya única fuente de información sobre las empresas que hacen oferta pública de sus valores negociables es aquella que se hace pública y, particularmente, la información financiera periódica y, dentro de esta, los estados contables. Para ello necesita normas de calidad internacionalmente reconocidas.</a:t>
            </a:r>
          </a:p>
          <a:p>
            <a:r>
              <a:rPr lang="es-ES" sz="2100" dirty="0">
                <a:latin typeface="Times New Roman" pitchFamily="18" charset="0"/>
              </a:rPr>
              <a:t>Por ello se acordó con la FACPCE un plan para la adopción integral de las NIIF, que requiere la adopción de las NIIF como normas contables profesionales por la FACPCE y luego su incorporación a las Normas de las Comisión Nacional de Valores</a:t>
            </a:r>
          </a:p>
          <a:p>
            <a:r>
              <a:rPr lang="es-ES" sz="2100" dirty="0">
                <a:latin typeface="Times New Roman" pitchFamily="18" charset="0"/>
              </a:rPr>
              <a:t>La FACPCE dicta la Resolución Técnica Nº 26 (20/03/09)</a:t>
            </a:r>
          </a:p>
          <a:p>
            <a:r>
              <a:rPr lang="es-ES_tradnl" sz="2100" dirty="0">
                <a:latin typeface="Times New Roman" pitchFamily="18" charset="0"/>
              </a:rPr>
              <a:t>La CNV emite la RG Nº 562 (30/12/2009) que incorpora la RT 26 a sus Normas, y su ampliatoria RG Nº 576 (1/05/2010).</a:t>
            </a:r>
            <a:endParaRPr lang="es-ES" sz="2100" dirty="0">
              <a:latin typeface="Times New Roman" pitchFamily="18" charset="0"/>
            </a:endParaRPr>
          </a:p>
          <a:p>
            <a:pPr>
              <a:lnSpc>
                <a:spcPct val="90000"/>
              </a:lnSpc>
              <a:buFont typeface="Wingdings" pitchFamily="2" charset="2"/>
              <a:buNone/>
            </a:pPr>
            <a:endParaRPr lang="es-ES" sz="2100" dirty="0">
              <a:latin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Marcador de número de diapositiva"/>
          <p:cNvSpPr>
            <a:spLocks noGrp="1"/>
          </p:cNvSpPr>
          <p:nvPr>
            <p:ph type="sldNum" sz="quarter" idx="12"/>
          </p:nvPr>
        </p:nvSpPr>
        <p:spPr/>
        <p:txBody>
          <a:bodyPr/>
          <a:lstStyle/>
          <a:p>
            <a:fld id="{AD3C849A-4BD1-4C5C-AA25-E6BA21D2D040}" type="slidenum">
              <a:rPr lang="es-ES"/>
              <a:pPr/>
              <a:t>18</a:t>
            </a:fld>
            <a:endParaRPr lang="es-ES" dirty="0"/>
          </a:p>
        </p:txBody>
      </p:sp>
      <p:sp>
        <p:nvSpPr>
          <p:cNvPr id="113666" name="Rectangle 2"/>
          <p:cNvSpPr>
            <a:spLocks noGrp="1" noChangeArrowheads="1"/>
          </p:cNvSpPr>
          <p:nvPr>
            <p:ph type="title"/>
          </p:nvPr>
        </p:nvSpPr>
        <p:spPr/>
        <p:txBody>
          <a:bodyPr/>
          <a:lstStyle/>
          <a:p>
            <a:r>
              <a:rPr lang="es-ES_tradnl" dirty="0"/>
              <a:t>Resolución Técnica N° 26 (1)</a:t>
            </a:r>
          </a:p>
        </p:txBody>
      </p:sp>
      <p:sp>
        <p:nvSpPr>
          <p:cNvPr id="113667" name="Rectangle 3"/>
          <p:cNvSpPr>
            <a:spLocks noGrp="1" noChangeArrowheads="1"/>
          </p:cNvSpPr>
          <p:nvPr>
            <p:ph type="body" idx="1"/>
          </p:nvPr>
        </p:nvSpPr>
        <p:spPr/>
        <p:txBody>
          <a:bodyPr/>
          <a:lstStyle/>
          <a:p>
            <a:pPr>
              <a:lnSpc>
                <a:spcPct val="90000"/>
              </a:lnSpc>
            </a:pPr>
            <a:r>
              <a:rPr lang="es-ES_tradnl" sz="2300" dirty="0">
                <a:latin typeface="Times New Roman" pitchFamily="18" charset="0"/>
              </a:rPr>
              <a:t>Adopción integral de las NIIF </a:t>
            </a:r>
          </a:p>
          <a:p>
            <a:pPr>
              <a:lnSpc>
                <a:spcPct val="90000"/>
              </a:lnSpc>
            </a:pPr>
            <a:r>
              <a:rPr lang="es-ES_tradnl" sz="2300" u="sng" dirty="0">
                <a:latin typeface="Times New Roman" pitchFamily="18" charset="0"/>
              </a:rPr>
              <a:t>Aplicación obligatoria</a:t>
            </a:r>
            <a:r>
              <a:rPr lang="es-ES_tradnl" sz="2300" dirty="0">
                <a:latin typeface="Times New Roman" pitchFamily="18" charset="0"/>
              </a:rPr>
              <a:t>: Entidades incluidas en el régimen de OP, o que hayan solicitado autorización para estar incluidas en el régimen, ya sea por su capital o por sus ON, excepto entidades financieras, compañías de seguros, cooperativas y asociaciones civiles</a:t>
            </a:r>
          </a:p>
          <a:p>
            <a:pPr>
              <a:lnSpc>
                <a:spcPct val="90000"/>
              </a:lnSpc>
            </a:pPr>
            <a:r>
              <a:rPr lang="es-ES_tradnl" sz="2300" u="sng" dirty="0">
                <a:latin typeface="Times New Roman" pitchFamily="18" charset="0"/>
              </a:rPr>
              <a:t>Excluidas</a:t>
            </a:r>
            <a:r>
              <a:rPr lang="es-ES_tradnl" sz="2300" dirty="0">
                <a:latin typeface="Times New Roman" pitchFamily="18" charset="0"/>
              </a:rPr>
              <a:t>: </a:t>
            </a:r>
          </a:p>
          <a:p>
            <a:pPr>
              <a:lnSpc>
                <a:spcPct val="90000"/>
              </a:lnSpc>
              <a:buFont typeface="Wingdings" pitchFamily="2" charset="2"/>
              <a:buNone/>
            </a:pPr>
            <a:r>
              <a:rPr lang="es-ES_tradnl" sz="2300" dirty="0">
                <a:latin typeface="Times New Roman" pitchFamily="18" charset="0"/>
              </a:rPr>
              <a:t>	a) Entidades PyMes que operan con formas de financiación distintas a ON y acciones (la RG 562 excluyó sólo PyMes del régimen de cotización simplificado)</a:t>
            </a:r>
          </a:p>
          <a:p>
            <a:pPr>
              <a:lnSpc>
                <a:spcPct val="90000"/>
              </a:lnSpc>
              <a:buFont typeface="Wingdings" pitchFamily="2" charset="2"/>
              <a:buNone/>
            </a:pPr>
            <a:r>
              <a:rPr lang="es-ES_tradnl" sz="2300" dirty="0">
                <a:latin typeface="Times New Roman" pitchFamily="18" charset="0"/>
              </a:rPr>
              <a:t> 	b) Restantes entidades bajo el control de la CNV</a:t>
            </a:r>
          </a:p>
          <a:p>
            <a:pPr>
              <a:lnSpc>
                <a:spcPct val="90000"/>
              </a:lnSpc>
              <a:buFont typeface="Wingdings" pitchFamily="2" charset="2"/>
              <a:buNone/>
            </a:pPr>
            <a:r>
              <a:rPr lang="es-ES_tradnl" sz="2300" dirty="0">
                <a:latin typeface="Times New Roman" pitchFamily="18" charset="0"/>
              </a:rPr>
              <a:t>						</a:t>
            </a:r>
            <a:r>
              <a:rPr lang="es-ES_tradnl" sz="2400" b="1" dirty="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Marcador de número de diapositiva"/>
          <p:cNvSpPr>
            <a:spLocks noGrp="1"/>
          </p:cNvSpPr>
          <p:nvPr>
            <p:ph type="sldNum" sz="quarter" idx="12"/>
          </p:nvPr>
        </p:nvSpPr>
        <p:spPr/>
        <p:txBody>
          <a:bodyPr/>
          <a:lstStyle/>
          <a:p>
            <a:fld id="{FD770858-0DB3-44A9-974B-96A906493652}" type="slidenum">
              <a:rPr lang="es-ES"/>
              <a:pPr/>
              <a:t>19</a:t>
            </a:fld>
            <a:endParaRPr lang="es-ES" dirty="0"/>
          </a:p>
        </p:txBody>
      </p:sp>
      <p:sp>
        <p:nvSpPr>
          <p:cNvPr id="115714" name="Rectangle 2"/>
          <p:cNvSpPr>
            <a:spLocks noGrp="1" noChangeArrowheads="1"/>
          </p:cNvSpPr>
          <p:nvPr>
            <p:ph type="title"/>
          </p:nvPr>
        </p:nvSpPr>
        <p:spPr/>
        <p:txBody>
          <a:bodyPr/>
          <a:lstStyle/>
          <a:p>
            <a:r>
              <a:rPr lang="es-ES_tradnl" dirty="0"/>
              <a:t>Resolución Técnica N° 26 (2)</a:t>
            </a:r>
          </a:p>
        </p:txBody>
      </p:sp>
      <p:sp>
        <p:nvSpPr>
          <p:cNvPr id="115715" name="Rectangle 3"/>
          <p:cNvSpPr>
            <a:spLocks noGrp="1" noChangeArrowheads="1"/>
          </p:cNvSpPr>
          <p:nvPr>
            <p:ph type="body" idx="1"/>
          </p:nvPr>
        </p:nvSpPr>
        <p:spPr/>
        <p:txBody>
          <a:bodyPr/>
          <a:lstStyle/>
          <a:p>
            <a:endParaRPr lang="es-ES_tradnl" sz="2100" u="sng" dirty="0">
              <a:latin typeface="Times New Roman" pitchFamily="18" charset="0"/>
            </a:endParaRPr>
          </a:p>
          <a:p>
            <a:r>
              <a:rPr lang="es-ES_tradnl" sz="2300" u="sng" dirty="0">
                <a:latin typeface="Times New Roman" pitchFamily="18" charset="0"/>
              </a:rPr>
              <a:t>Aplicación opcional</a:t>
            </a:r>
            <a:r>
              <a:rPr lang="es-ES_tradnl" sz="2300" dirty="0">
                <a:latin typeface="Times New Roman" pitchFamily="18" charset="0"/>
              </a:rPr>
              <a:t>: Todas las entidades no obligadas a aplicar NIIF tienen la opción de </a:t>
            </a:r>
          </a:p>
          <a:p>
            <a:pPr>
              <a:buFont typeface="Wingdings" pitchFamily="2" charset="2"/>
              <a:buNone/>
            </a:pPr>
            <a:r>
              <a:rPr lang="es-ES_tradnl" sz="2300" dirty="0">
                <a:latin typeface="Times New Roman" pitchFamily="18" charset="0"/>
              </a:rPr>
              <a:t>	a) Aplicar NIIF, o</a:t>
            </a:r>
          </a:p>
          <a:p>
            <a:pPr>
              <a:buFont typeface="Wingdings" pitchFamily="2" charset="2"/>
              <a:buNone/>
            </a:pPr>
            <a:r>
              <a:rPr lang="es-ES_tradnl" sz="2300" dirty="0">
                <a:latin typeface="Times New Roman" pitchFamily="18" charset="0"/>
              </a:rPr>
              <a:t>	b) Aplicar las NCP emitidas por la F.A.C.P.C.E.</a:t>
            </a:r>
          </a:p>
          <a:p>
            <a:r>
              <a:rPr lang="es-ES_tradnl" sz="2300" u="sng" dirty="0">
                <a:latin typeface="Times New Roman" pitchFamily="18" charset="0"/>
              </a:rPr>
              <a:t>Aplicación integral de las NIIF</a:t>
            </a:r>
            <a:r>
              <a:rPr lang="es-ES_tradnl" sz="2300" dirty="0">
                <a:latin typeface="Times New Roman" pitchFamily="18" charset="0"/>
              </a:rPr>
              <a:t>: </a:t>
            </a:r>
            <a:r>
              <a:rPr lang="es-ES_tradnl" sz="2300" b="1" dirty="0">
                <a:latin typeface="Times New Roman" pitchFamily="18" charset="0"/>
              </a:rPr>
              <a:t>La aplicación de las NIIF debe realizarse en forma integral y sin modificaciones, según texto completo tal cual fue emitido por el IASB y con el carácter obligatorio u orientativo que el mismo IASB establezca</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Marcador de número de diapositiva"/>
          <p:cNvSpPr>
            <a:spLocks noGrp="1"/>
          </p:cNvSpPr>
          <p:nvPr>
            <p:ph type="sldNum" sz="quarter" idx="12"/>
          </p:nvPr>
        </p:nvSpPr>
        <p:spPr/>
        <p:txBody>
          <a:bodyPr/>
          <a:lstStyle/>
          <a:p>
            <a:fld id="{E37479CD-8D4B-4512-865C-1E60F25140D5}" type="slidenum">
              <a:rPr lang="es-ES"/>
              <a:pPr/>
              <a:t>2</a:t>
            </a:fld>
            <a:endParaRPr lang="es-ES" dirty="0"/>
          </a:p>
        </p:txBody>
      </p:sp>
      <p:sp>
        <p:nvSpPr>
          <p:cNvPr id="6146" name="Rectangle 2"/>
          <p:cNvSpPr>
            <a:spLocks noGrp="1" noChangeArrowheads="1"/>
          </p:cNvSpPr>
          <p:nvPr>
            <p:ph type="title"/>
          </p:nvPr>
        </p:nvSpPr>
        <p:spPr/>
        <p:txBody>
          <a:bodyPr/>
          <a:lstStyle/>
          <a:p>
            <a:r>
              <a:rPr lang="es-ES" dirty="0"/>
              <a:t>Las NIIF/IFRS</a:t>
            </a:r>
          </a:p>
        </p:txBody>
      </p:sp>
      <p:sp>
        <p:nvSpPr>
          <p:cNvPr id="6147" name="Rectangle 3"/>
          <p:cNvSpPr>
            <a:spLocks noGrp="1" noChangeArrowheads="1"/>
          </p:cNvSpPr>
          <p:nvPr>
            <p:ph type="body" idx="1"/>
          </p:nvPr>
        </p:nvSpPr>
        <p:spPr/>
        <p:txBody>
          <a:bodyPr/>
          <a:lstStyle/>
          <a:p>
            <a:pPr>
              <a:lnSpc>
                <a:spcPct val="140000"/>
              </a:lnSpc>
            </a:pPr>
            <a:r>
              <a:rPr lang="es-ES" sz="2400" dirty="0">
                <a:latin typeface="Times New Roman" pitchFamily="18" charset="0"/>
              </a:rPr>
              <a:t>Son normas contables emitidas con el objetivo de su aplicación a estados financieros de uso general para mejorar y </a:t>
            </a:r>
            <a:r>
              <a:rPr lang="es-ES" sz="2400" dirty="0" smtClean="0">
                <a:latin typeface="Times New Roman" pitchFamily="18" charset="0"/>
              </a:rPr>
              <a:t>armonizar </a:t>
            </a:r>
            <a:r>
              <a:rPr lang="es-ES" sz="2400" dirty="0">
                <a:latin typeface="Times New Roman" pitchFamily="18" charset="0"/>
              </a:rPr>
              <a:t>la información financiera producida en todos los países del mundo.</a:t>
            </a:r>
          </a:p>
          <a:p>
            <a:pPr>
              <a:lnSpc>
                <a:spcPct val="140000"/>
              </a:lnSpc>
            </a:pPr>
            <a:r>
              <a:rPr lang="es-ES" sz="2400" dirty="0">
                <a:latin typeface="Times New Roman" pitchFamily="18" charset="0"/>
              </a:rPr>
              <a:t>Establecen los requisitos de reconocimiento, medición, presentación e información a revelar de los hechos económicos en los estados financieros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Marcador de número de diapositiva"/>
          <p:cNvSpPr>
            <a:spLocks noGrp="1"/>
          </p:cNvSpPr>
          <p:nvPr>
            <p:ph type="sldNum" sz="quarter" idx="12"/>
          </p:nvPr>
        </p:nvSpPr>
        <p:spPr/>
        <p:txBody>
          <a:bodyPr/>
          <a:lstStyle/>
          <a:p>
            <a:fld id="{B3E953AE-9E03-4937-A001-7953B0CEC6A8}" type="slidenum">
              <a:rPr lang="es-ES"/>
              <a:pPr/>
              <a:t>20</a:t>
            </a:fld>
            <a:endParaRPr lang="es-ES" dirty="0"/>
          </a:p>
        </p:txBody>
      </p:sp>
      <p:sp>
        <p:nvSpPr>
          <p:cNvPr id="117762" name="Rectangle 2"/>
          <p:cNvSpPr>
            <a:spLocks noGrp="1" noChangeArrowheads="1"/>
          </p:cNvSpPr>
          <p:nvPr>
            <p:ph type="title"/>
          </p:nvPr>
        </p:nvSpPr>
        <p:spPr/>
        <p:txBody>
          <a:bodyPr/>
          <a:lstStyle/>
          <a:p>
            <a:r>
              <a:rPr lang="es-ES_tradnl" dirty="0"/>
              <a:t>Resolución Técnica N° 26  (3)</a:t>
            </a:r>
          </a:p>
        </p:txBody>
      </p:sp>
      <p:sp>
        <p:nvSpPr>
          <p:cNvPr id="117763" name="Rectangle 3"/>
          <p:cNvSpPr>
            <a:spLocks noGrp="1" noChangeArrowheads="1"/>
          </p:cNvSpPr>
          <p:nvPr>
            <p:ph type="body" idx="1"/>
          </p:nvPr>
        </p:nvSpPr>
        <p:spPr/>
        <p:txBody>
          <a:bodyPr/>
          <a:lstStyle/>
          <a:p>
            <a:endParaRPr lang="es-ES_tradnl" sz="2100" u="sng" dirty="0">
              <a:latin typeface="Times New Roman" pitchFamily="18" charset="0"/>
            </a:endParaRPr>
          </a:p>
          <a:p>
            <a:r>
              <a:rPr lang="es-ES_tradnl" sz="2200" u="sng" dirty="0">
                <a:latin typeface="Times New Roman" pitchFamily="18" charset="0"/>
              </a:rPr>
              <a:t>Discontinuación en la aplicación de NIIF</a:t>
            </a:r>
            <a:r>
              <a:rPr lang="es-ES_tradnl" sz="2200" dirty="0">
                <a:latin typeface="Times New Roman" pitchFamily="18" charset="0"/>
              </a:rPr>
              <a:t>: la entidad que aplique NIIF sólo podrá volver a aplicar NCP F.A.C.P.C.E. cuando:</a:t>
            </a:r>
          </a:p>
          <a:p>
            <a:pPr>
              <a:buFont typeface="Wingdings" pitchFamily="2" charset="2"/>
              <a:buNone/>
            </a:pPr>
            <a:r>
              <a:rPr lang="es-ES_tradnl" sz="2200" dirty="0">
                <a:latin typeface="Times New Roman" pitchFamily="18" charset="0"/>
              </a:rPr>
              <a:t>	a) Hubiere aplicado NIIF por estar obligada y dejara de cumplir con las condiciones que la obligaban;</a:t>
            </a:r>
          </a:p>
          <a:p>
            <a:pPr>
              <a:buFont typeface="Wingdings" pitchFamily="2" charset="2"/>
              <a:buNone/>
            </a:pPr>
            <a:r>
              <a:rPr lang="es-ES_tradnl" sz="2200" dirty="0">
                <a:latin typeface="Times New Roman" pitchFamily="18" charset="0"/>
              </a:rPr>
              <a:t>	b) Hubiere aplicado NIIF en forma optativa y por razones fundadas decidiera aplicar NCP F.A.C.P.C.E.</a:t>
            </a:r>
          </a:p>
          <a:p>
            <a:r>
              <a:rPr lang="es-ES_tradnl" sz="2200" dirty="0">
                <a:latin typeface="Times New Roman" pitchFamily="18" charset="0"/>
              </a:rPr>
              <a:t>En estos casos se deberán aplicar retroactivamente las NCP argentinas según establece la Resolución Técnica 8 y en nota justificar fundadamente las razones del cambio de normas contables.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Marcador de número de diapositiva"/>
          <p:cNvSpPr>
            <a:spLocks noGrp="1"/>
          </p:cNvSpPr>
          <p:nvPr>
            <p:ph type="sldNum" sz="quarter" idx="12"/>
          </p:nvPr>
        </p:nvSpPr>
        <p:spPr/>
        <p:txBody>
          <a:bodyPr/>
          <a:lstStyle/>
          <a:p>
            <a:fld id="{3C9484F4-C5AE-4401-A0CC-0F33CBA1E3DE}" type="slidenum">
              <a:rPr lang="es-ES"/>
              <a:pPr/>
              <a:t>21</a:t>
            </a:fld>
            <a:endParaRPr lang="es-ES" dirty="0"/>
          </a:p>
        </p:txBody>
      </p:sp>
      <p:sp>
        <p:nvSpPr>
          <p:cNvPr id="119810" name="Rectangle 2"/>
          <p:cNvSpPr>
            <a:spLocks noGrp="1" noChangeArrowheads="1"/>
          </p:cNvSpPr>
          <p:nvPr>
            <p:ph type="title"/>
          </p:nvPr>
        </p:nvSpPr>
        <p:spPr/>
        <p:txBody>
          <a:bodyPr/>
          <a:lstStyle/>
          <a:p>
            <a:r>
              <a:rPr lang="es-ES_tradnl" dirty="0"/>
              <a:t>Resolución Técnica N° 26  (4)</a:t>
            </a:r>
          </a:p>
        </p:txBody>
      </p:sp>
      <p:sp>
        <p:nvSpPr>
          <p:cNvPr id="119811" name="Rectangle 3"/>
          <p:cNvSpPr>
            <a:spLocks noGrp="1" noChangeArrowheads="1"/>
          </p:cNvSpPr>
          <p:nvPr>
            <p:ph type="body" idx="1"/>
          </p:nvPr>
        </p:nvSpPr>
        <p:spPr/>
        <p:txBody>
          <a:bodyPr/>
          <a:lstStyle/>
          <a:p>
            <a:r>
              <a:rPr lang="es-ES_tradnl" sz="2200" u="sng" dirty="0">
                <a:latin typeface="Times New Roman" pitchFamily="18" charset="0"/>
              </a:rPr>
              <a:t>E.E.C.C.  </a:t>
            </a:r>
            <a:r>
              <a:rPr lang="es-ES_tradnl" sz="2200" b="1" u="sng" dirty="0">
                <a:latin typeface="Times New Roman" pitchFamily="18" charset="0"/>
              </a:rPr>
              <a:t>individuales</a:t>
            </a:r>
            <a:r>
              <a:rPr lang="es-ES_tradnl" sz="2200" u="sng" dirty="0">
                <a:latin typeface="Times New Roman" pitchFamily="18" charset="0"/>
              </a:rPr>
              <a:t> de las entidades que deban presentar estados consolidados</a:t>
            </a:r>
            <a:r>
              <a:rPr lang="es-ES_tradnl" sz="2200" dirty="0">
                <a:latin typeface="Times New Roman" pitchFamily="18" charset="0"/>
              </a:rPr>
              <a:t>: Serán elaborados aplicando NIIF integralmente excepto las inversiones en sociedades controladas o vinculadas que se contabilizarán utilizando el método de la participación (VPP). </a:t>
            </a:r>
            <a:r>
              <a:rPr lang="es-ES_tradnl" sz="2200" b="1" dirty="0">
                <a:latin typeface="Times New Roman" pitchFamily="18" charset="0"/>
              </a:rPr>
              <a:t>Es una excepción a las NIIF</a:t>
            </a:r>
          </a:p>
          <a:p>
            <a:r>
              <a:rPr lang="es-ES_tradnl" sz="2200" u="sng" dirty="0">
                <a:latin typeface="Times New Roman" pitchFamily="18" charset="0"/>
              </a:rPr>
              <a:t>Adopción de las NIIF que se emitan en el futuro</a:t>
            </a:r>
            <a:r>
              <a:rPr lang="es-ES_tradnl" sz="2200" dirty="0">
                <a:latin typeface="Times New Roman" pitchFamily="18" charset="0"/>
              </a:rPr>
              <a:t>: Se emitirán </a:t>
            </a:r>
            <a:r>
              <a:rPr lang="es-ES_tradnl" sz="2200" b="1" dirty="0">
                <a:latin typeface="Times New Roman" pitchFamily="18" charset="0"/>
              </a:rPr>
              <a:t>“Circulares de adopción de las NIIF”</a:t>
            </a:r>
          </a:p>
          <a:p>
            <a:r>
              <a:rPr lang="es-ES_tradnl" sz="2200" dirty="0">
                <a:latin typeface="Times New Roman" pitchFamily="18" charset="0"/>
              </a:rPr>
              <a:t> Si no está la versión en español con antelación al momento en que deba aplicarse se publicará una traducción provisoria hasta tanto el IASB publique el texto</a:t>
            </a:r>
            <a:r>
              <a:rPr lang="es-ES_tradnl" sz="2400" dirty="0">
                <a:latin typeface="Times New Roman" pitchFamily="18" charset="0"/>
              </a:rPr>
              <a:t> oficial</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Marcador de número de diapositiva"/>
          <p:cNvSpPr>
            <a:spLocks noGrp="1"/>
          </p:cNvSpPr>
          <p:nvPr>
            <p:ph type="sldNum" sz="quarter" idx="12"/>
          </p:nvPr>
        </p:nvSpPr>
        <p:spPr/>
        <p:txBody>
          <a:bodyPr/>
          <a:lstStyle/>
          <a:p>
            <a:fld id="{CD695D13-18BA-44C2-8DFC-9C1A0B0B58AF}" type="slidenum">
              <a:rPr lang="es-ES"/>
              <a:pPr/>
              <a:t>22</a:t>
            </a:fld>
            <a:endParaRPr lang="es-ES" dirty="0"/>
          </a:p>
        </p:txBody>
      </p:sp>
      <p:sp>
        <p:nvSpPr>
          <p:cNvPr id="121858" name="Rectangle 2"/>
          <p:cNvSpPr>
            <a:spLocks noGrp="1" noChangeArrowheads="1"/>
          </p:cNvSpPr>
          <p:nvPr>
            <p:ph type="title"/>
          </p:nvPr>
        </p:nvSpPr>
        <p:spPr/>
        <p:txBody>
          <a:bodyPr/>
          <a:lstStyle/>
          <a:p>
            <a:r>
              <a:rPr lang="es-ES_tradnl" dirty="0"/>
              <a:t>Resolución Técnica N° 26  (5)</a:t>
            </a:r>
          </a:p>
        </p:txBody>
      </p:sp>
      <p:sp>
        <p:nvSpPr>
          <p:cNvPr id="121859" name="Rectangle 3"/>
          <p:cNvSpPr>
            <a:spLocks noGrp="1" noChangeArrowheads="1"/>
          </p:cNvSpPr>
          <p:nvPr>
            <p:ph type="body" idx="1"/>
          </p:nvPr>
        </p:nvSpPr>
        <p:spPr/>
        <p:txBody>
          <a:bodyPr/>
          <a:lstStyle/>
          <a:p>
            <a:r>
              <a:rPr lang="es-ES_tradnl" sz="2200" u="sng" dirty="0">
                <a:latin typeface="Times New Roman" pitchFamily="18" charset="0"/>
              </a:rPr>
              <a:t>Fecha de vigencia</a:t>
            </a:r>
            <a:r>
              <a:rPr lang="es-ES_tradnl" sz="2200" dirty="0">
                <a:latin typeface="Times New Roman" pitchFamily="18" charset="0"/>
              </a:rPr>
              <a:t>: </a:t>
            </a:r>
          </a:p>
          <a:p>
            <a:pPr>
              <a:buFont typeface="Wingdings" pitchFamily="2" charset="2"/>
              <a:buNone/>
            </a:pPr>
            <a:r>
              <a:rPr lang="es-ES_tradnl" sz="2200" dirty="0">
                <a:latin typeface="Times New Roman" pitchFamily="18" charset="0"/>
              </a:rPr>
              <a:t>	Se aplica a los </a:t>
            </a:r>
            <a:r>
              <a:rPr lang="es-ES_tradnl" sz="2200" b="1" dirty="0">
                <a:latin typeface="Times New Roman" pitchFamily="18" charset="0"/>
              </a:rPr>
              <a:t>estados contables correspondientes a ejercicios anuales que se inicien a  partir del 01.01.2011</a:t>
            </a:r>
            <a:r>
              <a:rPr lang="es-ES_tradnl" sz="2200" dirty="0">
                <a:latin typeface="Times New Roman" pitchFamily="18" charset="0"/>
              </a:rPr>
              <a:t> inclusive y para los estados contables de períodos intermedios correspondientes a los referidos ejercicios.</a:t>
            </a:r>
          </a:p>
          <a:p>
            <a:r>
              <a:rPr lang="es-ES_tradnl" sz="2200" b="1" dirty="0">
                <a:latin typeface="Times New Roman" pitchFamily="18" charset="0"/>
              </a:rPr>
              <a:t>No se admite la aplicación anticipada</a:t>
            </a:r>
            <a:r>
              <a:rPr lang="es-ES_tradnl" sz="2200" dirty="0">
                <a:latin typeface="Times New Roman" pitchFamily="18" charset="0"/>
              </a:rPr>
              <a:t> de la Resolución Técnica 26</a:t>
            </a:r>
          </a:p>
          <a:p>
            <a:r>
              <a:rPr lang="es-ES_tradnl" sz="2200" dirty="0">
                <a:latin typeface="Times New Roman" pitchFamily="18" charset="0"/>
              </a:rPr>
              <a:t>La RG 562 estableció como fecha de vigencia estados financieros </a:t>
            </a:r>
            <a:r>
              <a:rPr lang="es-ES_tradnl" sz="2200" b="1" dirty="0">
                <a:latin typeface="Times New Roman" pitchFamily="18" charset="0"/>
              </a:rPr>
              <a:t>correspondientes a ejercicios anuales que se inicien a  partir del 01.01.2012 y admitió la aplicación anticipada a partir de ejercicios iniciados el 01.01.2011</a:t>
            </a:r>
            <a:endParaRPr lang="es-ES_tradnl" sz="2200" dirty="0">
              <a:latin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Marcador de número de diapositiva"/>
          <p:cNvSpPr>
            <a:spLocks noGrp="1"/>
          </p:cNvSpPr>
          <p:nvPr>
            <p:ph type="sldNum" sz="quarter" idx="12"/>
          </p:nvPr>
        </p:nvSpPr>
        <p:spPr/>
        <p:txBody>
          <a:bodyPr/>
          <a:lstStyle/>
          <a:p>
            <a:fld id="{EB0768A0-F2BF-4058-8F7C-89E1DC9F3032}" type="slidenum">
              <a:rPr lang="es-ES"/>
              <a:pPr/>
              <a:t>23</a:t>
            </a:fld>
            <a:endParaRPr lang="es-ES" dirty="0"/>
          </a:p>
        </p:txBody>
      </p:sp>
      <p:sp>
        <p:nvSpPr>
          <p:cNvPr id="123906" name="Rectangle 2"/>
          <p:cNvSpPr>
            <a:spLocks noGrp="1" noChangeArrowheads="1"/>
          </p:cNvSpPr>
          <p:nvPr>
            <p:ph type="title"/>
          </p:nvPr>
        </p:nvSpPr>
        <p:spPr/>
        <p:txBody>
          <a:bodyPr/>
          <a:lstStyle/>
          <a:p>
            <a:r>
              <a:rPr lang="es-ES_tradnl" dirty="0"/>
              <a:t>Resolución Técnica N° 26  (6)</a:t>
            </a:r>
          </a:p>
        </p:txBody>
      </p:sp>
      <p:sp>
        <p:nvSpPr>
          <p:cNvPr id="123907" name="Rectangle 3"/>
          <p:cNvSpPr>
            <a:spLocks noGrp="1" noChangeArrowheads="1"/>
          </p:cNvSpPr>
          <p:nvPr>
            <p:ph type="body" idx="1"/>
          </p:nvPr>
        </p:nvSpPr>
        <p:spPr/>
        <p:txBody>
          <a:bodyPr/>
          <a:lstStyle/>
          <a:p>
            <a:pPr>
              <a:buFont typeface="Wingdings" pitchFamily="2" charset="2"/>
              <a:buNone/>
            </a:pPr>
            <a:r>
              <a:rPr lang="es-ES_tradnl" sz="2400" b="1" dirty="0">
                <a:latin typeface="Times New Roman" pitchFamily="18" charset="0"/>
              </a:rPr>
              <a:t>Información adicional a incorporar en nota:</a:t>
            </a:r>
          </a:p>
          <a:p>
            <a:r>
              <a:rPr lang="es-ES_tradnl" sz="2200" b="1" dirty="0">
                <a:latin typeface="Times New Roman" pitchFamily="18" charset="0"/>
              </a:rPr>
              <a:t>E.E.C.C. Ejercicios anuales iniciados a partir del 01/1/09</a:t>
            </a:r>
            <a:r>
              <a:rPr lang="es-ES_tradnl" sz="2200" dirty="0">
                <a:latin typeface="Times New Roman" pitchFamily="18" charset="0"/>
              </a:rPr>
              <a:t>:</a:t>
            </a:r>
          </a:p>
          <a:p>
            <a:pPr>
              <a:buFont typeface="Wingdings" pitchFamily="2" charset="2"/>
              <a:buNone/>
            </a:pPr>
            <a:r>
              <a:rPr lang="es-ES_tradnl" sz="2200" dirty="0">
                <a:latin typeface="Times New Roman" pitchFamily="18" charset="0"/>
              </a:rPr>
              <a:t>(i) identificación de norma que pone en vigencia las NIIF y fecha de cierre del ejercicio anual o período intermedio en que se aplicarán por primera vez</a:t>
            </a:r>
          </a:p>
          <a:p>
            <a:pPr>
              <a:buFont typeface="Wingdings" pitchFamily="2" charset="2"/>
              <a:buNone/>
            </a:pPr>
            <a:r>
              <a:rPr lang="es-ES_tradnl" sz="2200" dirty="0">
                <a:latin typeface="Times New Roman" pitchFamily="18" charset="0"/>
              </a:rPr>
              <a:t>(ii) Manifestación de que se están evaluando los efectos del cambio de normas</a:t>
            </a:r>
          </a:p>
          <a:p>
            <a:pPr>
              <a:buFont typeface="Wingdings" pitchFamily="2" charset="2"/>
              <a:buNone/>
            </a:pPr>
            <a:r>
              <a:rPr lang="es-ES_tradnl" sz="2200" dirty="0">
                <a:latin typeface="Times New Roman" pitchFamily="18" charset="0"/>
              </a:rPr>
              <a:t>(iii) Si concluyó la evaluación, efectuar conciliaciones con una manifestación de que se han considerado las NIIF que se estiman aplicables a partir del 1/1/11</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Marcador de número de diapositiva"/>
          <p:cNvSpPr>
            <a:spLocks noGrp="1"/>
          </p:cNvSpPr>
          <p:nvPr>
            <p:ph type="sldNum" sz="quarter" idx="12"/>
          </p:nvPr>
        </p:nvSpPr>
        <p:spPr/>
        <p:txBody>
          <a:bodyPr/>
          <a:lstStyle/>
          <a:p>
            <a:fld id="{37C1C620-2267-4423-89BC-3F2A9A501091}" type="slidenum">
              <a:rPr lang="es-ES"/>
              <a:pPr/>
              <a:t>24</a:t>
            </a:fld>
            <a:endParaRPr lang="es-ES" dirty="0"/>
          </a:p>
        </p:txBody>
      </p:sp>
      <p:sp>
        <p:nvSpPr>
          <p:cNvPr id="129026" name="Rectangle 2"/>
          <p:cNvSpPr>
            <a:spLocks noGrp="1" noChangeArrowheads="1"/>
          </p:cNvSpPr>
          <p:nvPr>
            <p:ph type="title"/>
          </p:nvPr>
        </p:nvSpPr>
        <p:spPr/>
        <p:txBody>
          <a:bodyPr/>
          <a:lstStyle/>
          <a:p>
            <a:r>
              <a:rPr lang="es-ES_tradnl" dirty="0"/>
              <a:t>Resolución Técnica N° 26  (7)</a:t>
            </a:r>
          </a:p>
        </p:txBody>
      </p:sp>
      <p:sp>
        <p:nvSpPr>
          <p:cNvPr id="129027" name="Rectangle 3"/>
          <p:cNvSpPr>
            <a:spLocks noGrp="1" noChangeArrowheads="1"/>
          </p:cNvSpPr>
          <p:nvPr>
            <p:ph type="body" idx="1"/>
          </p:nvPr>
        </p:nvSpPr>
        <p:spPr/>
        <p:txBody>
          <a:bodyPr/>
          <a:lstStyle/>
          <a:p>
            <a:pPr>
              <a:buFont typeface="Wingdings" pitchFamily="2" charset="2"/>
              <a:buNone/>
            </a:pPr>
            <a:r>
              <a:rPr lang="es-ES_tradnl" sz="2400" b="1" dirty="0">
                <a:latin typeface="Times New Roman" pitchFamily="18" charset="0"/>
              </a:rPr>
              <a:t>Información adicional a incorporar en nota (cont.):</a:t>
            </a:r>
          </a:p>
          <a:p>
            <a:r>
              <a:rPr lang="es-ES_tradnl" sz="2200" b="1" dirty="0">
                <a:latin typeface="Times New Roman" pitchFamily="18" charset="0"/>
              </a:rPr>
              <a:t>E.E.C.C. Ejercicios anuales iniciados a partir del 01/1/10</a:t>
            </a:r>
            <a:r>
              <a:rPr lang="es-ES_tradnl" sz="2200" dirty="0">
                <a:latin typeface="Times New Roman" pitchFamily="18" charset="0"/>
              </a:rPr>
              <a:t>: Se informará sobre el impacto cuantitativo del cambio de normas con el siguiente detalle:</a:t>
            </a:r>
          </a:p>
          <a:p>
            <a:pPr lvl="1">
              <a:buFont typeface="Wingdings" pitchFamily="2" charset="2"/>
              <a:buNone/>
            </a:pPr>
            <a:r>
              <a:rPr lang="es-ES_tradnl" sz="2200" dirty="0">
                <a:latin typeface="Times New Roman" pitchFamily="18" charset="0"/>
              </a:rPr>
              <a:t>1. Conciliación entre </a:t>
            </a:r>
            <a:r>
              <a:rPr lang="es-ES_tradnl" sz="2200" u="sng" dirty="0">
                <a:latin typeface="Times New Roman" pitchFamily="18" charset="0"/>
              </a:rPr>
              <a:t>Patrimonio Neto</a:t>
            </a:r>
            <a:r>
              <a:rPr lang="es-ES_tradnl" sz="2200" dirty="0">
                <a:latin typeface="Times New Roman" pitchFamily="18" charset="0"/>
              </a:rPr>
              <a:t>  según NC argentinas y según NIIF </a:t>
            </a:r>
            <a:r>
              <a:rPr lang="es-ES_tradnl" sz="2200" b="1" dirty="0">
                <a:latin typeface="Times New Roman" pitchFamily="18" charset="0"/>
              </a:rPr>
              <a:t>a la fecha de transición hacia las NIIF (primer día del ejercicio).</a:t>
            </a:r>
            <a:r>
              <a:rPr lang="es-ES_tradnl" sz="2200" dirty="0">
                <a:latin typeface="Times New Roman" pitchFamily="18" charset="0"/>
              </a:rPr>
              <a:t> Podrá tener formato de tres columnas (s/NC argentinas, s/NIIF, diferencia)</a:t>
            </a:r>
          </a:p>
          <a:p>
            <a:pPr lvl="1">
              <a:buFont typeface="Wingdings" pitchFamily="2" charset="2"/>
              <a:buNone/>
            </a:pPr>
            <a:r>
              <a:rPr lang="es-ES_tradnl" sz="2200" dirty="0">
                <a:latin typeface="Times New Roman" pitchFamily="18" charset="0"/>
              </a:rPr>
              <a:t>2. Conciliación entre </a:t>
            </a:r>
            <a:r>
              <a:rPr lang="es-ES_tradnl" sz="2200" u="sng" dirty="0">
                <a:latin typeface="Times New Roman" pitchFamily="18" charset="0"/>
              </a:rPr>
              <a:t>Patrimonio Neto</a:t>
            </a:r>
            <a:r>
              <a:rPr lang="es-ES_tradnl" sz="2200" dirty="0">
                <a:latin typeface="Times New Roman" pitchFamily="18" charset="0"/>
              </a:rPr>
              <a:t> según NC argentinas y según NIIF, </a:t>
            </a:r>
            <a:r>
              <a:rPr lang="es-ES_tradnl" sz="2200" b="1" dirty="0">
                <a:latin typeface="Times New Roman" pitchFamily="18" charset="0"/>
              </a:rPr>
              <a:t>al cierre del ejercicio</a:t>
            </a:r>
          </a:p>
          <a:p>
            <a:pPr>
              <a:buFont typeface="Wingdings" pitchFamily="2" charset="2"/>
              <a:buNone/>
            </a:pPr>
            <a:r>
              <a:rPr lang="es-ES_tradnl" sz="3200" dirty="0">
                <a:latin typeface="Times New Roman" pitchFamily="18" charset="0"/>
              </a:rPr>
              <a:t>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Marcador de número de diapositiva"/>
          <p:cNvSpPr>
            <a:spLocks noGrp="1"/>
          </p:cNvSpPr>
          <p:nvPr>
            <p:ph type="sldNum" sz="quarter" idx="12"/>
          </p:nvPr>
        </p:nvSpPr>
        <p:spPr/>
        <p:txBody>
          <a:bodyPr/>
          <a:lstStyle/>
          <a:p>
            <a:fld id="{41D9E5B4-E6CC-45F7-9CBC-5ED6513C95D9}" type="slidenum">
              <a:rPr lang="es-ES"/>
              <a:pPr/>
              <a:t>25</a:t>
            </a:fld>
            <a:endParaRPr lang="es-ES" dirty="0"/>
          </a:p>
        </p:txBody>
      </p:sp>
      <p:sp>
        <p:nvSpPr>
          <p:cNvPr id="126978" name="Rectangle 2"/>
          <p:cNvSpPr>
            <a:spLocks noGrp="1" noChangeArrowheads="1"/>
          </p:cNvSpPr>
          <p:nvPr>
            <p:ph type="title"/>
          </p:nvPr>
        </p:nvSpPr>
        <p:spPr/>
        <p:txBody>
          <a:bodyPr/>
          <a:lstStyle/>
          <a:p>
            <a:r>
              <a:rPr lang="es-ES_tradnl" dirty="0"/>
              <a:t>Resolución Técnica N° 26  (8)</a:t>
            </a:r>
          </a:p>
        </p:txBody>
      </p:sp>
      <p:sp>
        <p:nvSpPr>
          <p:cNvPr id="126979" name="Rectangle 3"/>
          <p:cNvSpPr>
            <a:spLocks noGrp="1" noChangeArrowheads="1"/>
          </p:cNvSpPr>
          <p:nvPr>
            <p:ph type="body" idx="1"/>
          </p:nvPr>
        </p:nvSpPr>
        <p:spPr/>
        <p:txBody>
          <a:bodyPr/>
          <a:lstStyle/>
          <a:p>
            <a:pPr>
              <a:buFont typeface="Wingdings" pitchFamily="2" charset="2"/>
              <a:buNone/>
            </a:pPr>
            <a:r>
              <a:rPr lang="es-ES_tradnl" sz="2400" b="1" dirty="0">
                <a:latin typeface="Times New Roman" pitchFamily="18" charset="0"/>
              </a:rPr>
              <a:t>Información adicional a incorporar en nota (cont.):</a:t>
            </a:r>
          </a:p>
          <a:p>
            <a:r>
              <a:rPr lang="es-ES_tradnl" sz="2200" b="1" dirty="0">
                <a:latin typeface="Times New Roman" pitchFamily="18" charset="0"/>
              </a:rPr>
              <a:t>Estados contables Ejercicios anuales iniciados a partir del 01/1/10 (cont)</a:t>
            </a:r>
            <a:r>
              <a:rPr lang="es-ES_tradnl" sz="2200" dirty="0">
                <a:latin typeface="Times New Roman" pitchFamily="18" charset="0"/>
              </a:rPr>
              <a:t>:</a:t>
            </a:r>
            <a:endParaRPr lang="es-ES_tradnl" sz="2200" b="1" dirty="0">
              <a:latin typeface="Times New Roman" pitchFamily="18" charset="0"/>
            </a:endParaRPr>
          </a:p>
          <a:p>
            <a:pPr lvl="1">
              <a:buFont typeface="Wingdings" pitchFamily="2" charset="2"/>
              <a:buNone/>
            </a:pPr>
            <a:r>
              <a:rPr lang="es-ES_tradnl" sz="2500" dirty="0">
                <a:latin typeface="Times New Roman" pitchFamily="18" charset="0"/>
              </a:rPr>
              <a:t>3</a:t>
            </a:r>
            <a:r>
              <a:rPr lang="es-ES_tradnl" sz="2700" dirty="0">
                <a:latin typeface="Times New Roman" pitchFamily="18" charset="0"/>
              </a:rPr>
              <a:t>. </a:t>
            </a:r>
            <a:r>
              <a:rPr lang="es-ES_tradnl" sz="2200" dirty="0">
                <a:latin typeface="Times New Roman" pitchFamily="18" charset="0"/>
              </a:rPr>
              <a:t>Conciliación del </a:t>
            </a:r>
            <a:r>
              <a:rPr lang="es-ES_tradnl" sz="2200" u="sng" dirty="0">
                <a:latin typeface="Times New Roman" pitchFamily="18" charset="0"/>
              </a:rPr>
              <a:t>resultado integral</a:t>
            </a:r>
            <a:r>
              <a:rPr lang="es-ES_tradnl" sz="2200" dirty="0">
                <a:latin typeface="Times New Roman" pitchFamily="18" charset="0"/>
              </a:rPr>
              <a:t> total del ejercicio según NIIF y el importe equivalente a dicho resultado integral determinado de acuerdo NC argentinas</a:t>
            </a:r>
          </a:p>
          <a:p>
            <a:pPr lvl="1">
              <a:buFont typeface="Wingdings" pitchFamily="2" charset="2"/>
              <a:buNone/>
            </a:pPr>
            <a:r>
              <a:rPr lang="es-ES_tradnl" sz="2200" dirty="0">
                <a:latin typeface="Times New Roman" pitchFamily="18" charset="0"/>
              </a:rPr>
              <a:t>4. Cuando los ajustes en el </a:t>
            </a:r>
            <a:r>
              <a:rPr lang="es-ES_tradnl" sz="2200" u="sng" dirty="0">
                <a:latin typeface="Times New Roman" pitchFamily="18" charset="0"/>
              </a:rPr>
              <a:t>estado de flujos de efectivo</a:t>
            </a:r>
            <a:r>
              <a:rPr lang="es-ES_tradnl" sz="2200" dirty="0">
                <a:latin typeface="Times New Roman" pitchFamily="18" charset="0"/>
              </a:rPr>
              <a:t> sean significativos, una conciliación entre el efectivo y sus equivalentes y los totales de cada una de las causas de su variación entre los determinados según NCA y según NIIF</a:t>
            </a:r>
          </a:p>
          <a:p>
            <a:pPr lvl="1">
              <a:buFont typeface="Wingdings" pitchFamily="2" charset="2"/>
              <a:buNone/>
            </a:pPr>
            <a:endParaRPr lang="es-ES_tradnl" sz="2200" dirty="0">
              <a:latin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Marcador de número de diapositiva"/>
          <p:cNvSpPr>
            <a:spLocks noGrp="1"/>
          </p:cNvSpPr>
          <p:nvPr>
            <p:ph type="sldNum" sz="quarter" idx="12"/>
          </p:nvPr>
        </p:nvSpPr>
        <p:spPr/>
        <p:txBody>
          <a:bodyPr/>
          <a:lstStyle/>
          <a:p>
            <a:fld id="{3E1934B9-936F-4677-85F6-739D741D1C48}" type="slidenum">
              <a:rPr lang="es-ES"/>
              <a:pPr/>
              <a:t>26</a:t>
            </a:fld>
            <a:endParaRPr lang="es-ES" dirty="0"/>
          </a:p>
        </p:txBody>
      </p:sp>
      <p:sp>
        <p:nvSpPr>
          <p:cNvPr id="132098" name="Rectangle 2"/>
          <p:cNvSpPr>
            <a:spLocks noGrp="1" noChangeArrowheads="1"/>
          </p:cNvSpPr>
          <p:nvPr>
            <p:ph type="title"/>
          </p:nvPr>
        </p:nvSpPr>
        <p:spPr/>
        <p:txBody>
          <a:bodyPr/>
          <a:lstStyle/>
          <a:p>
            <a:r>
              <a:rPr lang="es-ES_tradnl" dirty="0"/>
              <a:t>Resolución Técnica N° 26  (9)</a:t>
            </a:r>
          </a:p>
        </p:txBody>
      </p:sp>
      <p:sp>
        <p:nvSpPr>
          <p:cNvPr id="132099" name="Rectangle 3"/>
          <p:cNvSpPr>
            <a:spLocks noGrp="1" noChangeArrowheads="1"/>
          </p:cNvSpPr>
          <p:nvPr>
            <p:ph type="body" idx="1"/>
          </p:nvPr>
        </p:nvSpPr>
        <p:spPr/>
        <p:txBody>
          <a:bodyPr/>
          <a:lstStyle/>
          <a:p>
            <a:pPr>
              <a:buFont typeface="Wingdings" pitchFamily="2" charset="2"/>
              <a:buNone/>
            </a:pPr>
            <a:r>
              <a:rPr lang="es-ES_tradnl" sz="2400" b="1" dirty="0">
                <a:latin typeface="Times New Roman" pitchFamily="18" charset="0"/>
              </a:rPr>
              <a:t>Información adicional a incorporar en nota (cont.):</a:t>
            </a:r>
          </a:p>
          <a:p>
            <a:r>
              <a:rPr lang="es-ES_tradnl" sz="2200" b="1" dirty="0">
                <a:latin typeface="Times New Roman" pitchFamily="18" charset="0"/>
              </a:rPr>
              <a:t>Estados Contables Trimestrales del ejercicio iniciado a partir del 1/1/11</a:t>
            </a:r>
            <a:r>
              <a:rPr lang="es-ES_tradnl" sz="2200" dirty="0">
                <a:latin typeface="Times New Roman" pitchFamily="18" charset="0"/>
              </a:rPr>
              <a:t>: En cada uno de ellos, impacto cuantitativo del cambio a las NIIF, con el siguiente detalle:</a:t>
            </a:r>
          </a:p>
          <a:p>
            <a:pPr lvl="1">
              <a:buFont typeface="Wingdings" pitchFamily="2" charset="2"/>
              <a:buNone/>
            </a:pPr>
            <a:r>
              <a:rPr lang="es-ES_tradnl" sz="2100" dirty="0">
                <a:latin typeface="Times New Roman" pitchFamily="18" charset="0"/>
              </a:rPr>
              <a:t>1. Conciliación entre el </a:t>
            </a:r>
            <a:r>
              <a:rPr lang="es-ES_tradnl" sz="2100" u="sng" dirty="0">
                <a:latin typeface="Times New Roman" pitchFamily="18" charset="0"/>
              </a:rPr>
              <a:t>Patrimonio Neto</a:t>
            </a:r>
            <a:r>
              <a:rPr lang="es-ES_tradnl" sz="2100" dirty="0">
                <a:latin typeface="Times New Roman" pitchFamily="18" charset="0"/>
              </a:rPr>
              <a:t> según NCA y el determinado según NIIF, al cierre del trimestre equivalente del ejercicio anterior</a:t>
            </a:r>
          </a:p>
          <a:p>
            <a:pPr lvl="1">
              <a:buFont typeface="Wingdings" pitchFamily="2" charset="2"/>
              <a:buNone/>
            </a:pPr>
            <a:r>
              <a:rPr lang="es-ES_tradnl" sz="2100" dirty="0">
                <a:latin typeface="Times New Roman" pitchFamily="18" charset="0"/>
              </a:rPr>
              <a:t>2. Conciliación entre el </a:t>
            </a:r>
            <a:r>
              <a:rPr lang="es-ES_tradnl" sz="2100" u="sng" dirty="0">
                <a:latin typeface="Times New Roman" pitchFamily="18" charset="0"/>
              </a:rPr>
              <a:t>resultado integral total del trimestre</a:t>
            </a:r>
            <a:r>
              <a:rPr lang="es-ES_tradnl" sz="2100" dirty="0">
                <a:latin typeface="Times New Roman" pitchFamily="18" charset="0"/>
              </a:rPr>
              <a:t> equivalente del ejercicio anterior determinado según NCA y el determinado según NIIF </a:t>
            </a:r>
          </a:p>
          <a:p>
            <a:pPr>
              <a:buFont typeface="Wingdings" pitchFamily="2" charset="2"/>
              <a:buNone/>
            </a:pPr>
            <a:r>
              <a:rPr lang="es-ES_tradnl" dirty="0">
                <a:latin typeface="Times New Roman" pitchFamily="18" charset="0"/>
              </a:rPr>
              <a:t>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Marcador de número de diapositiva"/>
          <p:cNvSpPr>
            <a:spLocks noGrp="1"/>
          </p:cNvSpPr>
          <p:nvPr>
            <p:ph type="sldNum" sz="quarter" idx="12"/>
          </p:nvPr>
        </p:nvSpPr>
        <p:spPr/>
        <p:txBody>
          <a:bodyPr/>
          <a:lstStyle/>
          <a:p>
            <a:fld id="{B2867E7F-63A2-4D92-A882-8D1D793316A1}" type="slidenum">
              <a:rPr lang="es-ES"/>
              <a:pPr/>
              <a:t>27</a:t>
            </a:fld>
            <a:endParaRPr lang="es-ES" dirty="0"/>
          </a:p>
        </p:txBody>
      </p:sp>
      <p:sp>
        <p:nvSpPr>
          <p:cNvPr id="135170" name="Rectangle 2"/>
          <p:cNvSpPr>
            <a:spLocks noGrp="1" noChangeArrowheads="1"/>
          </p:cNvSpPr>
          <p:nvPr>
            <p:ph type="title"/>
          </p:nvPr>
        </p:nvSpPr>
        <p:spPr/>
        <p:txBody>
          <a:bodyPr/>
          <a:lstStyle/>
          <a:p>
            <a:r>
              <a:rPr lang="es-ES_tradnl" dirty="0"/>
              <a:t>Resolución Técnica N° 26 (10)</a:t>
            </a:r>
          </a:p>
        </p:txBody>
      </p:sp>
      <p:sp>
        <p:nvSpPr>
          <p:cNvPr id="135171" name="Rectangle 3"/>
          <p:cNvSpPr>
            <a:spLocks noGrp="1" noChangeArrowheads="1"/>
          </p:cNvSpPr>
          <p:nvPr>
            <p:ph type="body" idx="1"/>
          </p:nvPr>
        </p:nvSpPr>
        <p:spPr/>
        <p:txBody>
          <a:bodyPr/>
          <a:lstStyle/>
          <a:p>
            <a:pPr>
              <a:buFont typeface="Wingdings" pitchFamily="2" charset="2"/>
              <a:buNone/>
            </a:pPr>
            <a:r>
              <a:rPr lang="es-ES_tradnl" sz="2400" b="1" dirty="0">
                <a:latin typeface="Times New Roman" pitchFamily="18" charset="0"/>
              </a:rPr>
              <a:t>Información adicional a incorporar en nota (cont.):</a:t>
            </a:r>
          </a:p>
          <a:p>
            <a:pPr>
              <a:buFont typeface="Wingdings" pitchFamily="2" charset="2"/>
              <a:buNone/>
            </a:pPr>
            <a:r>
              <a:rPr lang="es-ES_tradnl" sz="2200" dirty="0">
                <a:latin typeface="Times New Roman" pitchFamily="18" charset="0"/>
              </a:rPr>
              <a:t> 3. </a:t>
            </a:r>
            <a:r>
              <a:rPr lang="es-ES_tradnl" sz="2200" b="1" u="sng" dirty="0">
                <a:latin typeface="Times New Roman" pitchFamily="18" charset="0"/>
              </a:rPr>
              <a:t>Para los estados contables del 2° y 3° trimestre</a:t>
            </a:r>
            <a:r>
              <a:rPr lang="es-ES_tradnl" sz="2200" dirty="0">
                <a:latin typeface="Times New Roman" pitchFamily="18" charset="0"/>
              </a:rPr>
              <a:t>: una conciliación entre el </a:t>
            </a:r>
            <a:r>
              <a:rPr lang="es-ES_tradnl" sz="2200" u="sng" dirty="0">
                <a:latin typeface="Times New Roman" pitchFamily="18" charset="0"/>
              </a:rPr>
              <a:t>resultado integral total acumulado desde el inicio del ejercicio</a:t>
            </a:r>
            <a:r>
              <a:rPr lang="es-ES_tradnl" sz="2200" dirty="0">
                <a:latin typeface="Times New Roman" pitchFamily="18" charset="0"/>
              </a:rPr>
              <a:t> para el período equivalente del ejercicio anterior, determinado según NCA y el determinado según NIIF</a:t>
            </a:r>
          </a:p>
          <a:p>
            <a:pPr>
              <a:buFont typeface="Wingdings" pitchFamily="2" charset="2"/>
              <a:buNone/>
            </a:pPr>
            <a:r>
              <a:rPr lang="es-ES_tradnl" sz="2200" dirty="0">
                <a:latin typeface="Times New Roman" pitchFamily="18" charset="0"/>
              </a:rPr>
              <a:t>4. Si los ajustes son significativos, una conciliación del </a:t>
            </a:r>
            <a:r>
              <a:rPr lang="es-ES_tradnl" sz="2200" u="sng" dirty="0">
                <a:latin typeface="Times New Roman" pitchFamily="18" charset="0"/>
              </a:rPr>
              <a:t>estado de flujo de efectivo</a:t>
            </a:r>
          </a:p>
          <a:p>
            <a:pPr>
              <a:buFont typeface="Wingdings" pitchFamily="2" charset="2"/>
              <a:buNone/>
            </a:pPr>
            <a:r>
              <a:rPr lang="es-ES_tradnl" sz="2200" dirty="0">
                <a:latin typeface="Times New Roman" pitchFamily="18" charset="0"/>
              </a:rPr>
              <a:t>5. Para los </a:t>
            </a:r>
            <a:r>
              <a:rPr lang="es-ES_tradnl" sz="2200" u="sng" dirty="0">
                <a:latin typeface="Times New Roman" pitchFamily="18" charset="0"/>
              </a:rPr>
              <a:t>estados contables del primer trimestre</a:t>
            </a:r>
            <a:r>
              <a:rPr lang="es-ES_tradnl" sz="2200" dirty="0">
                <a:latin typeface="Times New Roman" pitchFamily="18" charset="0"/>
              </a:rPr>
              <a:t>: las conciliaciones del ejercicio anterior, corregidas en su caso, o una referencia al documento en que fueron incluidas. En los restantes períodos intermedios la información es optativa</a:t>
            </a:r>
          </a:p>
          <a:p>
            <a:pPr>
              <a:buFont typeface="Wingdings" pitchFamily="2" charset="2"/>
              <a:buNone/>
            </a:pPr>
            <a:endParaRPr lang="es-ES_tradnl" sz="2200" dirty="0">
              <a:latin typeface="Times New Roman" pitchFamily="18" charset="0"/>
            </a:endParaRPr>
          </a:p>
          <a:p>
            <a:endParaRPr lang="es-ES_tradnl" dirty="0">
              <a:latin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Marcador de número de diapositiva"/>
          <p:cNvSpPr>
            <a:spLocks noGrp="1"/>
          </p:cNvSpPr>
          <p:nvPr>
            <p:ph type="sldNum" sz="quarter" idx="12"/>
          </p:nvPr>
        </p:nvSpPr>
        <p:spPr/>
        <p:txBody>
          <a:bodyPr/>
          <a:lstStyle/>
          <a:p>
            <a:fld id="{66CE157F-85FC-44FC-8610-E1399AFC7CA5}" type="slidenum">
              <a:rPr lang="es-ES"/>
              <a:pPr/>
              <a:t>28</a:t>
            </a:fld>
            <a:endParaRPr lang="es-ES" dirty="0"/>
          </a:p>
        </p:txBody>
      </p:sp>
      <p:sp>
        <p:nvSpPr>
          <p:cNvPr id="137218" name="Rectangle 2"/>
          <p:cNvSpPr>
            <a:spLocks noGrp="1" noChangeArrowheads="1"/>
          </p:cNvSpPr>
          <p:nvPr>
            <p:ph type="title"/>
          </p:nvPr>
        </p:nvSpPr>
        <p:spPr/>
        <p:txBody>
          <a:bodyPr/>
          <a:lstStyle/>
          <a:p>
            <a:r>
              <a:rPr lang="es-ES_tradnl" dirty="0"/>
              <a:t>Resolución Técnica N° 26  (11)</a:t>
            </a:r>
          </a:p>
        </p:txBody>
      </p:sp>
      <p:sp>
        <p:nvSpPr>
          <p:cNvPr id="137219" name="Rectangle 3"/>
          <p:cNvSpPr>
            <a:spLocks noGrp="1" noChangeArrowheads="1"/>
          </p:cNvSpPr>
          <p:nvPr>
            <p:ph type="body" idx="1"/>
          </p:nvPr>
        </p:nvSpPr>
        <p:spPr/>
        <p:txBody>
          <a:bodyPr/>
          <a:lstStyle/>
          <a:p>
            <a:pPr>
              <a:buFont typeface="Wingdings" pitchFamily="2" charset="2"/>
              <a:buNone/>
            </a:pPr>
            <a:r>
              <a:rPr lang="es-ES_tradnl" sz="2400" b="1" dirty="0">
                <a:latin typeface="Times New Roman" pitchFamily="18" charset="0"/>
              </a:rPr>
              <a:t>Información adicional a incorporar en nota (cont.):</a:t>
            </a:r>
          </a:p>
          <a:p>
            <a:r>
              <a:rPr lang="es-ES_tradnl" sz="2400" b="1" dirty="0">
                <a:latin typeface="Times New Roman" pitchFamily="18" charset="0"/>
              </a:rPr>
              <a:t>Estados contables anuales correspondientes al ejercicio que se inicie a partir del 1/1/11</a:t>
            </a:r>
            <a:r>
              <a:rPr lang="es-ES_tradnl" sz="2400" dirty="0">
                <a:latin typeface="Times New Roman" pitchFamily="18" charset="0"/>
              </a:rPr>
              <a:t>: deben reiterarse las mismas conciliaciones que fueran presentadas en los estados contables del ejercicio iniciado a partir del 1/1/10, corregidas </a:t>
            </a:r>
            <a:r>
              <a:rPr lang="es-ES_tradnl" sz="2400" u="sng" dirty="0">
                <a:latin typeface="Times New Roman" pitchFamily="18" charset="0"/>
              </a:rPr>
              <a:t>cuando las NIIF originalmente consideradas difieran de las aplicables al ejercicio que se inicie a partir del 1/1/11</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Marcador de número de diapositiva"/>
          <p:cNvSpPr>
            <a:spLocks noGrp="1"/>
          </p:cNvSpPr>
          <p:nvPr>
            <p:ph type="sldNum" sz="quarter" idx="12"/>
          </p:nvPr>
        </p:nvSpPr>
        <p:spPr/>
        <p:txBody>
          <a:bodyPr/>
          <a:lstStyle/>
          <a:p>
            <a:fld id="{2268176A-4AF4-4D89-BA3D-C841F4903BBE}" type="slidenum">
              <a:rPr lang="es-ES"/>
              <a:pPr/>
              <a:t>29</a:t>
            </a:fld>
            <a:endParaRPr lang="es-ES" dirty="0"/>
          </a:p>
        </p:txBody>
      </p:sp>
      <p:sp>
        <p:nvSpPr>
          <p:cNvPr id="138242" name="Rectangle 2"/>
          <p:cNvSpPr>
            <a:spLocks noGrp="1" noChangeArrowheads="1"/>
          </p:cNvSpPr>
          <p:nvPr>
            <p:ph type="title"/>
          </p:nvPr>
        </p:nvSpPr>
        <p:spPr/>
        <p:txBody>
          <a:bodyPr/>
          <a:lstStyle/>
          <a:p>
            <a:r>
              <a:rPr lang="es-ES" sz="3800" dirty="0"/>
              <a:t>Principales diferencias </a:t>
            </a:r>
            <a:br>
              <a:rPr lang="es-ES" sz="3800" dirty="0"/>
            </a:br>
            <a:r>
              <a:rPr lang="es-ES" sz="3800" dirty="0"/>
              <a:t>entre NIIF y NCA</a:t>
            </a:r>
          </a:p>
        </p:txBody>
      </p:sp>
      <p:sp>
        <p:nvSpPr>
          <p:cNvPr id="138243" name="Rectangle 3"/>
          <p:cNvSpPr>
            <a:spLocks noGrp="1" noChangeArrowheads="1"/>
          </p:cNvSpPr>
          <p:nvPr>
            <p:ph type="body" idx="1"/>
          </p:nvPr>
        </p:nvSpPr>
        <p:spPr/>
        <p:txBody>
          <a:bodyPr/>
          <a:lstStyle/>
          <a:p>
            <a:pPr>
              <a:buFont typeface="Wingdings" pitchFamily="2" charset="2"/>
              <a:buNone/>
            </a:pPr>
            <a:endParaRPr lang="es-ES" sz="2400" b="1" dirty="0">
              <a:latin typeface="Times New Roman" pitchFamily="18" charset="0"/>
            </a:endParaRPr>
          </a:p>
          <a:p>
            <a:pPr>
              <a:buFont typeface="Wingdings" pitchFamily="2" charset="2"/>
              <a:buNone/>
            </a:pPr>
            <a:r>
              <a:rPr lang="es-ES" sz="2400" b="1" dirty="0">
                <a:latin typeface="Times New Roman" pitchFamily="18" charset="0"/>
              </a:rPr>
              <a:t>Temas tratados en NIIF y no en NCA</a:t>
            </a:r>
            <a:r>
              <a:rPr lang="es-ES" sz="2400" dirty="0">
                <a:latin typeface="Times New Roman" pitchFamily="18" charset="0"/>
              </a:rPr>
              <a:t>:</a:t>
            </a:r>
          </a:p>
          <a:p>
            <a:r>
              <a:rPr lang="es-ES" sz="2400" dirty="0">
                <a:latin typeface="Times New Roman" pitchFamily="18" charset="0"/>
              </a:rPr>
              <a:t>Pagos basados en acciones</a:t>
            </a:r>
          </a:p>
          <a:p>
            <a:r>
              <a:rPr lang="es-ES" sz="2400" dirty="0">
                <a:latin typeface="Times New Roman" pitchFamily="18" charset="0"/>
              </a:rPr>
              <a:t>Contabilización de subvenciones gubernamentales</a:t>
            </a:r>
          </a:p>
          <a:p>
            <a:r>
              <a:rPr lang="es-ES" sz="2400" dirty="0">
                <a:latin typeface="Times New Roman" pitchFamily="18" charset="0"/>
              </a:rPr>
              <a:t>Exploración y evaluación de recursos minerales</a:t>
            </a:r>
          </a:p>
          <a:p>
            <a:r>
              <a:rPr lang="es-ES" sz="2400" dirty="0">
                <a:latin typeface="Times New Roman" pitchFamily="18" charset="0"/>
              </a:rPr>
              <a:t>Concesiones de servicios públicos</a:t>
            </a:r>
          </a:p>
          <a:p>
            <a:r>
              <a:rPr lang="es-ES" sz="2400" dirty="0">
                <a:latin typeface="Times New Roman" pitchFamily="18" charset="0"/>
              </a:rPr>
              <a:t>Instrumentos financieros combinados</a:t>
            </a:r>
          </a:p>
          <a:p>
            <a:r>
              <a:rPr lang="es-ES" sz="2400" dirty="0">
                <a:latin typeface="Times New Roman" pitchFamily="18" charset="0"/>
              </a:rPr>
              <a:t>Información financiera intermedia</a:t>
            </a:r>
          </a:p>
          <a:p>
            <a:r>
              <a:rPr lang="es-ES" sz="2400" dirty="0">
                <a:latin typeface="Times New Roman" pitchFamily="18" charset="0"/>
              </a:rPr>
              <a:t>Contratos de seguros</a:t>
            </a:r>
          </a:p>
          <a:p>
            <a:pPr>
              <a:buFont typeface="Wingdings" pitchFamily="2" charset="2"/>
              <a:buNone/>
            </a:pPr>
            <a:endParaRPr lang="es-ES" sz="2400" dirty="0">
              <a:latin typeface="Times New Roman" pitchFamily="18" charset="0"/>
            </a:endParaRPr>
          </a:p>
          <a:p>
            <a:pPr>
              <a:buFont typeface="Wingdings" pitchFamily="2" charset="2"/>
              <a:buNone/>
            </a:pPr>
            <a:endParaRPr lang="es-ES" dirty="0">
              <a:latin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Marcador de número de diapositiva"/>
          <p:cNvSpPr>
            <a:spLocks noGrp="1"/>
          </p:cNvSpPr>
          <p:nvPr>
            <p:ph type="sldNum" sz="quarter" idx="12"/>
          </p:nvPr>
        </p:nvSpPr>
        <p:spPr/>
        <p:txBody>
          <a:bodyPr/>
          <a:lstStyle/>
          <a:p>
            <a:fld id="{6E50DD22-6D36-418C-AC59-343AEDC4FD69}" type="slidenum">
              <a:rPr lang="es-ES"/>
              <a:pPr/>
              <a:t>3</a:t>
            </a:fld>
            <a:endParaRPr lang="es-ES" dirty="0"/>
          </a:p>
        </p:txBody>
      </p:sp>
      <p:sp>
        <p:nvSpPr>
          <p:cNvPr id="7170" name="Rectangle 2"/>
          <p:cNvSpPr>
            <a:spLocks noGrp="1" noChangeArrowheads="1"/>
          </p:cNvSpPr>
          <p:nvPr>
            <p:ph type="title"/>
          </p:nvPr>
        </p:nvSpPr>
        <p:spPr/>
        <p:txBody>
          <a:bodyPr/>
          <a:lstStyle/>
          <a:p>
            <a:r>
              <a:rPr lang="es-ES" dirty="0" smtClean="0"/>
              <a:t>Consecuencias deseadas de </a:t>
            </a:r>
            <a:r>
              <a:rPr lang="es-ES" dirty="0"/>
              <a:t>la adopción las </a:t>
            </a:r>
            <a:r>
              <a:rPr lang="es-ES" dirty="0" smtClean="0"/>
              <a:t>NIIF </a:t>
            </a:r>
            <a:endParaRPr lang="es-ES" dirty="0"/>
          </a:p>
        </p:txBody>
      </p:sp>
      <p:sp>
        <p:nvSpPr>
          <p:cNvPr id="7171" name="Rectangle 3"/>
          <p:cNvSpPr>
            <a:spLocks noGrp="1" noChangeArrowheads="1"/>
          </p:cNvSpPr>
          <p:nvPr>
            <p:ph type="body" idx="1"/>
          </p:nvPr>
        </p:nvSpPr>
        <p:spPr>
          <a:xfrm>
            <a:off x="914400" y="1916113"/>
            <a:ext cx="7772400" cy="4214812"/>
          </a:xfrm>
        </p:spPr>
        <p:txBody>
          <a:bodyPr/>
          <a:lstStyle/>
          <a:p>
            <a:pPr>
              <a:lnSpc>
                <a:spcPct val="130000"/>
              </a:lnSpc>
            </a:pPr>
            <a:r>
              <a:rPr lang="es-ES" sz="2400" dirty="0" smtClean="0">
                <a:latin typeface="Times New Roman" pitchFamily="18" charset="0"/>
              </a:rPr>
              <a:t>Mejorar </a:t>
            </a:r>
            <a:r>
              <a:rPr lang="es-ES" sz="2400" dirty="0">
                <a:latin typeface="Times New Roman" pitchFamily="18" charset="0"/>
              </a:rPr>
              <a:t>la calidad de la información financiera </a:t>
            </a:r>
          </a:p>
          <a:p>
            <a:pPr>
              <a:lnSpc>
                <a:spcPct val="130000"/>
              </a:lnSpc>
            </a:pPr>
            <a:r>
              <a:rPr lang="es-ES" sz="2400" dirty="0" smtClean="0">
                <a:latin typeface="Times New Roman" pitchFamily="18" charset="0"/>
              </a:rPr>
              <a:t>Proveer </a:t>
            </a:r>
            <a:r>
              <a:rPr lang="es-ES" sz="2400" dirty="0">
                <a:latin typeface="Times New Roman" pitchFamily="18" charset="0"/>
              </a:rPr>
              <a:t>un lenguaje contable común que favorece la transparencia y comparabilidad</a:t>
            </a:r>
          </a:p>
          <a:p>
            <a:pPr>
              <a:lnSpc>
                <a:spcPct val="130000"/>
              </a:lnSpc>
            </a:pPr>
            <a:r>
              <a:rPr lang="es-ES" sz="2400" dirty="0" smtClean="0">
                <a:latin typeface="Times New Roman" pitchFamily="18" charset="0"/>
              </a:rPr>
              <a:t>Facilitar </a:t>
            </a:r>
            <a:r>
              <a:rPr lang="es-ES" sz="2400" dirty="0">
                <a:latin typeface="Times New Roman" pitchFamily="18" charset="0"/>
              </a:rPr>
              <a:t>el acceso al financiamiento internacional</a:t>
            </a:r>
          </a:p>
          <a:p>
            <a:pPr>
              <a:lnSpc>
                <a:spcPct val="130000"/>
              </a:lnSpc>
            </a:pPr>
            <a:r>
              <a:rPr lang="es-ES" sz="2400" dirty="0" smtClean="0">
                <a:latin typeface="Times New Roman" pitchFamily="18" charset="0"/>
              </a:rPr>
              <a:t>Reducir </a:t>
            </a:r>
            <a:r>
              <a:rPr lang="es-ES" sz="2400" dirty="0">
                <a:latin typeface="Times New Roman" pitchFamily="18" charset="0"/>
              </a:rPr>
              <a:t>costos en el proceso de consolidación de información financiera en grupos internacionales.</a:t>
            </a:r>
          </a:p>
          <a:p>
            <a:pPr>
              <a:lnSpc>
                <a:spcPct val="130000"/>
              </a:lnSpc>
            </a:pPr>
            <a:r>
              <a:rPr lang="es-ES" sz="2400" dirty="0" smtClean="0">
                <a:latin typeface="Times New Roman" pitchFamily="18" charset="0"/>
              </a:rPr>
              <a:t>Facilitar </a:t>
            </a:r>
            <a:r>
              <a:rPr lang="es-ES" sz="2400" dirty="0">
                <a:latin typeface="Times New Roman" pitchFamily="18" charset="0"/>
              </a:rPr>
              <a:t>las ofertas públicas internacionales</a:t>
            </a:r>
            <a:endParaRPr lang="es-ES" sz="24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sz="4000" dirty="0" smtClean="0"/>
              <a:t>NIC 29 – Información Financiera en Economías Hiperinflacionarias</a:t>
            </a:r>
            <a:endParaRPr lang="es-AR" sz="4000" dirty="0"/>
          </a:p>
        </p:txBody>
      </p:sp>
      <p:sp>
        <p:nvSpPr>
          <p:cNvPr id="3" name="2 Marcador de contenido"/>
          <p:cNvSpPr>
            <a:spLocks noGrp="1"/>
          </p:cNvSpPr>
          <p:nvPr>
            <p:ph idx="1"/>
          </p:nvPr>
        </p:nvSpPr>
        <p:spPr/>
        <p:txBody>
          <a:bodyPr/>
          <a:lstStyle/>
          <a:p>
            <a:pPr>
              <a:buNone/>
            </a:pPr>
            <a:r>
              <a:rPr lang="es-AR" sz="2400" dirty="0">
                <a:latin typeface="+mj-lt"/>
              </a:rPr>
              <a:t>	</a:t>
            </a:r>
            <a:r>
              <a:rPr lang="es-AR" sz="2400" dirty="0" smtClean="0">
                <a:latin typeface="+mj-lt"/>
              </a:rPr>
              <a:t>Características para su aplicación:</a:t>
            </a:r>
          </a:p>
          <a:p>
            <a:pPr>
              <a:buNone/>
            </a:pPr>
            <a:endParaRPr lang="es-AR" sz="2400" dirty="0" smtClean="0">
              <a:latin typeface="+mj-lt"/>
            </a:endParaRPr>
          </a:p>
          <a:p>
            <a:r>
              <a:rPr lang="es-AR" sz="2400" dirty="0" smtClean="0">
                <a:latin typeface="+mj-lt"/>
              </a:rPr>
              <a:t>a) La población en general prefiere conservar su riqueza en forma de activos no monetarios, o bien en una moneda extranjera relativamente estable.</a:t>
            </a:r>
          </a:p>
          <a:p>
            <a:r>
              <a:rPr lang="es-AR" sz="2400" dirty="0" smtClean="0">
                <a:latin typeface="+mj-lt"/>
              </a:rPr>
              <a:t>b) La población en general no toma en consideración las cantidades monetarias en términos de moneda local.</a:t>
            </a:r>
          </a:p>
          <a:p>
            <a:r>
              <a:rPr lang="es-AR" sz="2400" dirty="0" smtClean="0">
                <a:latin typeface="+mj-lt"/>
              </a:rPr>
              <a:t>c) Las ventas y compras a crédito tienen lugar a precios que compensan la pérdida de poder adquisitivo esperada durante el aplazamiento, incluso cuando el período es corto.</a:t>
            </a:r>
          </a:p>
          <a:p>
            <a:endParaRPr lang="es-AR" sz="2400" dirty="0">
              <a:latin typeface="+mj-lt"/>
            </a:endParaRPr>
          </a:p>
          <a:p>
            <a:endParaRPr lang="es-AR" sz="2000" dirty="0"/>
          </a:p>
        </p:txBody>
      </p:sp>
      <p:sp>
        <p:nvSpPr>
          <p:cNvPr id="4" name="3 Marcador de número de diapositiva"/>
          <p:cNvSpPr>
            <a:spLocks noGrp="1"/>
          </p:cNvSpPr>
          <p:nvPr>
            <p:ph type="sldNum" sz="quarter" idx="12"/>
          </p:nvPr>
        </p:nvSpPr>
        <p:spPr/>
        <p:txBody>
          <a:bodyPr/>
          <a:lstStyle/>
          <a:p>
            <a:fld id="{C3453136-A6C7-4B23-9C4D-88DF7C2F8C71}" type="slidenum">
              <a:rPr lang="es-ES" smtClean="0"/>
              <a:pPr/>
              <a:t>30</a:t>
            </a:fld>
            <a:endParaRPr lang="es-E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99592" y="332656"/>
            <a:ext cx="7772400" cy="1143000"/>
          </a:xfrm>
        </p:spPr>
        <p:txBody>
          <a:bodyPr/>
          <a:lstStyle/>
          <a:p>
            <a:r>
              <a:rPr lang="es-AR" sz="4000" dirty="0" smtClean="0"/>
              <a:t>NIC 29</a:t>
            </a:r>
            <a:endParaRPr lang="es-AR" sz="4000" dirty="0"/>
          </a:p>
        </p:txBody>
      </p:sp>
      <p:sp>
        <p:nvSpPr>
          <p:cNvPr id="3" name="2 Marcador de contenido"/>
          <p:cNvSpPr>
            <a:spLocks noGrp="1"/>
          </p:cNvSpPr>
          <p:nvPr>
            <p:ph idx="1"/>
          </p:nvPr>
        </p:nvSpPr>
        <p:spPr>
          <a:xfrm>
            <a:off x="899592" y="1556792"/>
            <a:ext cx="7772400" cy="4530725"/>
          </a:xfrm>
        </p:spPr>
        <p:txBody>
          <a:bodyPr/>
          <a:lstStyle/>
          <a:p>
            <a:r>
              <a:rPr lang="es-AR" sz="2400" dirty="0" smtClean="0">
                <a:latin typeface="+mj-lt"/>
              </a:rPr>
              <a:t>d) Las tasas de interés, salarios y precios se ligan a la evolución de un índice de precios y</a:t>
            </a:r>
          </a:p>
          <a:p>
            <a:endParaRPr lang="es-AR" sz="2400" dirty="0">
              <a:latin typeface="+mj-lt"/>
            </a:endParaRPr>
          </a:p>
          <a:p>
            <a:r>
              <a:rPr lang="es-AR" sz="4000" b="1" dirty="0" smtClean="0">
                <a:solidFill>
                  <a:srgbClr val="FF0000"/>
                </a:solidFill>
                <a:latin typeface="+mj-lt"/>
              </a:rPr>
              <a:t>e) LA TASA ACUMULADA DE INFLACION EN TRES AÑOS SE APROXIMA O SOBREPASA EL 100%</a:t>
            </a:r>
            <a:endParaRPr lang="es-AR" sz="4000" b="1" dirty="0">
              <a:solidFill>
                <a:srgbClr val="FF0000"/>
              </a:solidFill>
              <a:latin typeface="+mj-lt"/>
            </a:endParaRPr>
          </a:p>
        </p:txBody>
      </p:sp>
      <p:sp>
        <p:nvSpPr>
          <p:cNvPr id="4" name="3 Marcador de número de diapositiva"/>
          <p:cNvSpPr>
            <a:spLocks noGrp="1"/>
          </p:cNvSpPr>
          <p:nvPr>
            <p:ph type="sldNum" sz="quarter" idx="12"/>
          </p:nvPr>
        </p:nvSpPr>
        <p:spPr/>
        <p:txBody>
          <a:bodyPr/>
          <a:lstStyle/>
          <a:p>
            <a:fld id="{C3453136-A6C7-4B23-9C4D-88DF7C2F8C71}" type="slidenum">
              <a:rPr lang="es-ES" smtClean="0"/>
              <a:pPr/>
              <a:t>31</a:t>
            </a:fld>
            <a:endParaRPr lang="es-E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71600" y="332655"/>
            <a:ext cx="7715200" cy="1088157"/>
          </a:xfrm>
        </p:spPr>
        <p:txBody>
          <a:bodyPr/>
          <a:lstStyle/>
          <a:p>
            <a:pPr algn="ctr"/>
            <a:r>
              <a:rPr lang="es-AR" sz="4000" dirty="0" smtClean="0"/>
              <a:t>Es </a:t>
            </a:r>
            <a:r>
              <a:rPr lang="es-AR" sz="4000" dirty="0" smtClean="0"/>
              <a:t>adecuada </a:t>
            </a:r>
            <a:r>
              <a:rPr lang="es-AR" sz="4000" dirty="0" smtClean="0"/>
              <a:t>en nuestro contexto </a:t>
            </a:r>
            <a:r>
              <a:rPr lang="es-AR" sz="4000" dirty="0" smtClean="0"/>
              <a:t>??</a:t>
            </a:r>
            <a:br>
              <a:rPr lang="es-AR" sz="4000" dirty="0" smtClean="0"/>
            </a:br>
            <a:r>
              <a:rPr lang="es-AR" sz="4000" dirty="0" smtClean="0"/>
              <a:t>Al no haber opciones:</a:t>
            </a:r>
            <a:br>
              <a:rPr lang="es-AR" sz="4000" dirty="0" smtClean="0"/>
            </a:br>
            <a:endParaRPr lang="es-AR" sz="4000" dirty="0"/>
          </a:p>
        </p:txBody>
      </p:sp>
      <p:sp>
        <p:nvSpPr>
          <p:cNvPr id="3" name="2 Marcador de contenido"/>
          <p:cNvSpPr>
            <a:spLocks noGrp="1"/>
          </p:cNvSpPr>
          <p:nvPr>
            <p:ph idx="1"/>
          </p:nvPr>
        </p:nvSpPr>
        <p:spPr/>
        <p:txBody>
          <a:bodyPr/>
          <a:lstStyle/>
          <a:p>
            <a:r>
              <a:rPr lang="es-AR" sz="2400" dirty="0" smtClean="0">
                <a:latin typeface="+mj-lt"/>
              </a:rPr>
              <a:t>- Las NIC y las NIIF son normas que se pensaron para </a:t>
            </a:r>
            <a:r>
              <a:rPr lang="es-AR" sz="2400" dirty="0" smtClean="0">
                <a:latin typeface="+mj-lt"/>
              </a:rPr>
              <a:t>     economías </a:t>
            </a:r>
            <a:r>
              <a:rPr lang="es-AR" sz="2400" dirty="0" smtClean="0">
                <a:latin typeface="+mj-lt"/>
              </a:rPr>
              <a:t>estables, en otro contexto.</a:t>
            </a:r>
          </a:p>
          <a:p>
            <a:endParaRPr lang="es-AR" sz="2400" dirty="0" smtClean="0">
              <a:latin typeface="+mj-lt"/>
            </a:endParaRPr>
          </a:p>
          <a:p>
            <a:r>
              <a:rPr lang="es-AR" sz="2400" dirty="0" smtClean="0">
                <a:latin typeface="+mj-lt"/>
              </a:rPr>
              <a:t>- No son ni mejores ni peores que las Resoluciones Técnicas de nuestras F.A.C.P.C.E.</a:t>
            </a:r>
          </a:p>
          <a:p>
            <a:endParaRPr lang="es-AR" sz="2400" dirty="0" smtClean="0">
              <a:latin typeface="+mj-lt"/>
            </a:endParaRPr>
          </a:p>
          <a:p>
            <a:r>
              <a:rPr lang="es-AR" sz="2400" dirty="0" smtClean="0">
                <a:latin typeface="+mj-lt"/>
              </a:rPr>
              <a:t>- Son diferentes !!!.</a:t>
            </a:r>
          </a:p>
          <a:p>
            <a:endParaRPr lang="es-AR" sz="2400" dirty="0" smtClean="0">
              <a:latin typeface="+mj-lt"/>
            </a:endParaRPr>
          </a:p>
          <a:p>
            <a:endParaRPr lang="es-AR" sz="2400" dirty="0" smtClean="0">
              <a:latin typeface="+mj-lt"/>
            </a:endParaRPr>
          </a:p>
          <a:p>
            <a:endParaRPr lang="es-AR" sz="2400" dirty="0">
              <a:latin typeface="+mj-lt"/>
            </a:endParaRPr>
          </a:p>
        </p:txBody>
      </p:sp>
      <p:sp>
        <p:nvSpPr>
          <p:cNvPr id="4" name="3 Marcador de número de diapositiva"/>
          <p:cNvSpPr>
            <a:spLocks noGrp="1"/>
          </p:cNvSpPr>
          <p:nvPr>
            <p:ph type="sldNum" sz="quarter" idx="12"/>
          </p:nvPr>
        </p:nvSpPr>
        <p:spPr/>
        <p:txBody>
          <a:bodyPr/>
          <a:lstStyle/>
          <a:p>
            <a:fld id="{C3453136-A6C7-4B23-9C4D-88DF7C2F8C71}" type="slidenum">
              <a:rPr lang="es-ES" smtClean="0"/>
              <a:pPr/>
              <a:t>32</a:t>
            </a:fld>
            <a:endParaRPr lang="es-E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AR" dirty="0" smtClean="0"/>
              <a:t>REFLEXIONES PERSONALES </a:t>
            </a:r>
            <a:br>
              <a:rPr lang="es-AR" dirty="0" smtClean="0"/>
            </a:br>
            <a:r>
              <a:rPr lang="es-AR" dirty="0" smtClean="0"/>
              <a:t>(me hago cargo)</a:t>
            </a:r>
            <a:endParaRPr lang="es-AR" dirty="0"/>
          </a:p>
        </p:txBody>
      </p:sp>
      <p:sp>
        <p:nvSpPr>
          <p:cNvPr id="3" name="2 Marcador de contenido"/>
          <p:cNvSpPr>
            <a:spLocks noGrp="1"/>
          </p:cNvSpPr>
          <p:nvPr>
            <p:ph idx="1"/>
          </p:nvPr>
        </p:nvSpPr>
        <p:spPr/>
        <p:txBody>
          <a:bodyPr/>
          <a:lstStyle/>
          <a:p>
            <a:r>
              <a:rPr lang="es-AR" dirty="0" smtClean="0"/>
              <a:t>Que me parecen las NIIF ??.</a:t>
            </a:r>
          </a:p>
          <a:p>
            <a:r>
              <a:rPr lang="es-AR" dirty="0" smtClean="0"/>
              <a:t>Que opino de la tan mentada globalización ??.</a:t>
            </a:r>
          </a:p>
          <a:p>
            <a:r>
              <a:rPr lang="es-AR" dirty="0" smtClean="0"/>
              <a:t>Perdemos identidad ??.</a:t>
            </a:r>
          </a:p>
          <a:p>
            <a:r>
              <a:rPr lang="es-AR" dirty="0" smtClean="0"/>
              <a:t>No vamos a emitir mas normas propias ??.</a:t>
            </a:r>
          </a:p>
          <a:p>
            <a:r>
              <a:rPr lang="es-AR" dirty="0" smtClean="0"/>
              <a:t>Que pasa en la Universidad ??. </a:t>
            </a:r>
          </a:p>
          <a:p>
            <a:r>
              <a:rPr lang="es-AR" dirty="0" smtClean="0"/>
              <a:t>Que le vamos a enseñar a nuestros alumnos ??. </a:t>
            </a:r>
          </a:p>
          <a:p>
            <a:endParaRPr lang="es-AR" dirty="0"/>
          </a:p>
        </p:txBody>
      </p:sp>
      <p:sp>
        <p:nvSpPr>
          <p:cNvPr id="4" name="3 Marcador de número de diapositiva"/>
          <p:cNvSpPr>
            <a:spLocks noGrp="1"/>
          </p:cNvSpPr>
          <p:nvPr>
            <p:ph type="sldNum" sz="quarter" idx="12"/>
          </p:nvPr>
        </p:nvSpPr>
        <p:spPr/>
        <p:txBody>
          <a:bodyPr/>
          <a:lstStyle/>
          <a:p>
            <a:fld id="{C3453136-A6C7-4B23-9C4D-88DF7C2F8C71}" type="slidenum">
              <a:rPr lang="es-ES" smtClean="0"/>
              <a:pPr/>
              <a:t>33</a:t>
            </a:fld>
            <a:endParaRPr lang="es-ES" dirty="0"/>
          </a:p>
        </p:txBody>
      </p:sp>
    </p:spTree>
    <p:extLst>
      <p:ext uri="{BB962C8B-B14F-4D97-AF65-F5344CB8AC3E}">
        <p14:creationId xmlns:p14="http://schemas.microsoft.com/office/powerpoint/2010/main" val="337959607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AR" dirty="0" smtClean="0"/>
              <a:t>CONTEXTO ACTUAL (1)</a:t>
            </a:r>
            <a:endParaRPr lang="es-AR" dirty="0"/>
          </a:p>
        </p:txBody>
      </p:sp>
      <p:sp>
        <p:nvSpPr>
          <p:cNvPr id="3" name="2 Marcador de contenido"/>
          <p:cNvSpPr>
            <a:spLocks noGrp="1"/>
          </p:cNvSpPr>
          <p:nvPr>
            <p:ph idx="1"/>
          </p:nvPr>
        </p:nvSpPr>
        <p:spPr/>
        <p:txBody>
          <a:bodyPr/>
          <a:lstStyle/>
          <a:p>
            <a:r>
              <a:rPr lang="es-AR" dirty="0" smtClean="0"/>
              <a:t> Las PyMES representan el 95% del total de las sociedades inscriptas en los Organismos respectivos.</a:t>
            </a:r>
          </a:p>
          <a:p>
            <a:r>
              <a:rPr lang="es-AR" b="1" dirty="0" smtClean="0">
                <a:solidFill>
                  <a:srgbClr val="FF0000"/>
                </a:solidFill>
              </a:rPr>
              <a:t>Entiendo que hay muchos aspectos que hay que considerar previamente.</a:t>
            </a:r>
          </a:p>
          <a:p>
            <a:r>
              <a:rPr lang="es-AR" dirty="0" smtClean="0"/>
              <a:t>Cual es el destino de la información contable ??.</a:t>
            </a:r>
          </a:p>
          <a:p>
            <a:r>
              <a:rPr lang="es-AR" dirty="0" smtClean="0"/>
              <a:t>En el actual contexto es útil ??, tal cual se emite ??.  </a:t>
            </a:r>
            <a:endParaRPr lang="es-AR" dirty="0"/>
          </a:p>
        </p:txBody>
      </p:sp>
      <p:sp>
        <p:nvSpPr>
          <p:cNvPr id="4" name="3 Marcador de número de diapositiva"/>
          <p:cNvSpPr>
            <a:spLocks noGrp="1"/>
          </p:cNvSpPr>
          <p:nvPr>
            <p:ph type="sldNum" sz="quarter" idx="12"/>
          </p:nvPr>
        </p:nvSpPr>
        <p:spPr/>
        <p:txBody>
          <a:bodyPr/>
          <a:lstStyle/>
          <a:p>
            <a:fld id="{C3453136-A6C7-4B23-9C4D-88DF7C2F8C71}" type="slidenum">
              <a:rPr lang="es-ES" smtClean="0"/>
              <a:pPr/>
              <a:t>34</a:t>
            </a:fld>
            <a:endParaRPr lang="es-ES" dirty="0"/>
          </a:p>
        </p:txBody>
      </p:sp>
    </p:spTree>
    <p:extLst>
      <p:ext uri="{BB962C8B-B14F-4D97-AF65-F5344CB8AC3E}">
        <p14:creationId xmlns:p14="http://schemas.microsoft.com/office/powerpoint/2010/main" val="235335448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AR" dirty="0" smtClean="0"/>
              <a:t>CONTEXTO ACTUAL (2)</a:t>
            </a:r>
            <a:endParaRPr lang="es-AR" dirty="0"/>
          </a:p>
        </p:txBody>
      </p:sp>
      <p:sp>
        <p:nvSpPr>
          <p:cNvPr id="3" name="2 Marcador de contenido"/>
          <p:cNvSpPr>
            <a:spLocks noGrp="1"/>
          </p:cNvSpPr>
          <p:nvPr>
            <p:ph idx="1"/>
          </p:nvPr>
        </p:nvSpPr>
        <p:spPr/>
        <p:txBody>
          <a:bodyPr/>
          <a:lstStyle/>
          <a:p>
            <a:r>
              <a:rPr lang="es-AR" dirty="0" smtClean="0"/>
              <a:t>Como es la estructura de las PyMES ??.</a:t>
            </a:r>
          </a:p>
          <a:p>
            <a:r>
              <a:rPr lang="es-AR" dirty="0" smtClean="0"/>
              <a:t>La mayoría surgieron como empresas familiares !!.</a:t>
            </a:r>
          </a:p>
          <a:p>
            <a:r>
              <a:rPr lang="es-AR" dirty="0" smtClean="0"/>
              <a:t>Exitosas y no tanto !!.</a:t>
            </a:r>
          </a:p>
          <a:p>
            <a:r>
              <a:rPr lang="es-AR" dirty="0" smtClean="0"/>
              <a:t>El contexto económico local.</a:t>
            </a:r>
          </a:p>
          <a:p>
            <a:r>
              <a:rPr lang="es-AR" dirty="0" smtClean="0"/>
              <a:t>El contexto económico internacional.</a:t>
            </a:r>
          </a:p>
          <a:p>
            <a:r>
              <a:rPr lang="es-AR" dirty="0" smtClean="0"/>
              <a:t>Su estructura vertical – centralizada – problemas con la división del trabajo</a:t>
            </a:r>
            <a:endParaRPr lang="es-AR" dirty="0"/>
          </a:p>
        </p:txBody>
      </p:sp>
      <p:sp>
        <p:nvSpPr>
          <p:cNvPr id="4" name="3 Marcador de número de diapositiva"/>
          <p:cNvSpPr>
            <a:spLocks noGrp="1"/>
          </p:cNvSpPr>
          <p:nvPr>
            <p:ph type="sldNum" sz="quarter" idx="12"/>
          </p:nvPr>
        </p:nvSpPr>
        <p:spPr/>
        <p:txBody>
          <a:bodyPr/>
          <a:lstStyle/>
          <a:p>
            <a:fld id="{C3453136-A6C7-4B23-9C4D-88DF7C2F8C71}" type="slidenum">
              <a:rPr lang="es-ES" smtClean="0"/>
              <a:pPr/>
              <a:t>35</a:t>
            </a:fld>
            <a:endParaRPr lang="es-ES" dirty="0"/>
          </a:p>
        </p:txBody>
      </p:sp>
    </p:spTree>
    <p:extLst>
      <p:ext uri="{BB962C8B-B14F-4D97-AF65-F5344CB8AC3E}">
        <p14:creationId xmlns:p14="http://schemas.microsoft.com/office/powerpoint/2010/main" val="108218038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8" y="692695"/>
            <a:ext cx="7643192" cy="728117"/>
          </a:xfrm>
        </p:spPr>
        <p:txBody>
          <a:bodyPr/>
          <a:lstStyle/>
          <a:p>
            <a:pPr algn="ctr"/>
            <a:r>
              <a:rPr lang="es-AR" dirty="0" smtClean="0"/>
              <a:t>LA VISION DEL EMPRESARIO PyME</a:t>
            </a:r>
            <a:br>
              <a:rPr lang="es-AR" dirty="0" smtClean="0"/>
            </a:br>
            <a:endParaRPr lang="es-AR" dirty="0"/>
          </a:p>
        </p:txBody>
      </p:sp>
      <p:sp>
        <p:nvSpPr>
          <p:cNvPr id="7" name="6 Marcador de contenido"/>
          <p:cNvSpPr>
            <a:spLocks noGrp="1"/>
          </p:cNvSpPr>
          <p:nvPr>
            <p:ph idx="1"/>
          </p:nvPr>
        </p:nvSpPr>
        <p:spPr/>
        <p:txBody>
          <a:bodyPr/>
          <a:lstStyle/>
          <a:p>
            <a:r>
              <a:rPr lang="es-AR" dirty="0" smtClean="0"/>
              <a:t>Los empresarios tienen su propia percepción.</a:t>
            </a:r>
          </a:p>
          <a:p>
            <a:r>
              <a:rPr lang="es-AR" dirty="0" smtClean="0"/>
              <a:t>No priorizan la parte administrativa.</a:t>
            </a:r>
          </a:p>
          <a:p>
            <a:r>
              <a:rPr lang="es-AR" dirty="0" smtClean="0"/>
              <a:t>Retienen información que podría tener impacto contable.</a:t>
            </a:r>
          </a:p>
          <a:p>
            <a:r>
              <a:rPr lang="es-AR" dirty="0" smtClean="0"/>
              <a:t>Necesitan mucho más la información de gestión.</a:t>
            </a:r>
          </a:p>
          <a:p>
            <a:r>
              <a:rPr lang="es-AR" dirty="0" smtClean="0"/>
              <a:t>Es una nueva visión de la contabilidad ??.</a:t>
            </a:r>
          </a:p>
          <a:p>
            <a:r>
              <a:rPr lang="es-AR" dirty="0" smtClean="0"/>
              <a:t>Que diría Fray Luca Paccioli ??.</a:t>
            </a:r>
            <a:endParaRPr lang="es-AR" dirty="0"/>
          </a:p>
        </p:txBody>
      </p:sp>
      <p:sp>
        <p:nvSpPr>
          <p:cNvPr id="4" name="3 Marcador de número de diapositiva"/>
          <p:cNvSpPr>
            <a:spLocks noGrp="1"/>
          </p:cNvSpPr>
          <p:nvPr>
            <p:ph type="sldNum" sz="quarter" idx="12"/>
          </p:nvPr>
        </p:nvSpPr>
        <p:spPr/>
        <p:txBody>
          <a:bodyPr/>
          <a:lstStyle/>
          <a:p>
            <a:fld id="{C3453136-A6C7-4B23-9C4D-88DF7C2F8C71}" type="slidenum">
              <a:rPr lang="es-ES" smtClean="0"/>
              <a:pPr/>
              <a:t>36</a:t>
            </a:fld>
            <a:endParaRPr lang="es-ES" dirty="0"/>
          </a:p>
        </p:txBody>
      </p:sp>
    </p:spTree>
    <p:extLst>
      <p:ext uri="{BB962C8B-B14F-4D97-AF65-F5344CB8AC3E}">
        <p14:creationId xmlns:p14="http://schemas.microsoft.com/office/powerpoint/2010/main" val="58683350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AR" dirty="0" smtClean="0"/>
              <a:t>EL GRAN PROBLEMA:</a:t>
            </a:r>
            <a:br>
              <a:rPr lang="es-AR" dirty="0" smtClean="0"/>
            </a:br>
            <a:r>
              <a:rPr lang="es-AR" dirty="0" smtClean="0"/>
              <a:t>EL ASPECTO FISCAL</a:t>
            </a:r>
            <a:endParaRPr lang="es-AR" dirty="0"/>
          </a:p>
        </p:txBody>
      </p:sp>
      <p:sp>
        <p:nvSpPr>
          <p:cNvPr id="3" name="2 Marcador de contenido"/>
          <p:cNvSpPr>
            <a:spLocks noGrp="1"/>
          </p:cNvSpPr>
          <p:nvPr>
            <p:ph idx="1"/>
          </p:nvPr>
        </p:nvSpPr>
        <p:spPr/>
        <p:txBody>
          <a:bodyPr/>
          <a:lstStyle/>
          <a:p>
            <a:r>
              <a:rPr lang="es-AR" dirty="0" smtClean="0"/>
              <a:t>Es el centro del debate.</a:t>
            </a:r>
          </a:p>
          <a:p>
            <a:r>
              <a:rPr lang="es-AR" dirty="0" smtClean="0"/>
              <a:t>Es cultural ??.</a:t>
            </a:r>
          </a:p>
          <a:p>
            <a:r>
              <a:rPr lang="es-AR" dirty="0" smtClean="0"/>
              <a:t>Es prioritario ??.</a:t>
            </a:r>
          </a:p>
          <a:p>
            <a:r>
              <a:rPr lang="es-AR" dirty="0" smtClean="0"/>
              <a:t>Va en detrimento de la información contable ??.</a:t>
            </a:r>
          </a:p>
          <a:p>
            <a:r>
              <a:rPr lang="es-AR" dirty="0" smtClean="0"/>
              <a:t>El Contador se ha vuelto un administrador de vencimientos ??.</a:t>
            </a:r>
          </a:p>
          <a:p>
            <a:r>
              <a:rPr lang="es-AR" dirty="0" smtClean="0"/>
              <a:t>Se han abierto dos caminos muy diferentes.</a:t>
            </a:r>
          </a:p>
          <a:p>
            <a:endParaRPr lang="es-AR" dirty="0"/>
          </a:p>
        </p:txBody>
      </p:sp>
      <p:sp>
        <p:nvSpPr>
          <p:cNvPr id="4" name="3 Marcador de número de diapositiva"/>
          <p:cNvSpPr>
            <a:spLocks noGrp="1"/>
          </p:cNvSpPr>
          <p:nvPr>
            <p:ph type="sldNum" sz="quarter" idx="12"/>
          </p:nvPr>
        </p:nvSpPr>
        <p:spPr/>
        <p:txBody>
          <a:bodyPr/>
          <a:lstStyle/>
          <a:p>
            <a:fld id="{C3453136-A6C7-4B23-9C4D-88DF7C2F8C71}" type="slidenum">
              <a:rPr lang="es-ES" smtClean="0"/>
              <a:pPr/>
              <a:t>37</a:t>
            </a:fld>
            <a:endParaRPr lang="es-ES" dirty="0"/>
          </a:p>
        </p:txBody>
      </p:sp>
    </p:spTree>
    <p:extLst>
      <p:ext uri="{BB962C8B-B14F-4D97-AF65-F5344CB8AC3E}">
        <p14:creationId xmlns:p14="http://schemas.microsoft.com/office/powerpoint/2010/main" val="181883698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t>INFORMACION ADICIONAL</a:t>
            </a:r>
            <a:br>
              <a:rPr lang="es-ES" dirty="0" smtClean="0"/>
            </a:br>
            <a:endParaRPr lang="es-ES" dirty="0"/>
          </a:p>
        </p:txBody>
      </p:sp>
      <p:sp>
        <p:nvSpPr>
          <p:cNvPr id="3" name="2 Marcador de contenido"/>
          <p:cNvSpPr>
            <a:spLocks noGrp="1"/>
          </p:cNvSpPr>
          <p:nvPr>
            <p:ph idx="1"/>
          </p:nvPr>
        </p:nvSpPr>
        <p:spPr/>
        <p:txBody>
          <a:bodyPr/>
          <a:lstStyle/>
          <a:p>
            <a:r>
              <a:rPr lang="es-ES" dirty="0" smtClean="0"/>
              <a:t>El material </a:t>
            </a:r>
            <a:r>
              <a:rPr lang="es-ES" dirty="0" smtClean="0"/>
              <a:t>exhibido</a:t>
            </a:r>
            <a:r>
              <a:rPr lang="es-ES" dirty="0" smtClean="0"/>
              <a:t> como guía de discusión </a:t>
            </a:r>
            <a:r>
              <a:rPr lang="es-ES" dirty="0" smtClean="0"/>
              <a:t> </a:t>
            </a:r>
            <a:r>
              <a:rPr lang="es-ES" dirty="0" smtClean="0"/>
              <a:t>en esta charla, </a:t>
            </a:r>
            <a:r>
              <a:rPr lang="es-ES" dirty="0" smtClean="0"/>
              <a:t>ha sido utilizado en </a:t>
            </a:r>
            <a:r>
              <a:rPr lang="es-ES" dirty="0" smtClean="0"/>
              <a:t>Cursos para Docentes</a:t>
            </a:r>
            <a:r>
              <a:rPr lang="es-ES" dirty="0" smtClean="0"/>
              <a:t> </a:t>
            </a:r>
            <a:r>
              <a:rPr lang="es-ES" dirty="0" smtClean="0"/>
              <a:t>sobre Normas Internacionales de Información Financiera que esta desarrollando el Departamento Pedagógico de </a:t>
            </a:r>
            <a:r>
              <a:rPr lang="es-ES" dirty="0" smtClean="0"/>
              <a:t>Contabilidad de la Facultad de Ciencias Económicas de la Universidad de Buenos Aires</a:t>
            </a:r>
            <a:endParaRPr lang="es-ES" dirty="0" smtClean="0"/>
          </a:p>
          <a:p>
            <a:pPr algn="ctr"/>
            <a:r>
              <a:rPr lang="es-ES" sz="3200" b="1" dirty="0" smtClean="0">
                <a:solidFill>
                  <a:srgbClr val="FF0000"/>
                </a:solidFill>
              </a:rPr>
              <a:t>GRACIAS </a:t>
            </a:r>
            <a:r>
              <a:rPr lang="es-ES" sz="3200" b="1" dirty="0" smtClean="0">
                <a:solidFill>
                  <a:srgbClr val="FF0000"/>
                </a:solidFill>
              </a:rPr>
              <a:t>!!!</a:t>
            </a:r>
          </a:p>
          <a:p>
            <a:pPr algn="ctr"/>
            <a:r>
              <a:rPr lang="es-ES" dirty="0" smtClean="0"/>
              <a:t>E-mail</a:t>
            </a:r>
            <a:r>
              <a:rPr lang="es-ES" dirty="0" smtClean="0"/>
              <a:t>: francisco@estudioprovenzani.com.ar</a:t>
            </a:r>
          </a:p>
          <a:p>
            <a:pPr algn="ctr"/>
            <a:endParaRPr lang="es-ES" dirty="0"/>
          </a:p>
        </p:txBody>
      </p:sp>
      <p:sp>
        <p:nvSpPr>
          <p:cNvPr id="4" name="3 Marcador de número de diapositiva"/>
          <p:cNvSpPr>
            <a:spLocks noGrp="1"/>
          </p:cNvSpPr>
          <p:nvPr>
            <p:ph type="sldNum" sz="quarter" idx="12"/>
          </p:nvPr>
        </p:nvSpPr>
        <p:spPr/>
        <p:txBody>
          <a:bodyPr/>
          <a:lstStyle/>
          <a:p>
            <a:fld id="{C3453136-A6C7-4B23-9C4D-88DF7C2F8C71}" type="slidenum">
              <a:rPr lang="es-ES" smtClean="0"/>
              <a:pPr/>
              <a:t>38</a:t>
            </a:fld>
            <a:endParaRPr lang="es-E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Marcador de número de diapositiva"/>
          <p:cNvSpPr>
            <a:spLocks noGrp="1"/>
          </p:cNvSpPr>
          <p:nvPr>
            <p:ph type="sldNum" sz="quarter" idx="12"/>
          </p:nvPr>
        </p:nvSpPr>
        <p:spPr/>
        <p:txBody>
          <a:bodyPr/>
          <a:lstStyle/>
          <a:p>
            <a:fld id="{7B4EEE78-7DF9-4695-B304-5861E879657E}" type="slidenum">
              <a:rPr lang="es-ES"/>
              <a:pPr/>
              <a:t>4</a:t>
            </a:fld>
            <a:endParaRPr lang="es-ES" dirty="0"/>
          </a:p>
        </p:txBody>
      </p:sp>
      <p:sp>
        <p:nvSpPr>
          <p:cNvPr id="8194" name="Rectangle 2"/>
          <p:cNvSpPr>
            <a:spLocks noGrp="1" noChangeArrowheads="1"/>
          </p:cNvSpPr>
          <p:nvPr>
            <p:ph type="title"/>
          </p:nvPr>
        </p:nvSpPr>
        <p:spPr/>
        <p:txBody>
          <a:bodyPr/>
          <a:lstStyle/>
          <a:p>
            <a:r>
              <a:rPr lang="es-ES" dirty="0"/>
              <a:t>Historia de las NIC – NIIF (1)</a:t>
            </a:r>
          </a:p>
        </p:txBody>
      </p:sp>
      <p:sp>
        <p:nvSpPr>
          <p:cNvPr id="8195" name="Rectangle 3"/>
          <p:cNvSpPr>
            <a:spLocks noGrp="1" noChangeArrowheads="1"/>
          </p:cNvSpPr>
          <p:nvPr>
            <p:ph type="body" idx="1"/>
          </p:nvPr>
        </p:nvSpPr>
        <p:spPr/>
        <p:txBody>
          <a:bodyPr/>
          <a:lstStyle/>
          <a:p>
            <a:r>
              <a:rPr lang="es-ES" sz="2400" dirty="0">
                <a:latin typeface="Times New Roman" pitchFamily="18" charset="0"/>
              </a:rPr>
              <a:t>1973 Se constituye el IASC con sede en Londres</a:t>
            </a:r>
          </a:p>
          <a:p>
            <a:r>
              <a:rPr lang="es-ES" sz="2400" dirty="0">
                <a:latin typeface="Times New Roman" pitchFamily="18" charset="0"/>
              </a:rPr>
              <a:t>1973 a 1993 El IASC emite normas internacionales de contabilidad (NIC) que recopilaban los principios contables generalmente aceptados con muchas opciones</a:t>
            </a:r>
          </a:p>
          <a:p>
            <a:r>
              <a:rPr lang="es-ES" sz="2400" dirty="0">
                <a:latin typeface="Times New Roman" pitchFamily="18" charset="0"/>
              </a:rPr>
              <a:t>1993 IOSCO acuerda con IASC establecer un cuerpo mínimo de normas contables para cross border offers</a:t>
            </a:r>
          </a:p>
          <a:p>
            <a:r>
              <a:rPr lang="es-ES" sz="2400" dirty="0">
                <a:latin typeface="Times New Roman" pitchFamily="18" charset="0"/>
              </a:rPr>
              <a:t>1995 El IASC inicia un plan de revisión de las NIC que se extiende hasta 2000</a:t>
            </a:r>
          </a:p>
          <a:p>
            <a:r>
              <a:rPr lang="es-ES" sz="2400" dirty="0">
                <a:latin typeface="Times New Roman" pitchFamily="18" charset="0"/>
              </a:rPr>
              <a:t>1997 Se crea el Standing Interpretation Committee (SIC) que emite normas interpretativas de las NIC que debe aprobar el IASC</a:t>
            </a:r>
          </a:p>
          <a:p>
            <a:pPr>
              <a:lnSpc>
                <a:spcPct val="90000"/>
              </a:lnSpc>
              <a:buFont typeface="Wingdings" pitchFamily="2" charset="2"/>
              <a:buNone/>
            </a:pPr>
            <a:endParaRPr lang="es-ES" sz="2400" dirty="0"/>
          </a:p>
          <a:p>
            <a:pPr>
              <a:lnSpc>
                <a:spcPct val="90000"/>
              </a:lnSpc>
            </a:pPr>
            <a:endParaRPr lang="es-ES"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Marcador de número de diapositiva"/>
          <p:cNvSpPr>
            <a:spLocks noGrp="1"/>
          </p:cNvSpPr>
          <p:nvPr>
            <p:ph type="sldNum" sz="quarter" idx="12"/>
          </p:nvPr>
        </p:nvSpPr>
        <p:spPr/>
        <p:txBody>
          <a:bodyPr/>
          <a:lstStyle/>
          <a:p>
            <a:fld id="{6BA2001A-DF1B-4EBA-95B6-D48AF78DDC72}" type="slidenum">
              <a:rPr lang="es-ES"/>
              <a:pPr/>
              <a:t>5</a:t>
            </a:fld>
            <a:endParaRPr lang="es-ES" dirty="0"/>
          </a:p>
        </p:txBody>
      </p:sp>
      <p:sp>
        <p:nvSpPr>
          <p:cNvPr id="9218" name="Rectangle 2"/>
          <p:cNvSpPr>
            <a:spLocks noGrp="1" noChangeArrowheads="1"/>
          </p:cNvSpPr>
          <p:nvPr>
            <p:ph type="title"/>
          </p:nvPr>
        </p:nvSpPr>
        <p:spPr/>
        <p:txBody>
          <a:bodyPr/>
          <a:lstStyle/>
          <a:p>
            <a:r>
              <a:rPr lang="es-ES" dirty="0"/>
              <a:t>Historia de las NIC – NIIF (2)</a:t>
            </a:r>
          </a:p>
        </p:txBody>
      </p:sp>
      <p:sp>
        <p:nvSpPr>
          <p:cNvPr id="9219" name="Rectangle 3"/>
          <p:cNvSpPr>
            <a:spLocks noGrp="1" noChangeArrowheads="1"/>
          </p:cNvSpPr>
          <p:nvPr>
            <p:ph type="body" idx="1"/>
          </p:nvPr>
        </p:nvSpPr>
        <p:spPr/>
        <p:txBody>
          <a:bodyPr/>
          <a:lstStyle/>
          <a:p>
            <a:r>
              <a:rPr lang="es-ES" sz="2400" dirty="0">
                <a:latin typeface="Times New Roman" pitchFamily="18" charset="0"/>
              </a:rPr>
              <a:t>2000 El IASC completa su revisión y la IOSCO le da su aval, recomendando a las comisiones de valores que la integran a permitir el uso de las NIC en los mercados que regulan</a:t>
            </a:r>
          </a:p>
          <a:p>
            <a:r>
              <a:rPr lang="es-ES" sz="2400" dirty="0">
                <a:latin typeface="Times New Roman" pitchFamily="18" charset="0"/>
              </a:rPr>
              <a:t>2001 Se reorganiza el ente emisor: Se constituye el IASB que adopta las IAS y sus interpretaciones y comienza a emitir las normas internacionales de información financiera (IFRS/NIIF)</a:t>
            </a:r>
          </a:p>
          <a:p>
            <a:r>
              <a:rPr lang="es-ES" sz="2400" dirty="0">
                <a:latin typeface="Times New Roman" pitchFamily="18" charset="0"/>
              </a:rPr>
              <a:t>2002 EL SIC es reemplazado por el IFRIC (International Financial Reporting Standards Committee) que va a interpretar y proporcionar guías de temas no tratados</a:t>
            </a:r>
            <a:endParaRPr lang="es-ES" sz="2400" dirty="0"/>
          </a:p>
          <a:p>
            <a:pPr>
              <a:lnSpc>
                <a:spcPct val="90000"/>
              </a:lnSpc>
              <a:buFont typeface="Wingdings" pitchFamily="2" charset="2"/>
              <a:buNone/>
            </a:pPr>
            <a:endParaRPr lang="es-ES" sz="2400" dirty="0"/>
          </a:p>
          <a:p>
            <a:pPr>
              <a:lnSpc>
                <a:spcPct val="90000"/>
              </a:lnSpc>
              <a:buFont typeface="Wingdings" pitchFamily="2" charset="2"/>
              <a:buNone/>
            </a:pPr>
            <a:endParaRPr lang="es-E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Marcador de número de diapositiva"/>
          <p:cNvSpPr>
            <a:spLocks noGrp="1"/>
          </p:cNvSpPr>
          <p:nvPr>
            <p:ph type="sldNum" sz="quarter" idx="12"/>
          </p:nvPr>
        </p:nvSpPr>
        <p:spPr/>
        <p:txBody>
          <a:bodyPr/>
          <a:lstStyle/>
          <a:p>
            <a:fld id="{EE03B0EE-C769-4CE8-BF44-FC1A2F39AF72}" type="slidenum">
              <a:rPr lang="es-ES"/>
              <a:pPr/>
              <a:t>6</a:t>
            </a:fld>
            <a:endParaRPr lang="es-ES" dirty="0"/>
          </a:p>
        </p:txBody>
      </p:sp>
      <p:sp>
        <p:nvSpPr>
          <p:cNvPr id="10242" name="Rectangle 2"/>
          <p:cNvSpPr>
            <a:spLocks noGrp="1" noChangeArrowheads="1"/>
          </p:cNvSpPr>
          <p:nvPr>
            <p:ph type="title"/>
          </p:nvPr>
        </p:nvSpPr>
        <p:spPr/>
        <p:txBody>
          <a:bodyPr/>
          <a:lstStyle/>
          <a:p>
            <a:r>
              <a:rPr lang="es-ES" dirty="0"/>
              <a:t>Historia de las NIC – NIIF (3)</a:t>
            </a:r>
            <a:endParaRPr lang="es-ES_tradnl" dirty="0"/>
          </a:p>
        </p:txBody>
      </p:sp>
      <p:sp>
        <p:nvSpPr>
          <p:cNvPr id="10243" name="Rectangle 3"/>
          <p:cNvSpPr>
            <a:spLocks noGrp="1" noChangeArrowheads="1"/>
          </p:cNvSpPr>
          <p:nvPr>
            <p:ph type="body" idx="1"/>
          </p:nvPr>
        </p:nvSpPr>
        <p:spPr/>
        <p:txBody>
          <a:bodyPr/>
          <a:lstStyle/>
          <a:p>
            <a:r>
              <a:rPr lang="es-ES" sz="2400" dirty="0">
                <a:latin typeface="Times New Roman" pitchFamily="18" charset="0"/>
              </a:rPr>
              <a:t>2002 La Unión Europea exige a las empresas cotizadas la aplicación de las IFRS a partir de 2005</a:t>
            </a:r>
          </a:p>
          <a:p>
            <a:r>
              <a:rPr lang="es-ES" sz="2400" dirty="0">
                <a:latin typeface="Times New Roman" pitchFamily="18" charset="0"/>
              </a:rPr>
              <a:t>2002 El IASB y el FASB (organismo de normas emisor americano) se comprometen a converger en sus normativas</a:t>
            </a:r>
          </a:p>
          <a:p>
            <a:r>
              <a:rPr lang="es-ES" sz="2400" dirty="0">
                <a:latin typeface="Times New Roman" pitchFamily="18" charset="0"/>
              </a:rPr>
              <a:t>2003 a 2004 se revisan 14 IAS y se publican las primeras IFRS (1 a 6) y las primeras interpretaciones del IFRIC</a:t>
            </a:r>
          </a:p>
          <a:p>
            <a:r>
              <a:rPr lang="es-ES" sz="2400" dirty="0">
                <a:latin typeface="Times New Roman" pitchFamily="18" charset="0"/>
              </a:rPr>
              <a:t>2007 La SEC permite que las empresas extranjeras puedan presentar sus estados financieros en IFRS sin conciliación con normas americanas</a:t>
            </a:r>
          </a:p>
          <a:p>
            <a:r>
              <a:rPr lang="es-ES" sz="2400" dirty="0">
                <a:latin typeface="Times New Roman" pitchFamily="18" charset="0"/>
              </a:rPr>
              <a:t>2008/09 Se revisan y modifican IAS y IFRS ya emitidas.</a:t>
            </a:r>
          </a:p>
          <a:p>
            <a:pPr>
              <a:buFont typeface="Wingdings" pitchFamily="2" charset="2"/>
              <a:buNone/>
            </a:pPr>
            <a:endParaRPr lang="es-ES" sz="2400" dirty="0">
              <a:latin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Marcador de número de diapositiva"/>
          <p:cNvSpPr>
            <a:spLocks noGrp="1"/>
          </p:cNvSpPr>
          <p:nvPr>
            <p:ph type="sldNum" sz="quarter" idx="12"/>
          </p:nvPr>
        </p:nvSpPr>
        <p:spPr/>
        <p:txBody>
          <a:bodyPr/>
          <a:lstStyle/>
          <a:p>
            <a:fld id="{A550291F-E62F-4DC7-B13F-A6BB6A524792}" type="slidenum">
              <a:rPr lang="es-ES"/>
              <a:pPr/>
              <a:t>7</a:t>
            </a:fld>
            <a:endParaRPr lang="es-ES" dirty="0"/>
          </a:p>
        </p:txBody>
      </p:sp>
      <p:sp>
        <p:nvSpPr>
          <p:cNvPr id="23554" name="Rectangle 2"/>
          <p:cNvSpPr>
            <a:spLocks noGrp="1" noChangeArrowheads="1"/>
          </p:cNvSpPr>
          <p:nvPr>
            <p:ph type="title"/>
          </p:nvPr>
        </p:nvSpPr>
        <p:spPr/>
        <p:txBody>
          <a:bodyPr/>
          <a:lstStyle/>
          <a:p>
            <a:r>
              <a:rPr lang="es-ES_tradnl" dirty="0"/>
              <a:t>La estructura del IASB</a:t>
            </a:r>
          </a:p>
        </p:txBody>
      </p:sp>
      <p:sp>
        <p:nvSpPr>
          <p:cNvPr id="23555" name="Rectangle 3"/>
          <p:cNvSpPr>
            <a:spLocks noGrp="1" noChangeArrowheads="1"/>
          </p:cNvSpPr>
          <p:nvPr>
            <p:ph type="body" idx="1"/>
          </p:nvPr>
        </p:nvSpPr>
        <p:spPr/>
        <p:txBody>
          <a:bodyPr/>
          <a:lstStyle/>
          <a:p>
            <a:r>
              <a:rPr lang="es-ES_tradnl" sz="2400" b="1" dirty="0">
                <a:latin typeface="Times New Roman" pitchFamily="18" charset="0"/>
              </a:rPr>
              <a:t>Fundación IASC</a:t>
            </a:r>
            <a:r>
              <a:rPr lang="es-ES_tradnl" sz="2400" dirty="0">
                <a:latin typeface="Times New Roman" pitchFamily="18" charset="0"/>
              </a:rPr>
              <a:t>: Tiene 22 </a:t>
            </a:r>
            <a:r>
              <a:rPr lang="es-ES_tradnl" sz="2400" dirty="0" smtClean="0">
                <a:latin typeface="Times New Roman" pitchFamily="18" charset="0"/>
              </a:rPr>
              <a:t>administradores, su </a:t>
            </a:r>
            <a:r>
              <a:rPr lang="es-ES_tradnl" sz="2400" dirty="0">
                <a:latin typeface="Times New Roman" pitchFamily="18" charset="0"/>
              </a:rPr>
              <a:t>función es nombrar a los miembros del IASB, SAC e IFRIC y obtener fondos</a:t>
            </a:r>
          </a:p>
          <a:p>
            <a:r>
              <a:rPr lang="es-ES_tradnl" sz="2400" b="1" dirty="0">
                <a:latin typeface="Times New Roman" pitchFamily="18" charset="0"/>
              </a:rPr>
              <a:t>IASB</a:t>
            </a:r>
            <a:r>
              <a:rPr lang="es-ES_tradnl" sz="2400" dirty="0">
                <a:latin typeface="Times New Roman" pitchFamily="18" charset="0"/>
              </a:rPr>
              <a:t>, un Consejo de 12 miembros con dedicación exclusiva y 2 sin dedicación exclusiva: Fija la agenda técnica, aprueba normas, drafts e interpretaciones</a:t>
            </a:r>
          </a:p>
          <a:p>
            <a:r>
              <a:rPr lang="es-ES_tradnl" sz="2400" b="1" dirty="0">
                <a:latin typeface="Times New Roman" pitchFamily="18" charset="0"/>
              </a:rPr>
              <a:t>SAC</a:t>
            </a:r>
            <a:r>
              <a:rPr lang="es-ES_tradnl" sz="2400" dirty="0">
                <a:latin typeface="Times New Roman" pitchFamily="18" charset="0"/>
              </a:rPr>
              <a:t> (Consejo Asesor de Normas) 40 Miembros: Asesora al IASB </a:t>
            </a:r>
          </a:p>
          <a:p>
            <a:r>
              <a:rPr lang="es-ES_tradnl" sz="2400" b="1" dirty="0">
                <a:latin typeface="Times New Roman" pitchFamily="18" charset="0"/>
              </a:rPr>
              <a:t>IFRIC </a:t>
            </a:r>
            <a:r>
              <a:rPr lang="es-ES_tradnl" sz="2400" dirty="0">
                <a:latin typeface="Times New Roman" pitchFamily="18" charset="0"/>
              </a:rPr>
              <a:t>(Comité de Interpretación de las NIIF) 12 miembros: Asesora al IASB formulando interpretaciones de normas</a:t>
            </a:r>
            <a:endParaRPr lang="es-ES_tradnl" dirty="0">
              <a:latin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Marcador de número de diapositiva"/>
          <p:cNvSpPr>
            <a:spLocks noGrp="1"/>
          </p:cNvSpPr>
          <p:nvPr>
            <p:ph type="sldNum" sz="quarter" idx="12"/>
          </p:nvPr>
        </p:nvSpPr>
        <p:spPr/>
        <p:txBody>
          <a:bodyPr/>
          <a:lstStyle/>
          <a:p>
            <a:fld id="{52E7CAF4-FE0F-4D63-8E6E-B2F8C9125742}" type="slidenum">
              <a:rPr lang="es-ES"/>
              <a:pPr/>
              <a:t>8</a:t>
            </a:fld>
            <a:endParaRPr lang="es-ES" dirty="0"/>
          </a:p>
        </p:txBody>
      </p:sp>
      <p:sp>
        <p:nvSpPr>
          <p:cNvPr id="11266" name="Rectangle 2"/>
          <p:cNvSpPr>
            <a:spLocks noGrp="1" noChangeArrowheads="1"/>
          </p:cNvSpPr>
          <p:nvPr>
            <p:ph type="title"/>
          </p:nvPr>
        </p:nvSpPr>
        <p:spPr/>
        <p:txBody>
          <a:bodyPr/>
          <a:lstStyle/>
          <a:p>
            <a:r>
              <a:rPr lang="es-ES" dirty="0"/>
              <a:t>Normas e interpretaciones vigentes</a:t>
            </a:r>
          </a:p>
        </p:txBody>
      </p:sp>
      <p:sp>
        <p:nvSpPr>
          <p:cNvPr id="11267" name="Rectangle 3"/>
          <p:cNvSpPr>
            <a:spLocks noGrp="1" noChangeArrowheads="1"/>
          </p:cNvSpPr>
          <p:nvPr>
            <p:ph type="body" idx="1"/>
          </p:nvPr>
        </p:nvSpPr>
        <p:spPr/>
        <p:txBody>
          <a:bodyPr/>
          <a:lstStyle/>
          <a:p>
            <a:pPr algn="ctr">
              <a:buFont typeface="Wingdings" pitchFamily="2" charset="2"/>
              <a:buNone/>
            </a:pPr>
            <a:endParaRPr lang="es-ES" sz="2400" dirty="0" smtClean="0">
              <a:latin typeface="Times New Roman" pitchFamily="18" charset="0"/>
            </a:endParaRPr>
          </a:p>
          <a:p>
            <a:pPr algn="ctr">
              <a:buFont typeface="Wingdings" pitchFamily="2" charset="2"/>
              <a:buNone/>
            </a:pPr>
            <a:endParaRPr lang="es-ES" sz="2400" dirty="0">
              <a:latin typeface="Times New Roman" pitchFamily="18" charset="0"/>
            </a:endParaRPr>
          </a:p>
          <a:p>
            <a:pPr algn="ctr">
              <a:buFont typeface="Wingdings" pitchFamily="2" charset="2"/>
              <a:buNone/>
            </a:pPr>
            <a:r>
              <a:rPr lang="es-ES" sz="2400" dirty="0" smtClean="0">
                <a:latin typeface="Times New Roman" pitchFamily="18" charset="0"/>
              </a:rPr>
              <a:t>CANTIDAD DE NORMAS SOBRE DIVERSOS </a:t>
            </a:r>
          </a:p>
          <a:p>
            <a:pPr algn="ctr">
              <a:buFont typeface="Wingdings" pitchFamily="2" charset="2"/>
              <a:buNone/>
            </a:pPr>
            <a:endParaRPr lang="es-ES" sz="2400" dirty="0">
              <a:latin typeface="Times New Roman" pitchFamily="18" charset="0"/>
            </a:endParaRPr>
          </a:p>
          <a:p>
            <a:pPr algn="ctr">
              <a:buFont typeface="Wingdings" pitchFamily="2" charset="2"/>
              <a:buNone/>
            </a:pPr>
            <a:r>
              <a:rPr lang="es-ES" sz="2400" dirty="0" smtClean="0">
                <a:latin typeface="Times New Roman" pitchFamily="18" charset="0"/>
              </a:rPr>
              <a:t>ASPECTOS</a:t>
            </a:r>
            <a:endParaRPr lang="es-ES" sz="2400" dirty="0">
              <a:latin typeface="Times New Roman" pitchFamily="18" charset="0"/>
            </a:endParaRPr>
          </a:p>
          <a:p>
            <a:pPr algn="ctr">
              <a:lnSpc>
                <a:spcPct val="120000"/>
              </a:lnSpc>
              <a:buFont typeface="Wingdings" pitchFamily="2" charset="2"/>
              <a:buNone/>
            </a:pPr>
            <a:endParaRPr lang="es-ES" sz="2400" dirty="0">
              <a:latin typeface="Times New Roman" pitchFamily="18" charset="0"/>
            </a:endParaRPr>
          </a:p>
          <a:p>
            <a:pPr>
              <a:lnSpc>
                <a:spcPct val="110000"/>
              </a:lnSpc>
            </a:pPr>
            <a:endParaRPr lang="es-ES" dirty="0"/>
          </a:p>
          <a:p>
            <a:pPr>
              <a:buFont typeface="Wingdings" pitchFamily="2" charset="2"/>
              <a:buNone/>
            </a:pPr>
            <a:endParaRPr lang="es-E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Marcador de número de diapositiva"/>
          <p:cNvSpPr>
            <a:spLocks noGrp="1"/>
          </p:cNvSpPr>
          <p:nvPr>
            <p:ph type="sldNum" sz="quarter" idx="12"/>
          </p:nvPr>
        </p:nvSpPr>
        <p:spPr/>
        <p:txBody>
          <a:bodyPr/>
          <a:lstStyle/>
          <a:p>
            <a:fld id="{FB2B2087-C505-4301-A692-3655D1D8DCC2}" type="slidenum">
              <a:rPr lang="es-ES"/>
              <a:pPr/>
              <a:t>9</a:t>
            </a:fld>
            <a:endParaRPr lang="es-ES" dirty="0"/>
          </a:p>
        </p:txBody>
      </p:sp>
      <p:sp>
        <p:nvSpPr>
          <p:cNvPr id="12290" name="Rectangle 2"/>
          <p:cNvSpPr>
            <a:spLocks noGrp="1" noChangeArrowheads="1"/>
          </p:cNvSpPr>
          <p:nvPr>
            <p:ph type="title"/>
          </p:nvPr>
        </p:nvSpPr>
        <p:spPr/>
        <p:txBody>
          <a:bodyPr/>
          <a:lstStyle/>
          <a:p>
            <a:r>
              <a:rPr lang="es-ES" dirty="0"/>
              <a:t>Temas tratados por las NIIF (1)</a:t>
            </a:r>
          </a:p>
        </p:txBody>
      </p:sp>
      <p:sp>
        <p:nvSpPr>
          <p:cNvPr id="12291" name="Rectangle 3"/>
          <p:cNvSpPr>
            <a:spLocks noGrp="1" noChangeArrowheads="1"/>
          </p:cNvSpPr>
          <p:nvPr>
            <p:ph type="body" idx="1"/>
          </p:nvPr>
        </p:nvSpPr>
        <p:spPr>
          <a:xfrm>
            <a:off x="683568" y="2204864"/>
            <a:ext cx="8003232" cy="3926061"/>
          </a:xfrm>
        </p:spPr>
        <p:txBody>
          <a:bodyPr/>
          <a:lstStyle/>
          <a:p>
            <a:pPr>
              <a:lnSpc>
                <a:spcPct val="90000"/>
              </a:lnSpc>
            </a:pPr>
            <a:r>
              <a:rPr lang="es-ES" sz="2400" dirty="0">
                <a:latin typeface="Times New Roman" pitchFamily="18" charset="0"/>
              </a:rPr>
              <a:t>Marco Conceptual para la elaboración y presentación de estados financieros</a:t>
            </a:r>
          </a:p>
          <a:p>
            <a:pPr>
              <a:lnSpc>
                <a:spcPct val="90000"/>
              </a:lnSpc>
            </a:pPr>
            <a:r>
              <a:rPr lang="es-ES" sz="2400" dirty="0">
                <a:latin typeface="Times New Roman" pitchFamily="18" charset="0"/>
              </a:rPr>
              <a:t>Norma para la adopción por primera vez de NIIF (NIIF 1).</a:t>
            </a:r>
          </a:p>
          <a:p>
            <a:pPr>
              <a:lnSpc>
                <a:spcPct val="90000"/>
              </a:lnSpc>
            </a:pPr>
            <a:r>
              <a:rPr lang="es-ES" sz="2400" dirty="0">
                <a:latin typeface="Times New Roman" pitchFamily="18" charset="0"/>
              </a:rPr>
              <a:t>Normas referidas a los estados financieros en </a:t>
            </a:r>
            <a:r>
              <a:rPr lang="es-ES" sz="2400" dirty="0" smtClean="0">
                <a:latin typeface="Times New Roman" pitchFamily="18" charset="0"/>
              </a:rPr>
              <a:t>general.</a:t>
            </a:r>
            <a:endParaRPr lang="es-ES" sz="2400" dirty="0">
              <a:latin typeface="Times New Roman" pitchFamily="18" charset="0"/>
            </a:endParaRPr>
          </a:p>
          <a:p>
            <a:pPr>
              <a:lnSpc>
                <a:spcPct val="90000"/>
              </a:lnSpc>
            </a:pPr>
            <a:r>
              <a:rPr lang="es-ES" sz="2400" dirty="0">
                <a:latin typeface="Times New Roman" pitchFamily="18" charset="0"/>
              </a:rPr>
              <a:t>Normas sobre ingresos y </a:t>
            </a:r>
            <a:r>
              <a:rPr lang="es-ES" sz="2400" dirty="0" smtClean="0">
                <a:latin typeface="Times New Roman" pitchFamily="18" charset="0"/>
              </a:rPr>
              <a:t>gastos.</a:t>
            </a:r>
          </a:p>
          <a:p>
            <a:pPr>
              <a:lnSpc>
                <a:spcPct val="90000"/>
              </a:lnSpc>
            </a:pPr>
            <a:r>
              <a:rPr lang="es-ES" sz="2400" dirty="0" smtClean="0">
                <a:latin typeface="Times New Roman" pitchFamily="18" charset="0"/>
              </a:rPr>
              <a:t>Norma </a:t>
            </a:r>
            <a:r>
              <a:rPr lang="es-ES" sz="2400" dirty="0">
                <a:latin typeface="Times New Roman" pitchFamily="18" charset="0"/>
              </a:rPr>
              <a:t>sobre </a:t>
            </a:r>
            <a:r>
              <a:rPr lang="es-ES" sz="2400" dirty="0" smtClean="0">
                <a:latin typeface="Times New Roman" pitchFamily="18" charset="0"/>
              </a:rPr>
              <a:t>existencias.</a:t>
            </a:r>
            <a:endParaRPr lang="es-ES" sz="2400" dirty="0">
              <a:latin typeface="Times New Roman" pitchFamily="18" charset="0"/>
            </a:endParaRPr>
          </a:p>
          <a:p>
            <a:pPr>
              <a:lnSpc>
                <a:spcPct val="90000"/>
              </a:lnSpc>
            </a:pPr>
            <a:r>
              <a:rPr lang="es-ES" sz="2400" dirty="0">
                <a:latin typeface="Times New Roman" pitchFamily="18" charset="0"/>
              </a:rPr>
              <a:t>Normas sobre instrumentos </a:t>
            </a:r>
            <a:r>
              <a:rPr lang="es-ES" sz="2400" dirty="0" smtClean="0">
                <a:latin typeface="Times New Roman" pitchFamily="18" charset="0"/>
              </a:rPr>
              <a:t>financieros.</a:t>
            </a:r>
            <a:endParaRPr lang="es-ES" sz="2400" dirty="0">
              <a:latin typeface="Times New Roman" pitchFamily="18" charset="0"/>
            </a:endParaRPr>
          </a:p>
          <a:p>
            <a:pPr>
              <a:lnSpc>
                <a:spcPct val="90000"/>
              </a:lnSpc>
              <a:buFont typeface="Wingdings" pitchFamily="2" charset="2"/>
              <a:buNone/>
            </a:pPr>
            <a:endParaRPr lang="es-ES"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ritos NIIF Fac Cie Eco 28-09-10">
  <a:themeElements>
    <a:clrScheme name="Capa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fontScheme name="Capas">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apa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Capa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Capa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Capa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Capa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Capa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Capa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Capa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Capa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Capa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Britos NIIF Fac Cie Eco 28-09-10</Template>
  <TotalTime>144</TotalTime>
  <Words>2392</Words>
  <Application>Microsoft Office PowerPoint</Application>
  <PresentationFormat>Presentación en pantalla (4:3)</PresentationFormat>
  <Paragraphs>257</Paragraphs>
  <Slides>38</Slides>
  <Notes>0</Notes>
  <HiddenSlides>0</HiddenSlides>
  <MMClips>0</MMClips>
  <ScaleCrop>false</ScaleCrop>
  <HeadingPairs>
    <vt:vector size="4" baseType="variant">
      <vt:variant>
        <vt:lpstr>Tema</vt:lpstr>
      </vt:variant>
      <vt:variant>
        <vt:i4>1</vt:i4>
      </vt:variant>
      <vt:variant>
        <vt:lpstr>Títulos de diapositiva</vt:lpstr>
      </vt:variant>
      <vt:variant>
        <vt:i4>38</vt:i4>
      </vt:variant>
    </vt:vector>
  </HeadingPairs>
  <TitlesOfParts>
    <vt:vector size="39" baseType="lpstr">
      <vt:lpstr>Britos NIIF Fac Cie Eco 28-09-10</vt:lpstr>
      <vt:lpstr>Las Normas Internacionales de Información Financiera  La Experiencia Argentina</vt:lpstr>
      <vt:lpstr>Las NIIF/IFRS</vt:lpstr>
      <vt:lpstr>Consecuencias deseadas de la adopción las NIIF </vt:lpstr>
      <vt:lpstr>Historia de las NIC – NIIF (1)</vt:lpstr>
      <vt:lpstr>Historia de las NIC – NIIF (2)</vt:lpstr>
      <vt:lpstr>Historia de las NIC – NIIF (3)</vt:lpstr>
      <vt:lpstr>La estructura del IASB</vt:lpstr>
      <vt:lpstr>Normas e interpretaciones vigentes</vt:lpstr>
      <vt:lpstr>Temas tratados por las NIIF (1)</vt:lpstr>
      <vt:lpstr>Temas tratados por las NIIF (2)</vt:lpstr>
      <vt:lpstr>Temas tratados por las NIIF (3)</vt:lpstr>
      <vt:lpstr>Temas tratados por las NIIF (4)</vt:lpstr>
      <vt:lpstr>Cómo se emiten las NIIF (1)</vt:lpstr>
      <vt:lpstr>Cómo se emiten las NIIF (2)</vt:lpstr>
      <vt:lpstr>Cómo se emiten las IFRIC (1)</vt:lpstr>
      <vt:lpstr>Cómo se emiten las IFRIC (2)</vt:lpstr>
      <vt:lpstr>Las IFRS/NIIF en Argentina</vt:lpstr>
      <vt:lpstr>Resolución Técnica N° 26 (1)</vt:lpstr>
      <vt:lpstr>Resolución Técnica N° 26 (2)</vt:lpstr>
      <vt:lpstr>Resolución Técnica N° 26  (3)</vt:lpstr>
      <vt:lpstr>Resolución Técnica N° 26  (4)</vt:lpstr>
      <vt:lpstr>Resolución Técnica N° 26  (5)</vt:lpstr>
      <vt:lpstr>Resolución Técnica N° 26  (6)</vt:lpstr>
      <vt:lpstr>Resolución Técnica N° 26  (7)</vt:lpstr>
      <vt:lpstr>Resolución Técnica N° 26  (8)</vt:lpstr>
      <vt:lpstr>Resolución Técnica N° 26  (9)</vt:lpstr>
      <vt:lpstr>Resolución Técnica N° 26 (10)</vt:lpstr>
      <vt:lpstr>Resolución Técnica N° 26  (11)</vt:lpstr>
      <vt:lpstr>Principales diferencias  entre NIIF y NCA</vt:lpstr>
      <vt:lpstr>NIC 29 – Información Financiera en Economías Hiperinflacionarias</vt:lpstr>
      <vt:lpstr>NIC 29</vt:lpstr>
      <vt:lpstr>Es adecuada en nuestro contexto ?? Al no haber opciones: </vt:lpstr>
      <vt:lpstr>REFLEXIONES PERSONALES  (me hago cargo)</vt:lpstr>
      <vt:lpstr>CONTEXTO ACTUAL (1)</vt:lpstr>
      <vt:lpstr>CONTEXTO ACTUAL (2)</vt:lpstr>
      <vt:lpstr>LA VISION DEL EMPRESARIO PyME </vt:lpstr>
      <vt:lpstr>EL GRAN PROBLEMA: EL ASPECTO FISCAL</vt:lpstr>
      <vt:lpstr>INFORMACION ADICIONAL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Las Normas Internacionales de Información Financiera</dc:title>
  <dc:creator>Francisco</dc:creator>
  <cp:lastModifiedBy>Francisco</cp:lastModifiedBy>
  <cp:revision>19</cp:revision>
  <cp:lastPrinted>2009-07-28T15:27:28Z</cp:lastPrinted>
  <dcterms:created xsi:type="dcterms:W3CDTF">2010-11-13T14:08:40Z</dcterms:created>
  <dcterms:modified xsi:type="dcterms:W3CDTF">2014-10-13T14:16:25Z</dcterms:modified>
</cp:coreProperties>
</file>