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5" r:id="rId3"/>
    <p:sldId id="266" r:id="rId4"/>
    <p:sldId id="257" r:id="rId5"/>
    <p:sldId id="258" r:id="rId6"/>
    <p:sldId id="268" r:id="rId7"/>
    <p:sldId id="260" r:id="rId8"/>
    <p:sldId id="259" r:id="rId9"/>
    <p:sldId id="267" r:id="rId10"/>
    <p:sldId id="261" r:id="rId11"/>
    <p:sldId id="263" r:id="rId12"/>
    <p:sldId id="264" r:id="rId13"/>
    <p:sldId id="275" r:id="rId14"/>
    <p:sldId id="269" r:id="rId15"/>
    <p:sldId id="270" r:id="rId16"/>
    <p:sldId id="272" r:id="rId17"/>
    <p:sldId id="273" r:id="rId18"/>
    <p:sldId id="271" r:id="rId19"/>
    <p:sldId id="274" r:id="rId2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26633-2DCA-4BCE-BE9D-E3BE9BA86D7B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F3EB4-7687-4CF9-B197-E487224F84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7447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E3312-9E02-4D39-A83A-46D0D98A2D73}" type="slidenum">
              <a:rPr lang="es-ES_tradnl" altLang="es-ES"/>
              <a:pPr/>
              <a:t>4</a:t>
            </a:fld>
            <a:endParaRPr lang="es-ES_tradnl" altLang="es-E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44323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AAD16-A7C4-4BA2-ACCB-2B20C956E1AB}" type="slidenum">
              <a:rPr lang="es-ES_tradnl" altLang="es-ES"/>
              <a:pPr/>
              <a:t>8</a:t>
            </a:fld>
            <a:endParaRPr lang="es-ES_tradnl" altLang="es-E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2846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61455-E501-436F-9DE6-94CF4C69B87D}" type="slidenum">
              <a:rPr lang="es-ES_tradnl" altLang="es-ES"/>
              <a:pPr/>
              <a:t>10</a:t>
            </a:fld>
            <a:endParaRPr lang="es-ES_tradnl" altLang="es-E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91652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921FAE-09B5-4819-9529-D2614D3E56AD}" type="slidenum">
              <a:rPr lang="es-ES_tradnl" altLang="es-ES"/>
              <a:pPr/>
              <a:t>11</a:t>
            </a:fld>
            <a:endParaRPr lang="es-ES_tradnl" altLang="es-E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04722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55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54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70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2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algn="just">
              <a:defRPr sz="2800"/>
            </a:lvl1pPr>
            <a:lvl2pPr algn="just">
              <a:defRPr sz="2800"/>
            </a:lvl2pPr>
            <a:lvl3pPr algn="just">
              <a:defRPr sz="2800"/>
            </a:lvl3pPr>
            <a:lvl4pPr algn="just">
              <a:defRPr sz="2800"/>
            </a:lvl4pPr>
            <a:lvl5pPr algn="just">
              <a:defRPr sz="28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104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258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108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29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5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90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91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82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03A28-ED59-4B8B-96E9-D0D1ADD65333}" type="datetimeFigureOut">
              <a:rPr lang="es-ES" smtClean="0"/>
              <a:t>16/10/2014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B587-B972-4500-BC09-104A7926B4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61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670560"/>
            <a:ext cx="9144000" cy="2839403"/>
          </a:xfrm>
        </p:spPr>
        <p:txBody>
          <a:bodyPr>
            <a:normAutofit/>
          </a:bodyPr>
          <a:lstStyle/>
          <a:p>
            <a:r>
              <a:rPr lang="es-ES" b="1" dirty="0" smtClean="0"/>
              <a:t>Valoración y riesgos de instrumentos financieros complejos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881120"/>
            <a:ext cx="9144000" cy="11938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Ángel Vilariño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54130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altLang="es-ES"/>
              <a:t>Angel Vilariño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2884-C641-4222-B471-D69D0FE7BDA4}" type="slidenum">
              <a:rPr lang="es-ES_tradnl" altLang="es-ES"/>
              <a:pPr/>
              <a:t>10</a:t>
            </a:fld>
            <a:endParaRPr lang="es-ES_tradnl" altLang="es-E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65418"/>
            <a:ext cx="10515600" cy="1460500"/>
          </a:xfrm>
        </p:spPr>
        <p:txBody>
          <a:bodyPr>
            <a:normAutofit/>
          </a:bodyPr>
          <a:lstStyle/>
          <a:p>
            <a:r>
              <a:rPr lang="es-ES_tradnl" altLang="es-ES" sz="3600" dirty="0" smtClean="0"/>
              <a:t>Certificado emitido por </a:t>
            </a:r>
            <a:r>
              <a:rPr lang="es-ES_tradnl" altLang="es-ES" sz="3600" dirty="0" err="1" smtClean="0"/>
              <a:t>Lehman</a:t>
            </a:r>
            <a:r>
              <a:rPr lang="es-ES_tradnl" altLang="es-ES" sz="3600" dirty="0" smtClean="0"/>
              <a:t> </a:t>
            </a:r>
            <a:r>
              <a:rPr lang="es-ES_tradnl" altLang="es-ES" sz="3600" dirty="0" err="1" smtClean="0"/>
              <a:t>Brothers</a:t>
            </a:r>
            <a:r>
              <a:rPr lang="es-ES_tradnl" altLang="es-ES" sz="3600" dirty="0" smtClean="0"/>
              <a:t> </a:t>
            </a:r>
            <a:endParaRPr lang="es-ES" altLang="es-E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altLang="es-ES" sz="3600" dirty="0" smtClean="0">
                <a:latin typeface="Gill Sans MT" panose="020B0502020104020203" pitchFamily="34" charset="0"/>
              </a:rPr>
              <a:t>El certificado tiene el vencimiento a los tres años</a:t>
            </a:r>
          </a:p>
          <a:p>
            <a:r>
              <a:rPr lang="es-ES" altLang="es-ES" sz="3600" dirty="0" smtClean="0">
                <a:latin typeface="Gill Sans MT" panose="020B0502020104020203" pitchFamily="34" charset="0"/>
              </a:rPr>
              <a:t>Los intereses dependen del comportamiento de índice de bolsa SP 500</a:t>
            </a:r>
          </a:p>
          <a:p>
            <a:r>
              <a:rPr lang="es-ES" altLang="es-ES" sz="3600" dirty="0" smtClean="0">
                <a:latin typeface="Gill Sans MT" panose="020B0502020104020203" pitchFamily="34" charset="0"/>
              </a:rPr>
              <a:t>Si sube la tasa de interés es el porcentaje de subida</a:t>
            </a:r>
          </a:p>
          <a:p>
            <a:r>
              <a:rPr lang="es-ES" altLang="es-ES" sz="3600" dirty="0" smtClean="0">
                <a:latin typeface="Gill Sans MT" panose="020B0502020104020203" pitchFamily="34" charset="0"/>
              </a:rPr>
              <a:t>Si baja el índice el interés va siendo mayor cuanto más baje hasta un 25% de caída</a:t>
            </a:r>
          </a:p>
          <a:p>
            <a:r>
              <a:rPr lang="es-ES" altLang="es-ES" sz="3600" dirty="0" smtClean="0">
                <a:latin typeface="Gill Sans MT" panose="020B0502020104020203" pitchFamily="34" charset="0"/>
              </a:rPr>
              <a:t>Más de un 25% de caída el inversor pierde capital</a:t>
            </a:r>
            <a:endParaRPr lang="es-ES" altLang="es-ES" sz="36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8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altLang="es-ES"/>
              <a:t>Angel Vilariño</a:t>
            </a:r>
          </a:p>
        </p:txBody>
      </p:sp>
      <p:sp>
        <p:nvSpPr>
          <p:cNvPr id="2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F734-00D8-4E71-B397-FDFA870BE9CE}" type="slidenum">
              <a:rPr lang="es-ES_tradnl" altLang="es-ES"/>
              <a:pPr/>
              <a:t>11</a:t>
            </a:fld>
            <a:endParaRPr lang="es-ES_tradnl" altLang="es-E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74725"/>
          </a:xfrm>
        </p:spPr>
        <p:txBody>
          <a:bodyPr>
            <a:noAutofit/>
          </a:bodyPr>
          <a:lstStyle/>
          <a:p>
            <a:r>
              <a:rPr lang="es-ES_tradnl" altLang="es-ES" sz="3600" dirty="0" smtClean="0"/>
              <a:t>Certificado emitido por </a:t>
            </a:r>
            <a:r>
              <a:rPr lang="es-ES_tradnl" altLang="es-ES" sz="3600" dirty="0" err="1" smtClean="0"/>
              <a:t>Lehman</a:t>
            </a:r>
            <a:r>
              <a:rPr lang="es-ES_tradnl" altLang="es-ES" sz="3600" dirty="0" smtClean="0"/>
              <a:t> </a:t>
            </a:r>
            <a:r>
              <a:rPr lang="es-ES_tradnl" altLang="es-ES" sz="3600" dirty="0" err="1" smtClean="0"/>
              <a:t>Brothers</a:t>
            </a:r>
            <a:r>
              <a:rPr lang="es-ES_tradnl" altLang="es-ES" sz="3600" dirty="0" smtClean="0"/>
              <a:t> </a:t>
            </a:r>
            <a:endParaRPr lang="es-ES_tradnl" altLang="es-ES" sz="36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s-ES_tradnl" altLang="es-ES" dirty="0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2640013" y="1989138"/>
            <a:ext cx="0" cy="3744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2640013" y="5734050"/>
            <a:ext cx="6119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 flipV="1">
            <a:off x="2640014" y="3573464"/>
            <a:ext cx="2232025" cy="2160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 flipV="1">
            <a:off x="4872038" y="2349501"/>
            <a:ext cx="0" cy="12239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4872038" y="2349501"/>
            <a:ext cx="863600" cy="574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V="1">
            <a:off x="5735638" y="1844675"/>
            <a:ext cx="1223962" cy="10795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4872038" y="3573464"/>
            <a:ext cx="0" cy="21605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4656138" y="5753101"/>
            <a:ext cx="647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altLang="es-ES" sz="3600" b="1" dirty="0"/>
              <a:t>75</a:t>
            </a:r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735638" y="2924176"/>
            <a:ext cx="0" cy="2809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375274" y="5734051"/>
            <a:ext cx="12896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ES" sz="3600" b="1" dirty="0"/>
              <a:t>100</a:t>
            </a: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6435725" y="2276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altLang="es-ES" sz="2400" b="1"/>
              <a:t>A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5211763" y="215106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altLang="es-ES" sz="2400" b="1"/>
              <a:t>B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3627438" y="3951289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altLang="es-ES" sz="2400" b="1"/>
              <a:t>C</a:t>
            </a:r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2640014" y="3573463"/>
            <a:ext cx="22320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 flipH="1">
            <a:off x="2640014" y="2349500"/>
            <a:ext cx="22320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 flipH="1">
            <a:off x="2640014" y="2924175"/>
            <a:ext cx="30956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1574799" y="2568395"/>
            <a:ext cx="113665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ES" sz="3600" b="1" dirty="0"/>
              <a:t>100</a:t>
            </a:r>
          </a:p>
          <a:p>
            <a:endParaRPr lang="es-ES_tradnl" altLang="es-ES" dirty="0"/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1776415" y="3305176"/>
            <a:ext cx="9013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ES" sz="3600" b="1" dirty="0"/>
              <a:t>75</a:t>
            </a:r>
          </a:p>
          <a:p>
            <a:endParaRPr lang="es-ES_tradnl" altLang="es-ES" sz="3600" dirty="0"/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1574800" y="1970088"/>
            <a:ext cx="12811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ES" sz="3600" b="1" dirty="0"/>
              <a:t>125</a:t>
            </a:r>
          </a:p>
        </p:txBody>
      </p:sp>
    </p:spTree>
    <p:extLst>
      <p:ext uri="{BB962C8B-B14F-4D97-AF65-F5344CB8AC3E}">
        <p14:creationId xmlns:p14="http://schemas.microsoft.com/office/powerpoint/2010/main" val="243400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9355"/>
          </a:xfrm>
        </p:spPr>
        <p:txBody>
          <a:bodyPr>
            <a:normAutofit/>
          </a:bodyPr>
          <a:lstStyle/>
          <a:p>
            <a:r>
              <a:rPr lang="es-ES" sz="3600" dirty="0" smtClean="0"/>
              <a:t>Estructura del certificado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4774883"/>
          </a:xfrm>
        </p:spPr>
        <p:txBody>
          <a:bodyPr>
            <a:normAutofit/>
          </a:bodyPr>
          <a:lstStyle/>
          <a:p>
            <a:r>
              <a:rPr lang="es-ES" sz="3600" dirty="0" smtClean="0"/>
              <a:t>Para poder valorarlo y medir los riesgos es necesario identificar 9 derivados implícitos, del tipo siguiente:</a:t>
            </a:r>
          </a:p>
          <a:p>
            <a:pPr marL="0" indent="0">
              <a:buNone/>
            </a:pPr>
            <a:endParaRPr lang="es-ES" sz="3600" dirty="0" smtClean="0"/>
          </a:p>
          <a:p>
            <a:pPr lvl="1"/>
            <a:r>
              <a:rPr lang="es-ES" sz="3600" dirty="0" smtClean="0"/>
              <a:t>Opciones estándar de compra</a:t>
            </a:r>
          </a:p>
          <a:p>
            <a:pPr lvl="1"/>
            <a:r>
              <a:rPr lang="es-ES" sz="3600" dirty="0" smtClean="0"/>
              <a:t>Opciones estándar de venta</a:t>
            </a:r>
          </a:p>
          <a:p>
            <a:pPr lvl="1"/>
            <a:r>
              <a:rPr lang="es-ES" sz="3600" dirty="0" smtClean="0"/>
              <a:t>Opciones digitales de compra</a:t>
            </a:r>
          </a:p>
          <a:p>
            <a:pPr lvl="1"/>
            <a:r>
              <a:rPr lang="es-ES" sz="3600" dirty="0" smtClean="0"/>
              <a:t>Opciones digitales de venta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89327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s-ES"/>
              <a:t>Angel Vilariño</a:t>
            </a:r>
          </a:p>
        </p:txBody>
      </p:sp>
      <p:sp>
        <p:nvSpPr>
          <p:cNvPr id="20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D0B4-3429-4857-A55D-277A6BE609D4}" type="slidenum">
              <a:rPr lang="es-ES" altLang="es-ES"/>
              <a:pPr/>
              <a:t>13</a:t>
            </a:fld>
            <a:endParaRPr lang="es-ES" altLang="es-E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s-ES" altLang="es-ES" dirty="0"/>
              <a:t>Subordinación de los títulos emitidos </a:t>
            </a: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4343400" y="1676400"/>
            <a:ext cx="2971800" cy="396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F8F8F8"/>
            </a:outerShdw>
          </a:effectLst>
        </p:spPr>
        <p:txBody>
          <a:bodyPr wrap="none" anchor="ctr"/>
          <a:lstStyle/>
          <a:p>
            <a:pPr algn="ctr"/>
            <a:endParaRPr lang="es-ES" altLang="es-ES">
              <a:solidFill>
                <a:schemeClr val="bg1"/>
              </a:solidFill>
            </a:endParaRPr>
          </a:p>
        </p:txBody>
      </p:sp>
      <p:sp>
        <p:nvSpPr>
          <p:cNvPr id="381957" name="Text Box 5"/>
          <p:cNvSpPr txBox="1">
            <a:spLocks noChangeArrowheads="1"/>
          </p:cNvSpPr>
          <p:nvPr/>
        </p:nvSpPr>
        <p:spPr bwMode="auto">
          <a:xfrm>
            <a:off x="5257800" y="2006601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ES" sz="2800" b="1"/>
              <a:t>AAA</a:t>
            </a:r>
          </a:p>
        </p:txBody>
      </p:sp>
      <p:sp>
        <p:nvSpPr>
          <p:cNvPr id="381958" name="Line 6"/>
          <p:cNvSpPr>
            <a:spLocks noChangeShapeType="1"/>
          </p:cNvSpPr>
          <p:nvPr/>
        </p:nvSpPr>
        <p:spPr bwMode="auto">
          <a:xfrm>
            <a:off x="4343400" y="3429000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81959" name="Line 7"/>
          <p:cNvSpPr>
            <a:spLocks noChangeShapeType="1"/>
          </p:cNvSpPr>
          <p:nvPr/>
        </p:nvSpPr>
        <p:spPr bwMode="auto">
          <a:xfrm>
            <a:off x="4343400" y="39624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81960" name="Line 8"/>
          <p:cNvSpPr>
            <a:spLocks noChangeShapeType="1"/>
          </p:cNvSpPr>
          <p:nvPr/>
        </p:nvSpPr>
        <p:spPr bwMode="auto">
          <a:xfrm>
            <a:off x="4343400" y="46482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81961" name="Line 9"/>
          <p:cNvSpPr>
            <a:spLocks noChangeShapeType="1"/>
          </p:cNvSpPr>
          <p:nvPr/>
        </p:nvSpPr>
        <p:spPr bwMode="auto">
          <a:xfrm>
            <a:off x="4343400" y="5334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81962" name="Text Box 10"/>
          <p:cNvSpPr txBox="1">
            <a:spLocks noChangeArrowheads="1"/>
          </p:cNvSpPr>
          <p:nvPr/>
        </p:nvSpPr>
        <p:spPr bwMode="auto">
          <a:xfrm>
            <a:off x="5546725" y="3349625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S" sz="2800" b="1"/>
              <a:t>A</a:t>
            </a:r>
          </a:p>
        </p:txBody>
      </p:sp>
      <p:sp>
        <p:nvSpPr>
          <p:cNvPr id="381963" name="Text Box 11"/>
          <p:cNvSpPr txBox="1">
            <a:spLocks noChangeArrowheads="1"/>
          </p:cNvSpPr>
          <p:nvPr/>
        </p:nvSpPr>
        <p:spPr bwMode="auto">
          <a:xfrm>
            <a:off x="5562600" y="3962401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ES" sz="2800" b="1"/>
              <a:t>BBB</a:t>
            </a:r>
          </a:p>
        </p:txBody>
      </p:sp>
      <p:sp>
        <p:nvSpPr>
          <p:cNvPr id="381964" name="Text Box 12"/>
          <p:cNvSpPr txBox="1">
            <a:spLocks noChangeArrowheads="1"/>
          </p:cNvSpPr>
          <p:nvPr/>
        </p:nvSpPr>
        <p:spPr bwMode="auto">
          <a:xfrm>
            <a:off x="5699126" y="4645025"/>
            <a:ext cx="5886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S" sz="2800" b="1"/>
              <a:t>BB</a:t>
            </a:r>
          </a:p>
        </p:txBody>
      </p:sp>
      <p:sp>
        <p:nvSpPr>
          <p:cNvPr id="381965" name="Text Box 13"/>
          <p:cNvSpPr txBox="1">
            <a:spLocks noChangeArrowheads="1"/>
          </p:cNvSpPr>
          <p:nvPr/>
        </p:nvSpPr>
        <p:spPr bwMode="auto">
          <a:xfrm>
            <a:off x="5546726" y="5275263"/>
            <a:ext cx="8541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ES" sz="2000" b="1"/>
              <a:t>Equity</a:t>
            </a:r>
          </a:p>
        </p:txBody>
      </p:sp>
      <p:sp>
        <p:nvSpPr>
          <p:cNvPr id="381966" name="AutoShape 14"/>
          <p:cNvSpPr>
            <a:spLocks noChangeArrowheads="1"/>
          </p:cNvSpPr>
          <p:nvPr/>
        </p:nvSpPr>
        <p:spPr bwMode="auto">
          <a:xfrm>
            <a:off x="2286000" y="1752600"/>
            <a:ext cx="1828800" cy="3733800"/>
          </a:xfrm>
          <a:prstGeom prst="upArrow">
            <a:avLst>
              <a:gd name="adj1" fmla="val 50000"/>
              <a:gd name="adj2" fmla="val 510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1967" name="AutoShape 15"/>
          <p:cNvSpPr>
            <a:spLocks noChangeArrowheads="1"/>
          </p:cNvSpPr>
          <p:nvPr/>
        </p:nvSpPr>
        <p:spPr bwMode="auto">
          <a:xfrm>
            <a:off x="7772400" y="1981200"/>
            <a:ext cx="2209800" cy="3581400"/>
          </a:xfrm>
          <a:prstGeom prst="downArrow">
            <a:avLst>
              <a:gd name="adj1" fmla="val 50000"/>
              <a:gd name="adj2" fmla="val 405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s-ES" altLang="es-ES"/>
          </a:p>
        </p:txBody>
      </p:sp>
      <p:sp>
        <p:nvSpPr>
          <p:cNvPr id="381970" name="Rectangle 18"/>
          <p:cNvSpPr txBox="1">
            <a:spLocks noChangeArrowheads="1"/>
          </p:cNvSpPr>
          <p:nvPr>
            <p:ph type="body" idx="1"/>
          </p:nvPr>
        </p:nvSpPr>
        <p:spPr>
          <a:xfrm>
            <a:off x="1229360" y="1120775"/>
            <a:ext cx="9546569" cy="4876800"/>
          </a:xfrm>
          <a:ln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s-ES" altLang="es-ES" sz="2000" dirty="0"/>
          </a:p>
        </p:txBody>
      </p:sp>
      <p:sp>
        <p:nvSpPr>
          <p:cNvPr id="381971" name="Text Box 19"/>
          <p:cNvSpPr txBox="1">
            <a:spLocks noChangeArrowheads="1"/>
          </p:cNvSpPr>
          <p:nvPr/>
        </p:nvSpPr>
        <p:spPr bwMode="auto">
          <a:xfrm>
            <a:off x="8092440" y="4552692"/>
            <a:ext cx="15697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s-ES" sz="4000" dirty="0" smtClean="0"/>
              <a:t>Pagos</a:t>
            </a:r>
            <a:endParaRPr lang="es-ES" altLang="es-ES" sz="4000" dirty="0"/>
          </a:p>
        </p:txBody>
      </p:sp>
      <p:sp>
        <p:nvSpPr>
          <p:cNvPr id="381972" name="Text Box 20"/>
          <p:cNvSpPr txBox="1">
            <a:spLocks noChangeArrowheads="1"/>
          </p:cNvSpPr>
          <p:nvPr/>
        </p:nvSpPr>
        <p:spPr bwMode="auto">
          <a:xfrm>
            <a:off x="2150935" y="1981200"/>
            <a:ext cx="19826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" altLang="es-ES" sz="4000" dirty="0" smtClean="0"/>
              <a:t>Pérdidas</a:t>
            </a:r>
            <a:endParaRPr lang="es-ES" altLang="es-ES" sz="4000" dirty="0"/>
          </a:p>
        </p:txBody>
      </p:sp>
    </p:spTree>
    <p:extLst>
      <p:ext uri="{BB962C8B-B14F-4D97-AF65-F5344CB8AC3E}">
        <p14:creationId xmlns:p14="http://schemas.microsoft.com/office/powerpoint/2010/main" val="20845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8555"/>
          </a:xfrm>
        </p:spPr>
        <p:txBody>
          <a:bodyPr>
            <a:normAutofit fontScale="90000"/>
          </a:bodyPr>
          <a:lstStyle/>
          <a:p>
            <a:r>
              <a:rPr lang="es-ES" sz="4000" dirty="0" smtClean="0"/>
              <a:t>Riesgos de los productos estructurados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7415"/>
          </a:xfrm>
        </p:spPr>
        <p:txBody>
          <a:bodyPr>
            <a:noAutofit/>
          </a:bodyPr>
          <a:lstStyle/>
          <a:p>
            <a:r>
              <a:rPr lang="es-ES" sz="4000" dirty="0" smtClean="0"/>
              <a:t>Mercado. El valor razonable de los productos estructurados puede caer</a:t>
            </a:r>
          </a:p>
          <a:p>
            <a:pPr lvl="1"/>
            <a:r>
              <a:rPr lang="es-ES" sz="4000" dirty="0" smtClean="0"/>
              <a:t>Precios de las acciones, índices, monedas, tasas de interés</a:t>
            </a:r>
          </a:p>
          <a:p>
            <a:r>
              <a:rPr lang="es-ES" sz="4000" dirty="0" smtClean="0"/>
              <a:t>Crédito. El emisor puede incumplir</a:t>
            </a:r>
          </a:p>
          <a:p>
            <a:r>
              <a:rPr lang="es-ES" sz="4000" dirty="0" smtClean="0"/>
              <a:t>Liquidez. No tienen en general liquidez y vender el producto estructurado antes del vencimiento puede que sea con  una gran pérdida.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9738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Conocimientos necesarios para valorar estos productos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40559"/>
            <a:ext cx="10515600" cy="4450081"/>
          </a:xfrm>
        </p:spPr>
        <p:txBody>
          <a:bodyPr>
            <a:normAutofit/>
          </a:bodyPr>
          <a:lstStyle/>
          <a:p>
            <a:r>
              <a:rPr lang="es-ES" sz="3600" dirty="0" smtClean="0"/>
              <a:t>Base cuantitativa sólida en estadística, econometría y cálculo estocástico</a:t>
            </a:r>
          </a:p>
          <a:p>
            <a:r>
              <a:rPr lang="es-ES" sz="3600" dirty="0" smtClean="0"/>
              <a:t>Teoría general de valoración de instrumentos financieros (curvas cupón cero, estimación de volatilidades,…)</a:t>
            </a:r>
          </a:p>
          <a:p>
            <a:r>
              <a:rPr lang="es-ES" sz="3600" dirty="0" smtClean="0"/>
              <a:t>Teoría de derivados financieros</a:t>
            </a:r>
          </a:p>
          <a:p>
            <a:r>
              <a:rPr lang="es-ES" sz="3600" dirty="0" smtClean="0"/>
              <a:t>Modelos de medición de los riesgos financieros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45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235"/>
          </a:xfrm>
        </p:spPr>
        <p:txBody>
          <a:bodyPr>
            <a:normAutofit/>
          </a:bodyPr>
          <a:lstStyle/>
          <a:p>
            <a:r>
              <a:rPr lang="es-ES" sz="4000" dirty="0" smtClean="0"/>
              <a:t>Problemas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29360"/>
            <a:ext cx="10515600" cy="49476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" sz="3600" dirty="0" smtClean="0"/>
              <a:t>Por las NIIF todo derivado, explícito o implícito, hay que regístralo por su valor razonable.</a:t>
            </a:r>
          </a:p>
          <a:p>
            <a:pPr>
              <a:lnSpc>
                <a:spcPct val="100000"/>
              </a:lnSpc>
            </a:pPr>
            <a:r>
              <a:rPr lang="es-ES" sz="3600" dirty="0" smtClean="0"/>
              <a:t>La mejor estimación del valor razonable es el precio de mercado en un mercado activo. Estos instrumentos no tienen mercado activo. Hace falta modelos para valorarlos.</a:t>
            </a:r>
          </a:p>
          <a:p>
            <a:pPr>
              <a:lnSpc>
                <a:spcPct val="100000"/>
              </a:lnSpc>
            </a:pPr>
            <a:r>
              <a:rPr lang="es-ES" sz="3600" dirty="0" smtClean="0"/>
              <a:t>En general habría que valorarlos diariamente.</a:t>
            </a:r>
          </a:p>
        </p:txBody>
      </p:sp>
    </p:spTree>
    <p:extLst>
      <p:ext uri="{BB962C8B-B14F-4D97-AF65-F5344CB8AC3E}">
        <p14:creationId xmlns:p14="http://schemas.microsoft.com/office/powerpoint/2010/main" val="128663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Problemas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/>
          <a:lstStyle/>
          <a:p>
            <a:r>
              <a:rPr lang="es-ES" sz="3600" dirty="0"/>
              <a:t>Un fondo de pensiones o un fideicomiso, que incluya estos productos tendría que valorarlos diariamente para informar </a:t>
            </a:r>
          </a:p>
          <a:p>
            <a:r>
              <a:rPr lang="es-ES" sz="3600" dirty="0"/>
              <a:t>Un banco que lo tenga en cartera tendría también que valorarlos </a:t>
            </a:r>
            <a:r>
              <a:rPr lang="es-ES" sz="3600" dirty="0" smtClean="0"/>
              <a:t>diariamente.</a:t>
            </a:r>
          </a:p>
          <a:p>
            <a:r>
              <a:rPr lang="es-ES" sz="3600" dirty="0" smtClean="0"/>
              <a:t>Sin la valoración no es posible la medición de los riesgos.</a:t>
            </a:r>
            <a:endParaRPr lang="es-ES" sz="36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517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670559"/>
          </a:xfrm>
        </p:spPr>
        <p:txBody>
          <a:bodyPr>
            <a:normAutofit/>
          </a:bodyPr>
          <a:lstStyle/>
          <a:p>
            <a:r>
              <a:rPr lang="es-ES" sz="3600" dirty="0" smtClean="0"/>
              <a:t>Retos actuales 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575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s-ES" sz="3200" dirty="0" smtClean="0"/>
              <a:t>Inversores</a:t>
            </a:r>
          </a:p>
          <a:p>
            <a:pPr>
              <a:lnSpc>
                <a:spcPct val="100000"/>
              </a:lnSpc>
            </a:pPr>
            <a:r>
              <a:rPr lang="es-ES" sz="3200" dirty="0" smtClean="0"/>
              <a:t>Gestores (bancos, casas de valores, fondos </a:t>
            </a:r>
            <a:r>
              <a:rPr lang="es-ES" sz="3200" smtClean="0"/>
              <a:t>de pensiones,…)</a:t>
            </a:r>
            <a:endParaRPr lang="es-ES" sz="3200" dirty="0" smtClean="0"/>
          </a:p>
          <a:p>
            <a:pPr>
              <a:lnSpc>
                <a:spcPct val="100000"/>
              </a:lnSpc>
            </a:pPr>
            <a:r>
              <a:rPr lang="es-ES" sz="3200" dirty="0" smtClean="0"/>
              <a:t>Auditores</a:t>
            </a:r>
          </a:p>
          <a:p>
            <a:pPr>
              <a:lnSpc>
                <a:spcPct val="100000"/>
              </a:lnSpc>
            </a:pPr>
            <a:r>
              <a:rPr lang="es-ES" sz="3200" dirty="0" smtClean="0"/>
              <a:t>Contadores</a:t>
            </a:r>
          </a:p>
          <a:p>
            <a:pPr>
              <a:lnSpc>
                <a:spcPct val="100000"/>
              </a:lnSpc>
            </a:pPr>
            <a:r>
              <a:rPr lang="es-ES" sz="3200" dirty="0" smtClean="0"/>
              <a:t>Economistas</a:t>
            </a:r>
          </a:p>
          <a:p>
            <a:pPr>
              <a:lnSpc>
                <a:spcPct val="100000"/>
              </a:lnSpc>
            </a:pPr>
            <a:r>
              <a:rPr lang="es-ES" sz="3200" dirty="0" smtClean="0"/>
              <a:t>Analistas de riesgos</a:t>
            </a:r>
          </a:p>
          <a:p>
            <a:pPr>
              <a:lnSpc>
                <a:spcPct val="100000"/>
              </a:lnSpc>
            </a:pPr>
            <a:r>
              <a:rPr lang="es-ES" sz="3200" dirty="0" smtClean="0"/>
              <a:t>Departamentos de back office </a:t>
            </a:r>
          </a:p>
          <a:p>
            <a:pPr>
              <a:lnSpc>
                <a:spcPct val="100000"/>
              </a:lnSpc>
            </a:pPr>
            <a:r>
              <a:rPr lang="es-ES" sz="3200" dirty="0" smtClean="0"/>
              <a:t>Supervisores y reguladores</a:t>
            </a:r>
          </a:p>
          <a:p>
            <a:pPr>
              <a:lnSpc>
                <a:spcPct val="100000"/>
              </a:lnSpc>
            </a:pPr>
            <a:r>
              <a:rPr lang="es-ES" sz="3200" dirty="0" smtClean="0"/>
              <a:t>Miembros de juntas directivas de entidades</a:t>
            </a:r>
          </a:p>
          <a:p>
            <a:pPr>
              <a:lnSpc>
                <a:spcPct val="100000"/>
              </a:lnSpc>
            </a:pPr>
            <a:r>
              <a:rPr lang="es-ES" sz="3200" dirty="0" smtClean="0"/>
              <a:t>Universidades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760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19115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/>
              <a:t>Muchas gracias por su atención </a:t>
            </a:r>
            <a:endParaRPr lang="es-ES" sz="4800" b="1" dirty="0"/>
          </a:p>
        </p:txBody>
      </p:sp>
    </p:spTree>
    <p:extLst>
      <p:ext uri="{BB962C8B-B14F-4D97-AF65-F5344CB8AC3E}">
        <p14:creationId xmlns:p14="http://schemas.microsoft.com/office/powerpoint/2010/main" val="181378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Productos financieros de alto riesgo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15440"/>
            <a:ext cx="10515600" cy="456152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4000" dirty="0"/>
              <a:t>En los años anteriores al estallido de la gran crisis financiera reciente, 1980-2006, los bancos de inversión y los </a:t>
            </a:r>
            <a:r>
              <a:rPr lang="es-ES" sz="4000" dirty="0" smtClean="0"/>
              <a:t>grandes bancos </a:t>
            </a:r>
            <a:r>
              <a:rPr lang="es-ES" sz="4000" dirty="0"/>
              <a:t>comerciales han sido muy </a:t>
            </a:r>
            <a:r>
              <a:rPr lang="es-ES" sz="4000" dirty="0" smtClean="0"/>
              <a:t>activos </a:t>
            </a:r>
            <a:r>
              <a:rPr lang="es-ES" sz="4000" dirty="0"/>
              <a:t>en la emisión de productos estructurados. </a:t>
            </a:r>
            <a:endParaRPr 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val="23404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 smtClean="0"/>
              <a:t>Rendimientos y riesgos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Con los productos estructurados es posible, pero no es seguro, obtener rendimientos más altos que los tasas de interés nominales de mercado</a:t>
            </a:r>
          </a:p>
          <a:p>
            <a:r>
              <a:rPr lang="es-ES" sz="3600" dirty="0" smtClean="0"/>
              <a:t>Con una alta exposición a los riesgos de mercado, crédito y liquidez, lo que implicaba que las rentabilidades no son ciertas.</a:t>
            </a:r>
          </a:p>
          <a:p>
            <a:r>
              <a:rPr lang="es-ES" sz="3600" dirty="0" smtClean="0"/>
              <a:t>También el inversor puede sufrir grandes pérdidas que suponga la pérdida de una parte importante de la inversión realizada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23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21995"/>
          </a:xfrm>
        </p:spPr>
        <p:txBody>
          <a:bodyPr>
            <a:noAutofit/>
          </a:bodyPr>
          <a:lstStyle/>
          <a:p>
            <a:r>
              <a:rPr lang="es-ES_tradnl" altLang="es-ES" sz="4000" dirty="0"/>
              <a:t>Depósito vinculado al precio de una acción</a:t>
            </a:r>
            <a:endParaRPr lang="es-ES" altLang="es-ES" sz="4000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73200"/>
            <a:ext cx="10515600" cy="47444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" altLang="es-E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tasa de interés se vincula al precio de una acción</a:t>
            </a:r>
          </a:p>
          <a:p>
            <a:pPr>
              <a:lnSpc>
                <a:spcPct val="100000"/>
              </a:lnSpc>
            </a:pPr>
            <a:r>
              <a:rPr lang="es-ES" altLang="es-E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la acción sube la tasa de interés es más alta que la del mercado</a:t>
            </a:r>
          </a:p>
          <a:p>
            <a:pPr>
              <a:lnSpc>
                <a:spcPct val="100000"/>
              </a:lnSpc>
            </a:pPr>
            <a:r>
              <a:rPr lang="es-ES" altLang="es-E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la acción baja, no hay intereses y al importe del depósito se le resta el porcentaje de caída del precio de la acción</a:t>
            </a:r>
            <a:endParaRPr lang="es-ES" altLang="es-E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97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/>
          <p:cNvCxnSpPr/>
          <p:nvPr/>
        </p:nvCxnSpPr>
        <p:spPr>
          <a:xfrm flipV="1">
            <a:off x="2397760" y="4876800"/>
            <a:ext cx="6654800" cy="304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V="1">
            <a:off x="2397760" y="1107440"/>
            <a:ext cx="20320" cy="37998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894080" y="1635760"/>
            <a:ext cx="1503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ES" sz="4400" dirty="0" smtClean="0"/>
              <a:t>100</a:t>
            </a:r>
            <a:endParaRPr lang="es-ES" sz="4400" dirty="0"/>
          </a:p>
        </p:txBody>
      </p:sp>
      <p:cxnSp>
        <p:nvCxnSpPr>
          <p:cNvPr id="11" name="Conector recto 10"/>
          <p:cNvCxnSpPr>
            <a:stCxn id="9" idx="3"/>
          </p:cNvCxnSpPr>
          <p:nvPr/>
        </p:nvCxnSpPr>
        <p:spPr>
          <a:xfrm>
            <a:off x="2397760" y="2020481"/>
            <a:ext cx="3454400" cy="52159"/>
          </a:xfrm>
          <a:prstGeom prst="line">
            <a:avLst/>
          </a:prstGeom>
          <a:ln w="762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5679440" y="1188720"/>
            <a:ext cx="2418080" cy="101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709920" y="1300480"/>
            <a:ext cx="71120" cy="3576320"/>
          </a:xfrm>
          <a:prstGeom prst="line">
            <a:avLst/>
          </a:prstGeom>
          <a:ln w="76200"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5123545" y="5020400"/>
            <a:ext cx="1457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100</a:t>
            </a:r>
            <a:endParaRPr lang="es-ES" sz="4400" dirty="0"/>
          </a:p>
        </p:txBody>
      </p:sp>
      <p:cxnSp>
        <p:nvCxnSpPr>
          <p:cNvPr id="18" name="Conector recto 17"/>
          <p:cNvCxnSpPr/>
          <p:nvPr/>
        </p:nvCxnSpPr>
        <p:spPr>
          <a:xfrm flipH="1">
            <a:off x="2397760" y="2072640"/>
            <a:ext cx="3281680" cy="28041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8128000" y="803999"/>
            <a:ext cx="129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/>
              <a:t>115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17420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Estructura del depósito vinculado al precio de una acción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Bono cupón cero</a:t>
            </a:r>
          </a:p>
          <a:p>
            <a:r>
              <a:rPr lang="es-ES" sz="4000" dirty="0" smtClean="0"/>
              <a:t>Opción de venta digital vendida</a:t>
            </a:r>
          </a:p>
          <a:p>
            <a:r>
              <a:rPr lang="es-ES" sz="4000" dirty="0" smtClean="0"/>
              <a:t>Opción de venta digital comprada</a:t>
            </a:r>
          </a:p>
          <a:p>
            <a:r>
              <a:rPr lang="es-ES" sz="4000" dirty="0" smtClean="0"/>
              <a:t>Opción estándar vendida</a:t>
            </a:r>
          </a:p>
          <a:p>
            <a:r>
              <a:rPr lang="es-ES" sz="4000" dirty="0" smtClean="0"/>
              <a:t>El valor total es menor que el importe del depósito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98345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>
            <a:normAutofit/>
          </a:bodyPr>
          <a:lstStyle/>
          <a:p>
            <a:r>
              <a:rPr lang="es-ES" sz="4000" dirty="0" smtClean="0"/>
              <a:t>Depósito rango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00480"/>
            <a:ext cx="10515600" cy="4876483"/>
          </a:xfrm>
        </p:spPr>
        <p:txBody>
          <a:bodyPr>
            <a:normAutofit/>
          </a:bodyPr>
          <a:lstStyle/>
          <a:p>
            <a:r>
              <a:rPr lang="es-ES" sz="4400" dirty="0" smtClean="0"/>
              <a:t>Si la tasa de cambio del dólar con el euro se mantiene dentro de un año en el rango 1.25 USD/euro a 1.35 USD/euro el banco paga intereses, más altos que los del mercado-</a:t>
            </a:r>
          </a:p>
          <a:p>
            <a:r>
              <a:rPr lang="es-ES" sz="4400" dirty="0" smtClean="0"/>
              <a:t>Si queda fuera del rango el banco no paga intereses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9413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0687"/>
            <a:ext cx="10515600" cy="905858"/>
          </a:xfrm>
        </p:spPr>
        <p:txBody>
          <a:bodyPr>
            <a:normAutofit/>
          </a:bodyPr>
          <a:lstStyle/>
          <a:p>
            <a:r>
              <a:rPr lang="es-ES_tradnl" altLang="es-ES" sz="3600" dirty="0" smtClean="0">
                <a:solidFill>
                  <a:schemeClr val="tx1"/>
                </a:solidFill>
              </a:rPr>
              <a:t>Depósito  </a:t>
            </a:r>
            <a:r>
              <a:rPr lang="es-ES_tradnl" altLang="es-ES" sz="3600" dirty="0">
                <a:solidFill>
                  <a:schemeClr val="tx1"/>
                </a:solidFill>
              </a:rPr>
              <a:t>rango</a:t>
            </a:r>
            <a:endParaRPr lang="es-ES" altLang="es-ES" sz="3600" dirty="0">
              <a:solidFill>
                <a:schemeClr val="tx1"/>
              </a:solidFill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39520"/>
            <a:ext cx="10515600" cy="4937443"/>
          </a:xfrm>
        </p:spPr>
        <p:txBody>
          <a:bodyPr/>
          <a:lstStyle/>
          <a:p>
            <a:endParaRPr lang="es-ES" altLang="es-ES" dirty="0"/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1780858" y="1158240"/>
            <a:ext cx="0" cy="413956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3909" name="Line 5"/>
          <p:cNvSpPr>
            <a:spLocks noChangeShapeType="1"/>
          </p:cNvSpPr>
          <p:nvPr/>
        </p:nvSpPr>
        <p:spPr bwMode="auto">
          <a:xfrm>
            <a:off x="1780858" y="3990023"/>
            <a:ext cx="641223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 flipV="1">
            <a:off x="3698240" y="2001202"/>
            <a:ext cx="3004821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6687820" y="2064098"/>
            <a:ext cx="15241" cy="1925925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3915" name="Text Box 11"/>
          <p:cNvSpPr txBox="1">
            <a:spLocks noChangeArrowheads="1"/>
          </p:cNvSpPr>
          <p:nvPr/>
        </p:nvSpPr>
        <p:spPr bwMode="auto">
          <a:xfrm>
            <a:off x="3413761" y="4176080"/>
            <a:ext cx="158496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ES" sz="6000" b="1" dirty="0" smtClean="0">
                <a:solidFill>
                  <a:srgbClr val="FF0000"/>
                </a:solidFill>
              </a:rPr>
              <a:t>1,25</a:t>
            </a:r>
            <a:endParaRPr lang="es-ES" altLang="es-ES" sz="6000" b="1" dirty="0">
              <a:solidFill>
                <a:srgbClr val="FF0000"/>
              </a:solidFill>
            </a:endParaRPr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6326189" y="4176080"/>
            <a:ext cx="154781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altLang="es-ES" sz="5400" b="1" dirty="0" smtClean="0">
                <a:solidFill>
                  <a:srgbClr val="FF0000"/>
                </a:solidFill>
              </a:rPr>
              <a:t>1,35</a:t>
            </a:r>
            <a:endParaRPr lang="es-ES" altLang="es-ES" sz="5400" b="1" dirty="0">
              <a:solidFill>
                <a:srgbClr val="FF0000"/>
              </a:solidFill>
            </a:endParaRPr>
          </a:p>
        </p:txBody>
      </p:sp>
      <p:cxnSp>
        <p:nvCxnSpPr>
          <p:cNvPr id="3" name="Conector recto 2"/>
          <p:cNvCxnSpPr/>
          <p:nvPr/>
        </p:nvCxnSpPr>
        <p:spPr>
          <a:xfrm flipH="1">
            <a:off x="3698240" y="2742882"/>
            <a:ext cx="10160" cy="1247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>
            <a:off x="3728720" y="2001202"/>
            <a:ext cx="0" cy="1988821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95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dirty="0" smtClean="0"/>
              <a:t>Estructura del depósito rango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98880"/>
            <a:ext cx="10515600" cy="497808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ES" sz="3600" dirty="0" smtClean="0"/>
              <a:t>Un bono cupón cero</a:t>
            </a:r>
          </a:p>
          <a:p>
            <a:pPr>
              <a:lnSpc>
                <a:spcPct val="200000"/>
              </a:lnSpc>
            </a:pPr>
            <a:r>
              <a:rPr lang="es-ES" sz="3600" dirty="0" smtClean="0"/>
              <a:t>Una opción rango comprada</a:t>
            </a:r>
          </a:p>
          <a:p>
            <a:pPr>
              <a:lnSpc>
                <a:spcPct val="200000"/>
              </a:lnSpc>
            </a:pPr>
            <a:r>
              <a:rPr lang="es-ES" sz="3600" dirty="0" smtClean="0"/>
              <a:t>El inversor paga 100 por un instrumento que vale menos de 100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25831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669</Words>
  <Application>Microsoft Office PowerPoint</Application>
  <PresentationFormat>Panorámica</PresentationFormat>
  <Paragraphs>101</Paragraphs>
  <Slides>19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Gill Sans MT</vt:lpstr>
      <vt:lpstr>Verdana</vt:lpstr>
      <vt:lpstr>Tema de Office</vt:lpstr>
      <vt:lpstr>Valoración y riesgos de instrumentos financieros complejos</vt:lpstr>
      <vt:lpstr>Productos financieros de alto riesgo</vt:lpstr>
      <vt:lpstr>Rendimientos y riesgos</vt:lpstr>
      <vt:lpstr>Depósito vinculado al precio de una acción</vt:lpstr>
      <vt:lpstr>Presentación de PowerPoint</vt:lpstr>
      <vt:lpstr>Estructura del depósito vinculado al precio de una acción</vt:lpstr>
      <vt:lpstr>Depósito rango</vt:lpstr>
      <vt:lpstr>Depósito  rango</vt:lpstr>
      <vt:lpstr>Estructura del depósito rango</vt:lpstr>
      <vt:lpstr>Certificado emitido por Lehman Brothers </vt:lpstr>
      <vt:lpstr>Certificado emitido por Lehman Brothers </vt:lpstr>
      <vt:lpstr>Estructura del certificado</vt:lpstr>
      <vt:lpstr>Subordinación de los títulos emitidos </vt:lpstr>
      <vt:lpstr>Riesgos de los productos estructurados</vt:lpstr>
      <vt:lpstr>Conocimientos necesarios para valorar estos productos</vt:lpstr>
      <vt:lpstr>Problemas</vt:lpstr>
      <vt:lpstr>Problemas</vt:lpstr>
      <vt:lpstr>Retos actuales </vt:lpstr>
      <vt:lpstr>Muchas gracias por su atención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Vilariño Sanz</dc:creator>
  <cp:lastModifiedBy>Angel Vilariño Sanz</cp:lastModifiedBy>
  <cp:revision>18</cp:revision>
  <dcterms:created xsi:type="dcterms:W3CDTF">2014-10-16T09:24:55Z</dcterms:created>
  <dcterms:modified xsi:type="dcterms:W3CDTF">2014-10-16T12:03:26Z</dcterms:modified>
</cp:coreProperties>
</file>