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5" r:id="rId3"/>
    <p:sldId id="298" r:id="rId4"/>
    <p:sldId id="300" r:id="rId5"/>
    <p:sldId id="265" r:id="rId6"/>
    <p:sldId id="301" r:id="rId7"/>
    <p:sldId id="274" r:id="rId8"/>
    <p:sldId id="297" r:id="rId9"/>
    <p:sldId id="283" r:id="rId10"/>
    <p:sldId id="315" r:id="rId11"/>
    <p:sldId id="312" r:id="rId12"/>
    <p:sldId id="258" r:id="rId13"/>
    <p:sldId id="266" r:id="rId14"/>
    <p:sldId id="268" r:id="rId15"/>
    <p:sldId id="296" r:id="rId16"/>
    <p:sldId id="267" r:id="rId17"/>
    <p:sldId id="284" r:id="rId18"/>
    <p:sldId id="282" r:id="rId19"/>
    <p:sldId id="294" r:id="rId20"/>
    <p:sldId id="303" r:id="rId21"/>
    <p:sldId id="304" r:id="rId22"/>
    <p:sldId id="276" r:id="rId23"/>
    <p:sldId id="277" r:id="rId24"/>
    <p:sldId id="281" r:id="rId25"/>
    <p:sldId id="278" r:id="rId26"/>
    <p:sldId id="279" r:id="rId27"/>
    <p:sldId id="305" r:id="rId28"/>
    <p:sldId id="311" r:id="rId29"/>
    <p:sldId id="310" r:id="rId30"/>
    <p:sldId id="309" r:id="rId31"/>
    <p:sldId id="307" r:id="rId32"/>
    <p:sldId id="313" r:id="rId33"/>
    <p:sldId id="314" r:id="rId34"/>
    <p:sldId id="31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22" autoAdjust="0"/>
  </p:normalViewPr>
  <p:slideViewPr>
    <p:cSldViewPr snapToGrid="0" snapToObjects="1">
      <p:cViewPr varScale="1">
        <p:scale>
          <a:sx n="73" d="100"/>
          <a:sy n="73" d="100"/>
        </p:scale>
        <p:origin x="-21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F410C-4585-A347-BAA8-F6551605FF24}" type="datetimeFigureOut">
              <a:rPr lang="es-ES" smtClean="0"/>
              <a:t>11/10/14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C2AD9-F4E8-E947-9F24-6641042F621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35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Cuatro generaciones conviviendo</a:t>
            </a:r>
            <a:r>
              <a:rPr lang="es-ES" baseline="0" dirty="0" smtClean="0"/>
              <a:t> en la oficina</a:t>
            </a:r>
            <a:endParaRPr lang="es-ES" dirty="0" smtClean="0"/>
          </a:p>
          <a:p>
            <a:r>
              <a:rPr lang="es-ES" dirty="0" smtClean="0"/>
              <a:t>Efecto en el ciclo de vida. Los jóvenes actuales se comportan diferente a los actuales adultos cuando tuvieron su misma edad. </a:t>
            </a:r>
          </a:p>
          <a:p>
            <a:r>
              <a:rPr lang="es-ES" dirty="0" smtClean="0"/>
              <a:t>Efectos directos históricos que les toco vivir: guerras, movimientos sociales, crisis económicas, avances médicos, técnicos y tecnológicos. </a:t>
            </a:r>
          </a:p>
          <a:p>
            <a:r>
              <a:rPr lang="es-ES" dirty="0" smtClean="0"/>
              <a:t>Efecto del </a:t>
            </a:r>
            <a:r>
              <a:rPr lang="es-ES" dirty="0" err="1" smtClean="0"/>
              <a:t>cohort</a:t>
            </a:r>
            <a:r>
              <a:rPr lang="es-ES" dirty="0" smtClean="0"/>
              <a:t>, es el efecto de una tendencia que deja un marca/impresión duradera en los jóvenes adultos debido a que están en periodo de formación de sus valores. </a:t>
            </a:r>
            <a:r>
              <a:rPr lang="es-ES" dirty="0" err="1" smtClean="0"/>
              <a:t>Pew</a:t>
            </a:r>
            <a:r>
              <a:rPr lang="es-ES" dirty="0" smtClean="0"/>
              <a:t> </a:t>
            </a:r>
            <a:r>
              <a:rPr lang="es-ES" dirty="0" err="1" smtClean="0"/>
              <a:t>Research</a:t>
            </a:r>
            <a:r>
              <a:rPr lang="es-ES" dirty="0" smtClean="0"/>
              <a:t> center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9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Bankrate.com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three-fourths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Millennials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(73%)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“more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new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Google, Amazon, Apple,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Paypal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Square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nationwide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Nini</a:t>
            </a:r>
            <a:r>
              <a:rPr lang="es-ES" dirty="0" smtClean="0"/>
              <a:t>, hijos de inmigrantes, pandillas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096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 esperan pensionarse en el mismo trabajo por lo que incentivos de plan de retiro de LP no los motivan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59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Millennials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trust comes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commitments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causes.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753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http://</a:t>
            </a:r>
            <a:r>
              <a:rPr lang="es-ES" dirty="0" err="1" smtClean="0"/>
              <a:t>www.nytimes.com</a:t>
            </a:r>
            <a:r>
              <a:rPr lang="es-ES" dirty="0" smtClean="0"/>
              <a:t>/2012/03/14/</a:t>
            </a:r>
            <a:r>
              <a:rPr lang="es-ES" dirty="0" err="1" smtClean="0"/>
              <a:t>opinion</a:t>
            </a:r>
            <a:r>
              <a:rPr lang="es-ES" dirty="0" smtClean="0"/>
              <a:t>/</a:t>
            </a:r>
            <a:r>
              <a:rPr lang="es-ES" dirty="0" err="1" smtClean="0"/>
              <a:t>why-i-am-leaving-goldman-sachs.html?pagewanted</a:t>
            </a:r>
            <a:r>
              <a:rPr lang="es-ES" dirty="0" smtClean="0"/>
              <a:t>=</a:t>
            </a:r>
            <a:r>
              <a:rPr lang="es-ES" dirty="0" err="1" smtClean="0"/>
              <a:t>all</a:t>
            </a:r>
            <a:r>
              <a:rPr lang="es-ES" dirty="0" smtClean="0"/>
              <a:t>&amp;_r=0</a:t>
            </a:r>
          </a:p>
          <a:p>
            <a:r>
              <a:rPr lang="es-ES" dirty="0" err="1" smtClean="0"/>
              <a:t>believe</a:t>
            </a:r>
            <a:r>
              <a:rPr lang="es-ES" dirty="0" smtClean="0"/>
              <a:t> </a:t>
            </a:r>
            <a:r>
              <a:rPr lang="es-ES" dirty="0" err="1" smtClean="0"/>
              <a:t>business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having</a:t>
            </a:r>
            <a:r>
              <a:rPr lang="es-ES" dirty="0" smtClean="0"/>
              <a:t> a positive </a:t>
            </a:r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society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generating</a:t>
            </a:r>
            <a:r>
              <a:rPr lang="es-ES" dirty="0" smtClean="0"/>
              <a:t> </a:t>
            </a:r>
            <a:r>
              <a:rPr lang="es-ES" dirty="0" err="1" smtClean="0"/>
              <a:t>jobs</a:t>
            </a:r>
            <a:r>
              <a:rPr lang="es-ES" dirty="0" smtClean="0"/>
              <a:t> (48 </a:t>
            </a:r>
            <a:r>
              <a:rPr lang="es-ES" dirty="0" err="1" smtClean="0"/>
              <a:t>percent</a:t>
            </a:r>
            <a:r>
              <a:rPr lang="es-ES" dirty="0" smtClean="0"/>
              <a:t>) and </a:t>
            </a:r>
            <a:r>
              <a:rPr lang="es-ES" dirty="0" err="1" smtClean="0"/>
              <a:t>increasing</a:t>
            </a:r>
            <a:r>
              <a:rPr lang="es-ES" dirty="0" smtClean="0"/>
              <a:t> </a:t>
            </a:r>
            <a:r>
              <a:rPr lang="es-ES" dirty="0" err="1" smtClean="0"/>
              <a:t>prosperity</a:t>
            </a:r>
            <a:r>
              <a:rPr lang="es-ES" dirty="0" smtClean="0"/>
              <a:t> (71 </a:t>
            </a:r>
            <a:r>
              <a:rPr lang="es-ES" dirty="0" err="1" smtClean="0"/>
              <a:t>percent</a:t>
            </a:r>
            <a:r>
              <a:rPr lang="es-ES" dirty="0" smtClean="0"/>
              <a:t>),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think</a:t>
            </a:r>
            <a:r>
              <a:rPr lang="es-ES" dirty="0" smtClean="0"/>
              <a:t> </a:t>
            </a:r>
            <a:r>
              <a:rPr lang="es-ES" dirty="0" err="1" smtClean="0"/>
              <a:t>business</a:t>
            </a:r>
            <a:r>
              <a:rPr lang="es-ES" dirty="0" smtClean="0"/>
              <a:t> can do </a:t>
            </a:r>
            <a:r>
              <a:rPr lang="es-ES" dirty="0" err="1" smtClean="0"/>
              <a:t>much</a:t>
            </a:r>
            <a:r>
              <a:rPr lang="es-ES" dirty="0" smtClean="0"/>
              <a:t> more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address</a:t>
            </a:r>
            <a:r>
              <a:rPr lang="es-ES" dirty="0" smtClean="0"/>
              <a:t> </a:t>
            </a:r>
            <a:r>
              <a:rPr lang="es-ES" dirty="0" err="1" smtClean="0"/>
              <a:t>society’s</a:t>
            </a:r>
            <a:r>
              <a:rPr lang="es-ES" dirty="0" smtClean="0"/>
              <a:t> </a:t>
            </a:r>
            <a:r>
              <a:rPr lang="es-ES" dirty="0" err="1" smtClean="0"/>
              <a:t>challenges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areas</a:t>
            </a:r>
            <a:r>
              <a:rPr lang="es-ES" dirty="0" smtClean="0"/>
              <a:t> of </a:t>
            </a:r>
            <a:r>
              <a:rPr lang="es-ES" dirty="0" err="1" smtClean="0"/>
              <a:t>most</a:t>
            </a:r>
            <a:r>
              <a:rPr lang="es-ES" dirty="0" smtClean="0"/>
              <a:t> </a:t>
            </a:r>
            <a:r>
              <a:rPr lang="es-ES" dirty="0" err="1" smtClean="0"/>
              <a:t>concern</a:t>
            </a:r>
            <a:r>
              <a:rPr lang="es-ES" dirty="0" smtClean="0"/>
              <a:t>: </a:t>
            </a:r>
            <a:r>
              <a:rPr lang="es-ES" dirty="0" err="1" smtClean="0"/>
              <a:t>resource</a:t>
            </a:r>
            <a:r>
              <a:rPr lang="es-ES" dirty="0" smtClean="0"/>
              <a:t> </a:t>
            </a:r>
            <a:r>
              <a:rPr lang="es-ES" dirty="0" err="1" smtClean="0"/>
              <a:t>scarcity</a:t>
            </a:r>
            <a:r>
              <a:rPr lang="es-ES" dirty="0" smtClean="0"/>
              <a:t> (68 </a:t>
            </a:r>
            <a:r>
              <a:rPr lang="es-ES" dirty="0" err="1" smtClean="0"/>
              <a:t>percent</a:t>
            </a:r>
            <a:r>
              <a:rPr lang="es-ES" dirty="0" smtClean="0"/>
              <a:t>),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change</a:t>
            </a:r>
            <a:r>
              <a:rPr lang="es-ES" dirty="0" smtClean="0"/>
              <a:t> (65 </a:t>
            </a:r>
            <a:r>
              <a:rPr lang="es-ES" dirty="0" err="1" smtClean="0"/>
              <a:t>percent</a:t>
            </a:r>
            <a:r>
              <a:rPr lang="es-ES" dirty="0" smtClean="0"/>
              <a:t>) and </a:t>
            </a:r>
            <a:r>
              <a:rPr lang="es-ES" dirty="0" err="1" smtClean="0"/>
              <a:t>income</a:t>
            </a:r>
            <a:r>
              <a:rPr lang="es-ES" dirty="0" smtClean="0"/>
              <a:t> </a:t>
            </a:r>
            <a:r>
              <a:rPr lang="es-ES" dirty="0" err="1" smtClean="0"/>
              <a:t>equality</a:t>
            </a:r>
            <a:r>
              <a:rPr lang="es-ES" dirty="0" smtClean="0"/>
              <a:t> (64 </a:t>
            </a:r>
            <a:r>
              <a:rPr lang="es-ES" dirty="0" err="1" smtClean="0"/>
              <a:t>percent</a:t>
            </a:r>
            <a:r>
              <a:rPr lang="es-ES" dirty="0" smtClean="0"/>
              <a:t>). </a:t>
            </a:r>
            <a:r>
              <a:rPr lang="es-ES" dirty="0" err="1" smtClean="0"/>
              <a:t>Additionally</a:t>
            </a:r>
            <a:r>
              <a:rPr lang="es-ES" dirty="0" smtClean="0"/>
              <a:t>, 50 </a:t>
            </a:r>
            <a:r>
              <a:rPr lang="es-ES" dirty="0" err="1" smtClean="0"/>
              <a:t>percent</a:t>
            </a:r>
            <a:r>
              <a:rPr lang="es-ES" dirty="0" smtClean="0"/>
              <a:t> of </a:t>
            </a:r>
            <a:r>
              <a:rPr lang="es-ES" dirty="0" err="1" smtClean="0"/>
              <a:t>Millennials</a:t>
            </a:r>
            <a:r>
              <a:rPr lang="es-ES" dirty="0" smtClean="0"/>
              <a:t> </a:t>
            </a:r>
            <a:r>
              <a:rPr lang="es-ES" dirty="0" err="1" smtClean="0"/>
              <a:t>surveyed</a:t>
            </a:r>
            <a:r>
              <a:rPr lang="es-ES" dirty="0" smtClean="0"/>
              <a:t> </a:t>
            </a:r>
            <a:r>
              <a:rPr lang="es-ES" dirty="0" err="1" smtClean="0"/>
              <a:t>want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a </a:t>
            </a:r>
            <a:r>
              <a:rPr lang="es-ES" dirty="0" err="1" smtClean="0"/>
              <a:t>business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ethical</a:t>
            </a:r>
            <a:r>
              <a:rPr lang="es-ES" dirty="0" smtClean="0"/>
              <a:t> </a:t>
            </a:r>
            <a:r>
              <a:rPr lang="es-ES" dirty="0" err="1" smtClean="0"/>
              <a:t>practices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545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"Nada hay mas importante en la gestión empresarial como el saber motivar a la gente. Una motivación vale por diez amenazas, dos presiones y seis memorandos"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"El </a:t>
            </a:r>
            <a:r>
              <a:rPr lang="es-E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management</a:t>
            </a:r>
            <a:r>
              <a:rPr lang="es-E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es más que motivar a otras personas.”</a:t>
            </a:r>
          </a:p>
          <a:p>
            <a:r>
              <a:rPr lang="es-E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Mark: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“Muévete rápido y rompe objetos. </a:t>
            </a:r>
            <a:r>
              <a:rPr lang="es-E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no estás rompiendo cosas, no te estás moviendo lo suficientemente rápido.”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749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No responden a los incentivos de largo plazo (plan de retiro, largos plazos de desarrollo de talento).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Que puedo aprender hoy? Que me ofreces hoy? Antes el reto era conseguir los mejores para quedarse los próximos 25 años.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395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abolished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favor of more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084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En realidad ocho de cada diez encuestados señala que necesita </a:t>
            </a:r>
            <a:r>
              <a:rPr lang="es-ES" dirty="0" err="1" smtClean="0"/>
              <a:t>feedback</a:t>
            </a:r>
            <a:r>
              <a:rPr lang="es-ES" dirty="0" smtClean="0"/>
              <a:t> de sus mentores o jefes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dirty="0" err="1" smtClean="0"/>
              <a:t>Carolyn</a:t>
            </a:r>
            <a:r>
              <a:rPr lang="es-ES" sz="1200" i="1" dirty="0" smtClean="0"/>
              <a:t> A. Martin, </a:t>
            </a:r>
            <a:r>
              <a:rPr lang="es-ES" sz="1200" i="1" dirty="0" err="1" smtClean="0"/>
              <a:t>RainmakerThinking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Inc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From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high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maintenance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to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high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productivity</a:t>
            </a:r>
            <a:r>
              <a:rPr lang="es-ES" sz="1200" i="1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265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Ambiente laboral</a:t>
            </a:r>
            <a:r>
              <a:rPr lang="es-ES" baseline="0" dirty="0" smtClean="0"/>
              <a:t> distendido, creativo e innovador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821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BOYATZIS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09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y II;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Isolationism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Immigration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airplane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automobile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Monkey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Trial; Trial of Sacco and Vanzetti;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Prohibition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98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Pensemos el caso contrario, quién fue ese jefe</a:t>
            </a:r>
            <a:r>
              <a:rPr lang="es-ES" baseline="0" dirty="0" smtClean="0"/>
              <a:t> que </a:t>
            </a:r>
            <a:r>
              <a:rPr lang="es-ES" baseline="0" dirty="0" err="1" smtClean="0"/>
              <a:t>evadias</a:t>
            </a:r>
            <a:r>
              <a:rPr lang="es-ES" baseline="0" dirty="0" smtClean="0"/>
              <a:t>, que hacia, que </a:t>
            </a:r>
            <a:r>
              <a:rPr lang="es-ES" baseline="0" dirty="0" err="1" smtClean="0"/>
              <a:t>decia</a:t>
            </a:r>
            <a:r>
              <a:rPr lang="es-ES" baseline="0" dirty="0" smtClean="0"/>
              <a:t> y como te hacia sentir…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96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Boomers</a:t>
            </a:r>
            <a:r>
              <a:rPr lang="es-ES" dirty="0" smtClean="0"/>
              <a:t> 78 MILLONES:</a:t>
            </a:r>
            <a:r>
              <a:rPr lang="es-ES" baseline="0" dirty="0" smtClean="0"/>
              <a:t>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Post-WWII; Vietnam and social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protest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Beatles;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Movement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Watergate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Women’s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Korean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H-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bomb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Castro’s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Cuban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Revolution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asesinato de KENNEDY Y MARTIN LUTER KING, llegada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luna, libertad sexual movimiento feminista,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wathergate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Se creen 12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a;os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mas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jovenes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CURVES.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Optimistic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Judgmental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opinions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Características clave: experimentador, individualista, espíritu libre, orientado a causas sociales.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9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baseline="0" dirty="0" smtClean="0"/>
              <a:t>30-49 AÑOS X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enfasis</a:t>
            </a:r>
            <a:r>
              <a:rPr lang="es-ES" baseline="0" dirty="0" smtClean="0"/>
              <a:t> en las utilidades corporativa,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argely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devoted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pursuit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line—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preferring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decision-making.TV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blanco y negro y colores,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videos musicales, inicio de internet, computadoras personales.</a:t>
            </a:r>
            <a:endParaRPr lang="es-E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marriage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27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29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up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26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1990.The total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woman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1.93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Millennials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21.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9-11; Iraq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Enron;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countries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global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Columbine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shooting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No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9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9-11; Iraq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Enron;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countries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global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Columbine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shooting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No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marriage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27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29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up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26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1990.The total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woman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1.93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Millennials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21.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9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término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Millenials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fue postulado por primera vez en 1987 por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Strauss, pero fue en el año de 1997 que la agencia de publicidad y mercadeo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Advertising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utilizó por primera vez el término Generación Y.</a:t>
            </a:r>
            <a:r>
              <a:rPr lang="es-CR" dirty="0" smtClean="0">
                <a:effectLst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83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Hoy son 80 millones de </a:t>
            </a:r>
            <a:r>
              <a:rPr lang="es-ES" dirty="0" err="1" smtClean="0"/>
              <a:t>millennials</a:t>
            </a:r>
            <a:r>
              <a:rPr lang="es-ES" dirty="0" smtClean="0"/>
              <a:t> en EEUU, para el 2020 esta generación será el 40% de fuerza de trabajo y el 75% para el 2025, según U.S. Bureau of Labor </a:t>
            </a:r>
            <a:r>
              <a:rPr lang="es-ES" dirty="0" err="1" smtClean="0"/>
              <a:t>Statistics</a:t>
            </a:r>
            <a:endParaRPr lang="es-ES" dirty="0" smtClean="0"/>
          </a:p>
          <a:p>
            <a:r>
              <a:rPr lang="es-ES" dirty="0" smtClean="0"/>
              <a:t>En Europa son cerca de 135 millones nacidas baja la etiqueta de esta generación</a:t>
            </a:r>
          </a:p>
          <a:p>
            <a:r>
              <a:rPr lang="es-ES" dirty="0" smtClean="0"/>
              <a:t>En China son 325 millones, el Latinoamérica superan 160 millones y en Paraguay se estima en 1.9 millones (27-28% de la </a:t>
            </a:r>
            <a:r>
              <a:rPr lang="es-ES" dirty="0" err="1" smtClean="0"/>
              <a:t>poblacion</a:t>
            </a:r>
            <a:r>
              <a:rPr lang="es-ES" dirty="0" smtClean="0"/>
              <a:t>)</a:t>
            </a:r>
          </a:p>
          <a:p>
            <a:r>
              <a:rPr lang="es-ES" dirty="0" smtClean="0"/>
              <a:t>Son 25% de la </a:t>
            </a:r>
            <a:r>
              <a:rPr lang="es-ES" dirty="0" err="1" smtClean="0"/>
              <a:t>poblacion</a:t>
            </a:r>
            <a:r>
              <a:rPr lang="es-ES" dirty="0" smtClean="0"/>
              <a:t> total, un poco más de 1.700 millones en todo el mundo.</a:t>
            </a:r>
          </a:p>
          <a:p>
            <a:r>
              <a:rPr lang="es-ES" dirty="0" smtClean="0"/>
              <a:t>la generación de los ‘Y’ es la más grande cohorte demográfica después de los </a:t>
            </a:r>
            <a:r>
              <a:rPr lang="es-ES" i="1" dirty="0" err="1" smtClean="0"/>
              <a:t>baby</a:t>
            </a:r>
            <a:r>
              <a:rPr lang="es-ES" i="1" dirty="0" smtClean="0"/>
              <a:t> </a:t>
            </a:r>
            <a:r>
              <a:rPr lang="es-ES" i="1" dirty="0" err="1" smtClean="0"/>
              <a:t>boomers</a:t>
            </a:r>
            <a:r>
              <a:rPr lang="es-CR" dirty="0" smtClean="0"/>
              <a:t> </a:t>
            </a:r>
          </a:p>
          <a:p>
            <a:r>
              <a:rPr lang="es-CR" dirty="0" smtClean="0"/>
              <a:t>they will dominate the nation’s workplaces and permeate its corporate culture. Thus, understanding the generation’s values offers a window into the future of corporate America.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Los </a:t>
            </a:r>
            <a:r>
              <a:rPr lang="es-ES" dirty="0" err="1" smtClean="0"/>
              <a:t>Baby</a:t>
            </a:r>
            <a:r>
              <a:rPr lang="es-ES" dirty="0" smtClean="0"/>
              <a:t> </a:t>
            </a:r>
            <a:r>
              <a:rPr lang="es-ES" dirty="0" err="1" smtClean="0"/>
              <a:t>boomer</a:t>
            </a:r>
            <a:r>
              <a:rPr lang="es-ES" dirty="0" smtClean="0"/>
              <a:t> y X se retiran y deben de ser sustituidos. </a:t>
            </a:r>
          </a:p>
          <a:p>
            <a:endParaRPr lang="es-CR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43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Cuantos</a:t>
            </a:r>
            <a:r>
              <a:rPr lang="es-ES" baseline="0" dirty="0" smtClean="0"/>
              <a:t> aspectos tiene entre 7-10, cuales entre 0-6. Cuales son los 3 aspectos con menor puntaje…. Piense cuales son dos o tres razones que afecten ese bajo puntaje. Quiere hacer algo sobre ello? Le </a:t>
            </a:r>
            <a:r>
              <a:rPr lang="es-ES" baseline="0" dirty="0" err="1" smtClean="0"/>
              <a:t>gustaria</a:t>
            </a:r>
            <a:r>
              <a:rPr lang="es-ES" baseline="0" dirty="0" smtClean="0"/>
              <a:t> tener en 10 todos los aspectos que afectan su </a:t>
            </a:r>
            <a:r>
              <a:rPr lang="es-ES" baseline="0" dirty="0" err="1" smtClean="0"/>
              <a:t>sarisfacción</a:t>
            </a:r>
            <a:r>
              <a:rPr lang="es-ES" baseline="0" dirty="0" smtClean="0"/>
              <a:t> profesional?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8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Duermen con el el el 83%,</a:t>
            </a:r>
            <a:r>
              <a:rPr lang="es-ES" baseline="0" dirty="0" smtClean="0"/>
              <a:t> frente al 50% de los 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78%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AD9-F4E8-E947-9F24-6641042F621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19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6000" dirty="0" smtClean="0"/>
              <a:t>MILLENNIALS</a:t>
            </a:r>
            <a:endParaRPr lang="es-ES" sz="6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94" y="3034553"/>
            <a:ext cx="8001000" cy="3823447"/>
          </a:xfrm>
        </p:spPr>
        <p:txBody>
          <a:bodyPr>
            <a:normAutofit/>
          </a:bodyPr>
          <a:lstStyle/>
          <a:p>
            <a:r>
              <a:rPr lang="es-ES" dirty="0"/>
              <a:t>LIDERAR LA GENERACION </a:t>
            </a:r>
            <a:r>
              <a:rPr lang="es-ES" sz="4000" dirty="0"/>
              <a:t>Y</a:t>
            </a:r>
            <a:r>
              <a:rPr lang="es-ES" dirty="0" smtClean="0"/>
              <a:t> </a:t>
            </a:r>
            <a:r>
              <a:rPr lang="es-ES" dirty="0"/>
              <a:t>HACIA LA </a:t>
            </a:r>
            <a:r>
              <a:rPr lang="es-ES" dirty="0" smtClean="0"/>
              <a:t>INNOVACION </a:t>
            </a:r>
            <a:r>
              <a:rPr lang="es-ES" dirty="0"/>
              <a:t>Y LA </a:t>
            </a:r>
            <a:r>
              <a:rPr lang="es-ES" dirty="0" smtClean="0"/>
              <a:t>CREACION </a:t>
            </a:r>
            <a:r>
              <a:rPr lang="es-ES" dirty="0"/>
              <a:t>DEL </a:t>
            </a:r>
            <a:r>
              <a:rPr lang="es-ES" dirty="0" smtClean="0"/>
              <a:t>CONOCIMIENTO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r"/>
            <a:endParaRPr lang="es-CR" sz="2000" dirty="0"/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093181" y="338311"/>
            <a:ext cx="3807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2000"/>
              </a:spcBef>
              <a:buClr>
                <a:srgbClr val="A2C816"/>
              </a:buClr>
            </a:pPr>
            <a:r>
              <a:rPr lang="es-E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</a:t>
            </a:r>
            <a:r>
              <a:rPr lang="es-ES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áster 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</a:t>
            </a:r>
            <a:r>
              <a:rPr lang="es-E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arlene de 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</a:t>
            </a:r>
            <a:r>
              <a:rPr lang="es-E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strella</a:t>
            </a:r>
            <a:endParaRPr lang="es-CR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0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RUEDA </a:t>
            </a:r>
            <a:r>
              <a:rPr lang="es-ES" dirty="0" smtClean="0"/>
              <a:t>DE LA VIDA PROFESIONAL DE UN MILLENNIALS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364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144055"/>
            <a:ext cx="9250430" cy="1156173"/>
          </a:xfrm>
        </p:spPr>
        <p:txBody>
          <a:bodyPr>
            <a:normAutofit/>
          </a:bodyPr>
          <a:lstStyle/>
          <a:p>
            <a:r>
              <a:rPr lang="es-ES" sz="2800" dirty="0" smtClean="0"/>
              <a:t>¿Pensarán igual todas las generaciones?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9864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Cómo  piensan los </a:t>
            </a:r>
            <a:r>
              <a:rPr lang="es-ES" sz="4400" dirty="0" smtClean="0"/>
              <a:t>Y</a:t>
            </a:r>
            <a:r>
              <a:rPr lang="es-ES" dirty="0" smtClean="0"/>
              <a:t>….</a:t>
            </a:r>
            <a:br>
              <a:rPr lang="es-ES" dirty="0" smtClean="0"/>
            </a:b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«</a:t>
            </a:r>
            <a:r>
              <a:rPr lang="es-ES" b="1" dirty="0"/>
              <a:t>Mis jefes pueden aprender mucho de mí</a:t>
            </a:r>
            <a:r>
              <a:rPr lang="es-ES" dirty="0"/>
              <a:t>». Esto es lo que considera un 76% de los </a:t>
            </a:r>
            <a:r>
              <a:rPr lang="es-ES" dirty="0" err="1"/>
              <a:t>millennials</a:t>
            </a:r>
            <a:r>
              <a:rPr lang="es-ES" dirty="0"/>
              <a:t> consultados en Estados </a:t>
            </a:r>
            <a:r>
              <a:rPr lang="es-ES" dirty="0" smtClean="0"/>
              <a:t>Unidos</a:t>
            </a:r>
          </a:p>
          <a:p>
            <a:r>
              <a:rPr lang="es-ES" dirty="0"/>
              <a:t>U</a:t>
            </a:r>
            <a:r>
              <a:rPr lang="es-ES" dirty="0" smtClean="0"/>
              <a:t>n </a:t>
            </a:r>
            <a:r>
              <a:rPr lang="es-ES" dirty="0"/>
              <a:t>65% considera que «</a:t>
            </a:r>
            <a:r>
              <a:rPr lang="es-ES" b="1" dirty="0"/>
              <a:t>ellos deberían orientar a sus compañeros mayores cuando se trata de temas de tecnología</a:t>
            </a:r>
            <a:r>
              <a:rPr lang="es-ES" dirty="0"/>
              <a:t>». Y lo más probable es que tengan algo de </a:t>
            </a:r>
            <a:r>
              <a:rPr lang="es-ES" dirty="0" smtClean="0"/>
              <a:t>razón</a:t>
            </a:r>
          </a:p>
          <a:p>
            <a:r>
              <a:rPr lang="es-ES" b="1" dirty="0"/>
              <a:t>79% considera que debería estar permitido ir al trabajo en jeans todo el tiempo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875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sz="2800" dirty="0" smtClean="0"/>
              <a:t>Rasgo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5237" y="2234425"/>
            <a:ext cx="8580204" cy="5430429"/>
          </a:xfrm>
        </p:spPr>
        <p:txBody>
          <a:bodyPr>
            <a:normAutofit/>
          </a:bodyPr>
          <a:lstStyle/>
          <a:p>
            <a:r>
              <a:rPr lang="es-ES" dirty="0"/>
              <a:t>Sus edades </a:t>
            </a:r>
            <a:r>
              <a:rPr lang="es-ES" dirty="0" smtClean="0"/>
              <a:t>en la actualidad, están </a:t>
            </a:r>
            <a:r>
              <a:rPr lang="es-ES" dirty="0"/>
              <a:t>entre 15 y 29 </a:t>
            </a:r>
            <a:r>
              <a:rPr lang="es-ES" dirty="0" smtClean="0"/>
              <a:t>años,     </a:t>
            </a:r>
            <a:r>
              <a:rPr lang="es-ES" dirty="0"/>
              <a:t>y son los hijos de la generación del</a:t>
            </a:r>
            <a:r>
              <a:rPr lang="es-ES" b="1" dirty="0"/>
              <a:t> </a:t>
            </a:r>
            <a:r>
              <a:rPr lang="es-ES" b="1" dirty="0" err="1"/>
              <a:t>Baby</a:t>
            </a:r>
            <a:r>
              <a:rPr lang="es-ES" b="1" dirty="0"/>
              <a:t> </a:t>
            </a:r>
            <a:r>
              <a:rPr lang="es-ES" b="1" dirty="0" smtClean="0"/>
              <a:t>Boom y X</a:t>
            </a:r>
          </a:p>
          <a:p>
            <a:r>
              <a:rPr lang="es-ES" dirty="0"/>
              <a:t>Son el grupo poblacional que mayor acceso a </a:t>
            </a:r>
            <a:r>
              <a:rPr lang="es-ES" dirty="0" err="1"/>
              <a:t>educación</a:t>
            </a:r>
            <a:r>
              <a:rPr lang="es-ES" dirty="0"/>
              <a:t> ha tenido en la historia </a:t>
            </a:r>
            <a:r>
              <a:rPr lang="es-ES" dirty="0" smtClean="0"/>
              <a:t>y con </a:t>
            </a:r>
            <a:r>
              <a:rPr lang="es-ES" dirty="0"/>
              <a:t>mayores posibilidades de </a:t>
            </a:r>
            <a:r>
              <a:rPr lang="es-ES" dirty="0" smtClean="0"/>
              <a:t>consumo </a:t>
            </a:r>
            <a:endParaRPr lang="es-ES" b="1" dirty="0"/>
          </a:p>
          <a:p>
            <a:r>
              <a:rPr lang="es-ES" dirty="0"/>
              <a:t>Viene de familias con menos hijos que en la generación de sus padres, por lo que la renta de cada niño </a:t>
            </a:r>
            <a:r>
              <a:rPr lang="es-ES" sz="2400" b="1" dirty="0"/>
              <a:t>Y</a:t>
            </a:r>
            <a:r>
              <a:rPr lang="es-ES" dirty="0"/>
              <a:t> fue  </a:t>
            </a:r>
            <a:r>
              <a:rPr lang="es-ES" dirty="0" smtClean="0"/>
              <a:t>mayor</a:t>
            </a:r>
            <a:endParaRPr lang="es-ES" dirty="0"/>
          </a:p>
          <a:p>
            <a:r>
              <a:rPr lang="es-ES" dirty="0"/>
              <a:t>Hijos de padres con altas tasas de divorcio</a:t>
            </a:r>
          </a:p>
          <a:p>
            <a:r>
              <a:rPr lang="es-ES" dirty="0"/>
              <a:t>Hijos de padres con doble ingreso </a:t>
            </a:r>
            <a:r>
              <a:rPr lang="es-ES" dirty="0" smtClean="0"/>
              <a:t>económico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598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/>
              <a:t>R</a:t>
            </a:r>
            <a:r>
              <a:rPr lang="es-ES" dirty="0" smtClean="0"/>
              <a:t>asgo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4170" y="2171952"/>
            <a:ext cx="7610476" cy="422807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Independientes y aprendieron a cuidarse a </a:t>
            </a:r>
            <a:r>
              <a:rPr lang="es-ES" dirty="0" smtClean="0"/>
              <a:t>sí </a:t>
            </a:r>
            <a:r>
              <a:rPr lang="es-ES" dirty="0"/>
              <a:t>mismos desde </a:t>
            </a:r>
            <a:r>
              <a:rPr lang="es-ES" dirty="0" smtClean="0"/>
              <a:t>pequeños</a:t>
            </a:r>
          </a:p>
          <a:p>
            <a:r>
              <a:rPr lang="es-ES" dirty="0" smtClean="0"/>
              <a:t>Ven poca tv</a:t>
            </a:r>
          </a:p>
          <a:p>
            <a:r>
              <a:rPr lang="es-ES" dirty="0" smtClean="0"/>
              <a:t>Conexión </a:t>
            </a:r>
            <a:r>
              <a:rPr lang="es-ES" dirty="0"/>
              <a:t>24/</a:t>
            </a:r>
            <a:r>
              <a:rPr lang="es-ES" dirty="0" smtClean="0"/>
              <a:t>7</a:t>
            </a:r>
          </a:p>
          <a:p>
            <a:r>
              <a:rPr lang="es-ES" dirty="0" smtClean="0"/>
              <a:t>Usan únicamente línea celular y duermen con él bajo    la almohada</a:t>
            </a:r>
          </a:p>
          <a:p>
            <a:r>
              <a:rPr lang="es-ES" dirty="0" smtClean="0"/>
              <a:t>Leen poco los periódicos</a:t>
            </a:r>
          </a:p>
          <a:p>
            <a:r>
              <a:rPr lang="es-ES" dirty="0" smtClean="0"/>
              <a:t>Les gustan los tatuajes, los </a:t>
            </a:r>
            <a:r>
              <a:rPr lang="es-ES" dirty="0" err="1" smtClean="0"/>
              <a:t>piercing</a:t>
            </a:r>
            <a:endParaRPr lang="es-ES" dirty="0" smtClean="0"/>
          </a:p>
          <a:p>
            <a:r>
              <a:rPr lang="es-ES" dirty="0"/>
              <a:t>T</a:t>
            </a:r>
            <a:r>
              <a:rPr lang="es-ES" dirty="0" smtClean="0"/>
              <a:t>ienen </a:t>
            </a:r>
            <a:r>
              <a:rPr lang="es-ES" dirty="0"/>
              <a:t>relaciones estrechas con sus marcas favoritas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915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R</a:t>
            </a:r>
            <a:r>
              <a:rPr lang="es-ES" dirty="0" smtClean="0"/>
              <a:t>asgo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0772" y="2155240"/>
            <a:ext cx="6446295" cy="4228073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Confianza en sí mismos</a:t>
            </a:r>
          </a:p>
          <a:p>
            <a:r>
              <a:rPr lang="es-ES" dirty="0" smtClean="0"/>
              <a:t>Optimistas</a:t>
            </a:r>
          </a:p>
          <a:p>
            <a:r>
              <a:rPr lang="es-ES" dirty="0"/>
              <a:t>Su prioridad son ellos mismos </a:t>
            </a:r>
          </a:p>
          <a:p>
            <a:r>
              <a:rPr lang="es-ES" dirty="0" smtClean="0"/>
              <a:t>Impacientes</a:t>
            </a:r>
          </a:p>
          <a:p>
            <a:r>
              <a:rPr lang="es-ES" dirty="0" smtClean="0"/>
              <a:t>Orientado a metas</a:t>
            </a:r>
            <a:endParaRPr lang="es-ES" dirty="0"/>
          </a:p>
          <a:p>
            <a:r>
              <a:rPr lang="es-ES" dirty="0" smtClean="0"/>
              <a:t>Inclusivos y diversos</a:t>
            </a:r>
          </a:p>
          <a:p>
            <a:r>
              <a:rPr lang="es-ES" dirty="0" smtClean="0"/>
              <a:t>Orientación al servicio</a:t>
            </a:r>
          </a:p>
          <a:p>
            <a:r>
              <a:rPr lang="es-ES" dirty="0" smtClean="0"/>
              <a:t>Tienen espíritu emprendedor </a:t>
            </a:r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854948" y="2546402"/>
            <a:ext cx="3904823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322940" y="2747962"/>
            <a:ext cx="3904823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59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dirty="0"/>
              <a:t>R</a:t>
            </a:r>
            <a:r>
              <a:rPr lang="es-ES" dirty="0" smtClean="0"/>
              <a:t>asgo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2205924"/>
            <a:ext cx="7610476" cy="4461982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Trabajan bien solos, pero también, trabajan muy bien en equipos</a:t>
            </a:r>
          </a:p>
          <a:p>
            <a:r>
              <a:rPr lang="es-ES" dirty="0" err="1"/>
              <a:t>M</a:t>
            </a:r>
            <a:r>
              <a:rPr lang="es-ES" dirty="0" err="1" smtClean="0"/>
              <a:t>ultitask</a:t>
            </a:r>
            <a:r>
              <a:rPr lang="es-ES" dirty="0"/>
              <a:t>, </a:t>
            </a:r>
            <a:r>
              <a:rPr lang="es-ES" dirty="0" err="1" smtClean="0"/>
              <a:t>texteadores</a:t>
            </a:r>
            <a:r>
              <a:rPr lang="es-ES" dirty="0" smtClean="0"/>
              <a:t> incansables</a:t>
            </a:r>
          </a:p>
          <a:p>
            <a:r>
              <a:rPr lang="es-ES" dirty="0"/>
              <a:t>Poseen las últimas innovaciones tecnológicas</a:t>
            </a:r>
            <a:endParaRPr lang="es-ES" dirty="0" smtClean="0"/>
          </a:p>
          <a:p>
            <a:r>
              <a:rPr lang="es-ES" dirty="0"/>
              <a:t>D</a:t>
            </a:r>
            <a:r>
              <a:rPr lang="es-ES" dirty="0" smtClean="0"/>
              <a:t>iversos, socialmente interconectados y colaborativos</a:t>
            </a:r>
          </a:p>
          <a:p>
            <a:r>
              <a:rPr lang="es-ES" dirty="0" smtClean="0"/>
              <a:t>Tienen aversión al riesgo y prefieren colocar sus ahorros en efectivo o a plazo, muchas veces hasta en  bienes raíces</a:t>
            </a:r>
          </a:p>
          <a:p>
            <a:r>
              <a:rPr lang="es-ES" dirty="0" smtClean="0"/>
              <a:t>Son algo desconfiados, </a:t>
            </a:r>
            <a:r>
              <a:rPr lang="es-CR" dirty="0"/>
              <a:t>han perdido su confianza en las instituciones de </a:t>
            </a:r>
            <a:r>
              <a:rPr lang="es-CR" dirty="0" smtClean="0"/>
              <a:t>gobierno</a:t>
            </a:r>
            <a:endParaRPr lang="es-ES" dirty="0"/>
          </a:p>
          <a:p>
            <a:r>
              <a:rPr lang="es-ES" dirty="0"/>
              <a:t>P</a:t>
            </a:r>
            <a:r>
              <a:rPr lang="es-ES" dirty="0" smtClean="0"/>
              <a:t>iensan </a:t>
            </a:r>
            <a:r>
              <a:rPr lang="es-ES" dirty="0"/>
              <a:t>que el gap entre ricos y el resto de la población es el mayor </a:t>
            </a:r>
            <a:r>
              <a:rPr lang="es-ES" dirty="0" smtClean="0"/>
              <a:t>problema en la sociedad</a:t>
            </a:r>
            <a:endParaRPr lang="es-CR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861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475" y="1738870"/>
            <a:ext cx="8290809" cy="54304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 smtClean="0"/>
          </a:p>
          <a:p>
            <a:pPr algn="just"/>
            <a:r>
              <a:rPr lang="es-ES" dirty="0" smtClean="0"/>
              <a:t>Los tildan de egocentristas </a:t>
            </a:r>
            <a:r>
              <a:rPr lang="es-ES" dirty="0"/>
              <a:t>y e</a:t>
            </a:r>
            <a:r>
              <a:rPr lang="es-ES" dirty="0" smtClean="0"/>
              <a:t>n </a:t>
            </a:r>
            <a:r>
              <a:rPr lang="es-ES" dirty="0"/>
              <a:t>el ámbito laboral les gusta ser incluidos en la toma de decisiones importantes, así </a:t>
            </a:r>
            <a:r>
              <a:rPr lang="es-ES" dirty="0" smtClean="0"/>
              <a:t>como, </a:t>
            </a:r>
            <a:r>
              <a:rPr lang="es-ES" dirty="0"/>
              <a:t>saber que están aportando un valor agregado a la </a:t>
            </a:r>
            <a:r>
              <a:rPr lang="es-ES" dirty="0" smtClean="0"/>
              <a:t>empresa</a:t>
            </a:r>
            <a:endParaRPr lang="es-ES" dirty="0"/>
          </a:p>
          <a:p>
            <a:pPr algn="just"/>
            <a:r>
              <a:rPr lang="es-ES" dirty="0" smtClean="0"/>
              <a:t>Buscan </a:t>
            </a:r>
            <a:r>
              <a:rPr lang="es-ES" dirty="0"/>
              <a:t>que los líderes de las organizaciones los formen como personas y sean sus guías a lo largo de su carrera </a:t>
            </a:r>
            <a:r>
              <a:rPr lang="es-ES" dirty="0" smtClean="0"/>
              <a:t>profesional</a:t>
            </a:r>
          </a:p>
          <a:p>
            <a:pPr algn="just"/>
            <a:r>
              <a:rPr lang="es-ES" dirty="0" smtClean="0"/>
              <a:t>Cambian de trabajo en búsqueda de crecimiento profesional acelerado</a:t>
            </a:r>
          </a:p>
          <a:p>
            <a:pPr algn="just"/>
            <a:r>
              <a:rPr lang="es-ES" dirty="0"/>
              <a:t>Buscan la oportunidad de negociar - no les gusta sentirse subestimados por su </a:t>
            </a:r>
            <a:r>
              <a:rPr lang="es-ES" dirty="0" smtClean="0"/>
              <a:t>edad</a:t>
            </a:r>
          </a:p>
          <a:p>
            <a:pPr algn="just"/>
            <a:r>
              <a:rPr lang="es-ES" dirty="0"/>
              <a:t>Su adaptación a la cultura corporativa es </a:t>
            </a:r>
            <a:r>
              <a:rPr lang="es-ES" dirty="0" smtClean="0"/>
              <a:t>rápida</a:t>
            </a:r>
            <a:endParaRPr lang="es-ES" dirty="0"/>
          </a:p>
          <a:p>
            <a:pPr algn="just"/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 smtClean="0"/>
              <a:t>Rasgo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339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dirty="0" smtClean="0"/>
              <a:t>Rasgo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934" y="2250500"/>
            <a:ext cx="8322966" cy="5430429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Priorizan el cuidado de su entorno y el medio </a:t>
            </a:r>
            <a:r>
              <a:rPr lang="es-ES" dirty="0" smtClean="0"/>
              <a:t>ambiente</a:t>
            </a:r>
            <a:endParaRPr lang="es-ES" dirty="0"/>
          </a:p>
          <a:p>
            <a:pPr algn="just"/>
            <a:r>
              <a:rPr lang="es-ES" dirty="0" smtClean="0"/>
              <a:t>Priorizan balance </a:t>
            </a:r>
            <a:r>
              <a:rPr lang="es-ES" dirty="0"/>
              <a:t>de vida personal y </a:t>
            </a:r>
            <a:r>
              <a:rPr lang="es-ES" dirty="0" smtClean="0"/>
              <a:t>trabajo</a:t>
            </a:r>
          </a:p>
          <a:p>
            <a:pPr algn="just"/>
            <a:r>
              <a:rPr lang="es-ES" dirty="0"/>
              <a:t>P</a:t>
            </a:r>
            <a:r>
              <a:rPr lang="es-ES" dirty="0" smtClean="0"/>
              <a:t>riorizan </a:t>
            </a:r>
            <a:r>
              <a:rPr lang="es-ES" dirty="0"/>
              <a:t>estilo de vida sobre el salario </a:t>
            </a:r>
            <a:endParaRPr lang="es-ES" dirty="0" smtClean="0"/>
          </a:p>
          <a:p>
            <a:pPr algn="just"/>
            <a:r>
              <a:rPr lang="es-ES" dirty="0" smtClean="0"/>
              <a:t>Buscan </a:t>
            </a:r>
            <a:r>
              <a:rPr lang="es-ES" dirty="0"/>
              <a:t>flexibilidad de horarios, trabajo en </a:t>
            </a:r>
            <a:r>
              <a:rPr lang="es-ES" dirty="0" smtClean="0"/>
              <a:t>equipo retador </a:t>
            </a:r>
            <a:r>
              <a:rPr lang="es-ES" dirty="0"/>
              <a:t>y dinamismo </a:t>
            </a:r>
            <a:r>
              <a:rPr lang="es-ES" dirty="0" smtClean="0"/>
              <a:t>constante</a:t>
            </a:r>
            <a:endParaRPr lang="es-ES" dirty="0"/>
          </a:p>
          <a:p>
            <a:pPr algn="just"/>
            <a:r>
              <a:rPr lang="es-ES" dirty="0" smtClean="0"/>
              <a:t>Tienen </a:t>
            </a:r>
            <a:r>
              <a:rPr lang="es-ES" dirty="0"/>
              <a:t>hambre de aprender y </a:t>
            </a:r>
            <a:r>
              <a:rPr lang="es-ES" dirty="0" smtClean="0"/>
              <a:t>combinan, </a:t>
            </a:r>
            <a:r>
              <a:rPr lang="es-ES" dirty="0"/>
              <a:t>el desarrollo de procesos antiguos con </a:t>
            </a:r>
            <a:r>
              <a:rPr lang="es-ES" dirty="0" smtClean="0"/>
              <a:t>innovadores, para generar </a:t>
            </a:r>
            <a:r>
              <a:rPr lang="es-ES" dirty="0"/>
              <a:t>oportunidades de crecimiento para las </a:t>
            </a:r>
            <a:r>
              <a:rPr lang="es-ES" dirty="0" smtClean="0"/>
              <a:t>empresas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763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019956"/>
            <a:ext cx="9144000" cy="914400"/>
          </a:xfrm>
        </p:spPr>
        <p:txBody>
          <a:bodyPr>
            <a:normAutofit/>
          </a:bodyPr>
          <a:lstStyle/>
          <a:p>
            <a:r>
              <a:rPr lang="es-ES" sz="2400" dirty="0" err="1"/>
              <a:t>Why</a:t>
            </a:r>
            <a:r>
              <a:rPr lang="es-ES" sz="2400" dirty="0"/>
              <a:t> I Am </a:t>
            </a:r>
            <a:r>
              <a:rPr lang="es-ES" sz="2400" dirty="0" err="1"/>
              <a:t>Leaving</a:t>
            </a:r>
            <a:r>
              <a:rPr lang="es-ES" sz="2400" dirty="0"/>
              <a:t> Goldman </a:t>
            </a:r>
            <a:r>
              <a:rPr lang="es-ES" sz="2400" dirty="0" err="1"/>
              <a:t>Sachs</a:t>
            </a:r>
            <a:r>
              <a:rPr lang="es-ES" sz="2400" dirty="0"/>
              <a:t>, </a:t>
            </a:r>
            <a:r>
              <a:rPr lang="es-ES" sz="2400" dirty="0" err="1"/>
              <a:t>By</a:t>
            </a:r>
            <a:r>
              <a:rPr lang="es-ES" sz="2400" dirty="0"/>
              <a:t> GREG SMITH</a:t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1224713"/>
            <a:ext cx="7610476" cy="30322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2600" b="1" i="1" dirty="0" err="1" smtClean="0"/>
              <a:t>Millennials</a:t>
            </a:r>
            <a:endParaRPr lang="es-ES" sz="2600" b="1" i="1" dirty="0" smtClean="0"/>
          </a:p>
          <a:p>
            <a:pPr marL="0" indent="0">
              <a:buNone/>
            </a:pPr>
            <a:r>
              <a:rPr lang="es-ES" dirty="0" smtClean="0"/>
              <a:t>Suelen creer que los negocios </a:t>
            </a:r>
            <a:r>
              <a:rPr lang="es-ES" sz="2800" b="1" i="1" dirty="0" smtClean="0"/>
              <a:t>SI</a:t>
            </a:r>
            <a:r>
              <a:rPr lang="es-ES" dirty="0" smtClean="0"/>
              <a:t> tienen un impacto positivo en la sociedad</a:t>
            </a:r>
            <a:r>
              <a:rPr lang="es-ES" dirty="0"/>
              <a:t> </a:t>
            </a:r>
            <a:r>
              <a:rPr lang="es-ES" dirty="0" smtClean="0"/>
              <a:t>y </a:t>
            </a:r>
            <a:r>
              <a:rPr lang="es-ES" sz="3200" b="1" i="1" dirty="0" smtClean="0"/>
              <a:t>SI </a:t>
            </a:r>
            <a:r>
              <a:rPr lang="es-ES" dirty="0" smtClean="0"/>
              <a:t>incrementan la prosperidad</a:t>
            </a:r>
          </a:p>
          <a:p>
            <a:pPr marL="0" indent="0">
              <a:buNone/>
            </a:pPr>
            <a:r>
              <a:rPr lang="es-ES" dirty="0" smtClean="0"/>
              <a:t> Piensan que los negocios pueden aportar  más en los temas de cambio climático, equidad,  distribución de ingresos y </a:t>
            </a:r>
            <a:r>
              <a:rPr lang="es-ES" b="1" i="1" dirty="0" smtClean="0"/>
              <a:t>DEBEN</a:t>
            </a:r>
            <a:r>
              <a:rPr lang="es-ES" dirty="0" smtClean="0"/>
              <a:t> generar valor positivo a la sociedad</a:t>
            </a:r>
          </a:p>
          <a:p>
            <a:pPr marL="0" indent="0">
              <a:buNone/>
            </a:pPr>
            <a:r>
              <a:rPr lang="es-ES" dirty="0" smtClean="0"/>
              <a:t>Además desean trabajar en empresas con prácticas </a:t>
            </a:r>
            <a:r>
              <a:rPr lang="es-ES" b="1" i="1" dirty="0" smtClean="0"/>
              <a:t>ETICAS</a:t>
            </a:r>
            <a:r>
              <a:rPr lang="es-ES" dirty="0" smtClean="0"/>
              <a:t> y de sostenibilidad alineadas a sus </a:t>
            </a:r>
            <a:r>
              <a:rPr lang="es-ES" b="1" i="1" dirty="0" smtClean="0"/>
              <a:t>VALORES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423805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264862" cy="914400"/>
          </a:xfrm>
        </p:spPr>
        <p:txBody>
          <a:bodyPr>
            <a:normAutofit/>
          </a:bodyPr>
          <a:lstStyle/>
          <a:p>
            <a:pPr algn="dist"/>
            <a:r>
              <a:rPr lang="es-ES" dirty="0" smtClean="0"/>
              <a:t>GENERACIONES</a:t>
            </a:r>
            <a:endParaRPr lang="es-ES" dirty="0"/>
          </a:p>
        </p:txBody>
      </p:sp>
      <p:pic>
        <p:nvPicPr>
          <p:cNvPr id="6" name="Marcador de contenido 5" descr="Generations-market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b="75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59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1184992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LIDERAR LA GENERACION</a:t>
            </a:r>
            <a:r>
              <a:rPr lang="es-ES" sz="3200" dirty="0">
                <a:solidFill>
                  <a:srgbClr val="FFFFFF"/>
                </a:solidFill>
              </a:rPr>
              <a:t> Y </a:t>
            </a:r>
            <a:r>
              <a:rPr lang="es-ES" sz="2400" dirty="0">
                <a:solidFill>
                  <a:srgbClr val="FFFFFF"/>
                </a:solidFill>
              </a:rPr>
              <a:t/>
            </a: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HACIA LA </a:t>
            </a:r>
            <a:r>
              <a:rPr lang="es-ES" sz="2400" dirty="0" smtClean="0">
                <a:solidFill>
                  <a:srgbClr val="FFFFFF"/>
                </a:solidFill>
              </a:rPr>
              <a:t>INNOVACION </a:t>
            </a:r>
            <a:r>
              <a:rPr lang="es-ES" sz="2400" dirty="0">
                <a:solidFill>
                  <a:srgbClr val="FFFFFF"/>
                </a:solidFill>
              </a:rPr>
              <a:t>Y LA </a:t>
            </a:r>
            <a:r>
              <a:rPr lang="es-ES" sz="2400" dirty="0" smtClean="0">
                <a:solidFill>
                  <a:srgbClr val="FFFFFF"/>
                </a:solidFill>
              </a:rPr>
              <a:t>CREACION </a:t>
            </a:r>
            <a:r>
              <a:rPr lang="es-ES" sz="2400" dirty="0">
                <a:solidFill>
                  <a:srgbClr val="FFFFFF"/>
                </a:solidFill>
              </a:rPr>
              <a:t>DEL CONOCIMIENTO</a:t>
            </a:r>
          </a:p>
        </p:txBody>
      </p:sp>
      <p:pic>
        <p:nvPicPr>
          <p:cNvPr id="4" name="Marcador de contenido 3" descr="social-med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7706"/>
          <a:stretch>
            <a:fillRect/>
          </a:stretch>
        </p:blipFill>
        <p:spPr>
          <a:xfrm>
            <a:off x="1114424" y="2335822"/>
            <a:ext cx="7610476" cy="3670767"/>
          </a:xfrm>
        </p:spPr>
      </p:pic>
    </p:spTree>
    <p:extLst>
      <p:ext uri="{BB962C8B-B14F-4D97-AF65-F5344CB8AC3E}">
        <p14:creationId xmlns:p14="http://schemas.microsoft.com/office/powerpoint/2010/main" val="300258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bloomberg-businessweek-business-magnate-comparis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5" r="-31235"/>
          <a:stretch>
            <a:fillRect/>
          </a:stretch>
        </p:blipFill>
        <p:spPr>
          <a:xfrm>
            <a:off x="129881" y="949249"/>
            <a:ext cx="9014119" cy="5749981"/>
          </a:xfrm>
        </p:spPr>
      </p:pic>
      <p:sp>
        <p:nvSpPr>
          <p:cNvPr id="5" name="Rectángulo 4"/>
          <p:cNvSpPr/>
          <p:nvPr/>
        </p:nvSpPr>
        <p:spPr>
          <a:xfrm>
            <a:off x="1622725" y="417806"/>
            <a:ext cx="62504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g</a:t>
            </a:r>
            <a:r>
              <a:rPr lang="es-ES" sz="3200" dirty="0" smtClean="0"/>
              <a:t>erente L I D E R de ayer y hoy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7679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dist"/>
            <a:r>
              <a:rPr lang="es-ES" sz="2800" dirty="0" smtClean="0"/>
              <a:t>Que hacen los gerentes líderes de hoy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Desarrolle </a:t>
            </a:r>
            <a:r>
              <a:rPr lang="es-ES" dirty="0"/>
              <a:t>una zona de confianza. Llegue a </a:t>
            </a:r>
            <a:r>
              <a:rPr lang="es-ES" dirty="0" smtClean="0"/>
              <a:t>conocerlos, escúchelos, </a:t>
            </a:r>
            <a:r>
              <a:rPr lang="es-ES" dirty="0"/>
              <a:t>sea genuino. Tome su tiempo para tomar </a:t>
            </a:r>
            <a:r>
              <a:rPr lang="es-ES" dirty="0" smtClean="0"/>
              <a:t>algún almuerzo, un café y compartir con </a:t>
            </a:r>
            <a:r>
              <a:rPr lang="es-ES" dirty="0"/>
              <a:t>su </a:t>
            </a:r>
            <a:r>
              <a:rPr lang="es-ES" dirty="0" smtClean="0"/>
              <a:t>equipo…los </a:t>
            </a:r>
            <a:r>
              <a:rPr lang="es-ES" dirty="0"/>
              <a:t>ambientes informales pueden lograr grandes </a:t>
            </a:r>
            <a:r>
              <a:rPr lang="es-ES" dirty="0" smtClean="0"/>
              <a:t>resultados </a:t>
            </a:r>
            <a:endParaRPr lang="es-ES" dirty="0"/>
          </a:p>
          <a:p>
            <a:r>
              <a:rPr lang="es-ES" dirty="0" smtClean="0"/>
              <a:t>Aprenda </a:t>
            </a:r>
            <a:r>
              <a:rPr lang="es-ES" dirty="0"/>
              <a:t>a delegar, </a:t>
            </a:r>
            <a:r>
              <a:rPr lang="es-ES" dirty="0" smtClean="0"/>
              <a:t>desarrolle en </a:t>
            </a:r>
            <a:r>
              <a:rPr lang="es-ES" dirty="0"/>
              <a:t>sus equipos de trabajo claros parámetros, metas y </a:t>
            </a:r>
            <a:r>
              <a:rPr lang="es-ES" dirty="0" err="1"/>
              <a:t>deadlines</a:t>
            </a:r>
            <a:r>
              <a:rPr lang="es-ES" dirty="0"/>
              <a:t> alcanzables  </a:t>
            </a:r>
          </a:p>
          <a:p>
            <a:r>
              <a:rPr lang="es-ES" dirty="0"/>
              <a:t>Cree incentivos que valoren logros, asigne responsabilidades, promueva la rotación </a:t>
            </a:r>
            <a:r>
              <a:rPr lang="es-ES" dirty="0" smtClean="0"/>
              <a:t>lateral </a:t>
            </a:r>
            <a:endParaRPr lang="es-ES" dirty="0"/>
          </a:p>
          <a:p>
            <a:r>
              <a:rPr lang="es-ES" dirty="0" smtClean="0"/>
              <a:t>Establezca </a:t>
            </a:r>
            <a:r>
              <a:rPr lang="es-ES" dirty="0"/>
              <a:t>programas de entrenamientos a la medida para </a:t>
            </a:r>
            <a:r>
              <a:rPr lang="es-ES" dirty="0" smtClean="0"/>
              <a:t>desarrollar </a:t>
            </a:r>
            <a:r>
              <a:rPr lang="es-ES" dirty="0"/>
              <a:t>destrezas…no </a:t>
            </a:r>
            <a:r>
              <a:rPr lang="es-ES" dirty="0" smtClean="0"/>
              <a:t>cometa el error de utilizar refritos </a:t>
            </a: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79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636" y="2194483"/>
            <a:ext cx="7969264" cy="4980328"/>
          </a:xfrm>
        </p:spPr>
        <p:txBody>
          <a:bodyPr>
            <a:normAutofit/>
          </a:bodyPr>
          <a:lstStyle/>
          <a:p>
            <a:r>
              <a:rPr lang="es-ES" dirty="0" smtClean="0"/>
              <a:t>Desarróllese usted mismo,  </a:t>
            </a:r>
            <a:r>
              <a:rPr lang="es-ES" dirty="0" err="1" smtClean="0"/>
              <a:t>capacítece</a:t>
            </a:r>
            <a:r>
              <a:rPr lang="es-ES" dirty="0" smtClean="0"/>
              <a:t> en sus destrezas de coach para mantener a sus jóvenes talentos enfocados y motivados</a:t>
            </a:r>
          </a:p>
          <a:p>
            <a:r>
              <a:rPr lang="es-ES" dirty="0" smtClean="0"/>
              <a:t>Sea </a:t>
            </a:r>
            <a:r>
              <a:rPr lang="es-ES" dirty="0"/>
              <a:t>maestro y mentor. </a:t>
            </a:r>
            <a:r>
              <a:rPr lang="es-ES" dirty="0" smtClean="0"/>
              <a:t>Guíelos.  </a:t>
            </a:r>
            <a:r>
              <a:rPr lang="es-ES" dirty="0"/>
              <a:t>Recuerde que es </a:t>
            </a:r>
            <a:r>
              <a:rPr lang="es-ES" dirty="0" smtClean="0"/>
              <a:t>usted su </a:t>
            </a:r>
            <a:r>
              <a:rPr lang="es-ES" dirty="0"/>
              <a:t>colega, dele su </a:t>
            </a:r>
            <a:r>
              <a:rPr lang="es-ES" dirty="0" smtClean="0"/>
              <a:t>lugar, su espacio y su tiempo para aprender</a:t>
            </a:r>
          </a:p>
          <a:p>
            <a:r>
              <a:rPr lang="es-ES" dirty="0" smtClean="0"/>
              <a:t>Cree un programa de incentivos que premie sus mejoras de desempeño</a:t>
            </a:r>
            <a:endParaRPr lang="es-ES" dirty="0"/>
          </a:p>
          <a:p>
            <a:r>
              <a:rPr lang="es-ES" dirty="0" smtClean="0"/>
              <a:t>Cambie políticas obsoletas que desmotivan y mantienen a su empresa atada a las viejas prácticas</a:t>
            </a:r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dist"/>
            <a:r>
              <a:rPr lang="es-ES" sz="2800" dirty="0" err="1" smtClean="0"/>
              <a:t>Benchmark</a:t>
            </a:r>
            <a:r>
              <a:rPr lang="es-ES" sz="2800" dirty="0" smtClean="0"/>
              <a:t>: </a:t>
            </a:r>
            <a:r>
              <a:rPr lang="es-ES" sz="3200" dirty="0" smtClean="0"/>
              <a:t>gerente líder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98285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2443400"/>
            <a:ext cx="7610476" cy="3822929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Reúnase con frecuencia para establecer objetivos, definir metas, fechas, asignar recursos y dar apoyo con sus consultas</a:t>
            </a:r>
          </a:p>
          <a:p>
            <a:r>
              <a:rPr lang="es-ES" dirty="0" smtClean="0"/>
              <a:t>Flexibilice en la medida de lo posible los horarios, asignación de tareas, proyectos…es como lograr la flexibilización masiva del marketing</a:t>
            </a:r>
          </a:p>
          <a:p>
            <a:r>
              <a:rPr lang="es-ES" dirty="0" smtClean="0"/>
              <a:t>Observe y de </a:t>
            </a:r>
            <a:r>
              <a:rPr lang="es-ES" dirty="0" err="1" smtClean="0"/>
              <a:t>feedback</a:t>
            </a:r>
            <a:r>
              <a:rPr lang="es-ES" dirty="0" smtClean="0"/>
              <a:t> constructivo, pertinente y en el tiempo correcto. Dígale lo que hace bien y dígale lo que debe corregir o mejorar</a:t>
            </a:r>
            <a:endParaRPr lang="es-ES" dirty="0"/>
          </a:p>
          <a:p>
            <a:r>
              <a:rPr lang="es-ES" dirty="0" smtClean="0"/>
              <a:t>Si hace un buen trabajo, dígaselo…el reconocimiento motiva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dist"/>
            <a:r>
              <a:rPr lang="es-ES" sz="2800" dirty="0" err="1" smtClean="0"/>
              <a:t>Benchmark</a:t>
            </a:r>
            <a:r>
              <a:rPr lang="es-ES" sz="2800" dirty="0" smtClean="0"/>
              <a:t>: </a:t>
            </a:r>
            <a:r>
              <a:rPr lang="es-ES" sz="3200" dirty="0" smtClean="0"/>
              <a:t>gerente líder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11442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2256058"/>
            <a:ext cx="7610476" cy="4010271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No se sienta insultado cuando sus subalternos le pregunten…Porqué ? Los</a:t>
            </a:r>
            <a:r>
              <a:rPr lang="es-ES" b="1" i="1" dirty="0" smtClean="0"/>
              <a:t> </a:t>
            </a:r>
            <a:r>
              <a:rPr lang="es-ES" sz="2400" b="1" i="1" dirty="0" smtClean="0"/>
              <a:t>Y</a:t>
            </a:r>
            <a:r>
              <a:rPr lang="es-ES" b="1" i="1" dirty="0" smtClean="0"/>
              <a:t> </a:t>
            </a:r>
            <a:r>
              <a:rPr lang="es-ES" dirty="0" smtClean="0"/>
              <a:t>desafían constantemente la forma y el proceso, siempre es posible mejorar la forma de hacer las cosas</a:t>
            </a:r>
          </a:p>
          <a:p>
            <a:r>
              <a:rPr lang="es-ES" dirty="0" smtClean="0"/>
              <a:t>Aprenda a negociar, </a:t>
            </a:r>
            <a:r>
              <a:rPr lang="es-ES" sz="2600" b="1" i="1" dirty="0" smtClean="0"/>
              <a:t>Y</a:t>
            </a:r>
            <a:r>
              <a:rPr lang="es-ES" dirty="0" smtClean="0"/>
              <a:t> es una generación más efectiva negociando</a:t>
            </a:r>
            <a:r>
              <a:rPr lang="es-ES" dirty="0"/>
              <a:t> </a:t>
            </a:r>
            <a:r>
              <a:rPr lang="es-ES" dirty="0" smtClean="0"/>
              <a:t>que su generación predecesora. Así que capacítese para que </a:t>
            </a:r>
            <a:r>
              <a:rPr lang="es-ES" dirty="0"/>
              <a:t>l</a:t>
            </a:r>
            <a:r>
              <a:rPr lang="es-ES" dirty="0" smtClean="0"/>
              <a:t>ogre los mejores </a:t>
            </a:r>
            <a:r>
              <a:rPr lang="es-ES" dirty="0" err="1" smtClean="0"/>
              <a:t>deals</a:t>
            </a:r>
            <a:r>
              <a:rPr lang="es-ES" dirty="0" smtClean="0"/>
              <a:t> con el mejor talento</a:t>
            </a:r>
          </a:p>
          <a:p>
            <a:r>
              <a:rPr lang="es-ES" dirty="0" smtClean="0"/>
              <a:t>Dedique más tiempo al seguimiento personalizado de los resultados individuales, entrenarlos y corregirlos en el momento adecuado, enséñelos a dividir proyectos en sub-proyectos y tareas con </a:t>
            </a:r>
            <a:r>
              <a:rPr lang="es-ES" dirty="0" err="1" smtClean="0"/>
              <a:t>deadlines</a:t>
            </a:r>
            <a:r>
              <a:rPr lang="es-ES" dirty="0" smtClean="0"/>
              <a:t> realistas para evitar el agobio de un gran proyecto inalcanzable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dist"/>
            <a:r>
              <a:rPr lang="es-ES" sz="2800" dirty="0" err="1" smtClean="0"/>
              <a:t>Benchmark</a:t>
            </a:r>
            <a:r>
              <a:rPr lang="es-ES" sz="2800" dirty="0" smtClean="0"/>
              <a:t>: </a:t>
            </a:r>
            <a:r>
              <a:rPr lang="es-ES" sz="3200" dirty="0" smtClean="0"/>
              <a:t>gerente líder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49003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Diseñe programas que estimulen el crecimiento,</a:t>
            </a:r>
            <a:r>
              <a:rPr lang="es-ES" sz="2600" b="1" i="1" dirty="0" smtClean="0"/>
              <a:t> Y </a:t>
            </a:r>
            <a:r>
              <a:rPr lang="es-ES" dirty="0" smtClean="0"/>
              <a:t>busca trabajos que le permitan moverse de proyecto en proyecto, de posición a posición, de departamento a departamento, de una sucursal a otra</a:t>
            </a:r>
          </a:p>
          <a:p>
            <a:r>
              <a:rPr lang="es-ES" dirty="0" smtClean="0"/>
              <a:t>Cree un espacio para la creatividad, sea desarrollo de proyectos, entrenamiento novedoso o actividades de socialización, cualquier  planteamiento innovador vale la pena impulsar</a:t>
            </a:r>
          </a:p>
          <a:p>
            <a:r>
              <a:rPr lang="es-ES" dirty="0" smtClean="0"/>
              <a:t>No olvide lo básico, la </a:t>
            </a:r>
            <a:r>
              <a:rPr lang="es-ES" dirty="0"/>
              <a:t>clave de retener a los </a:t>
            </a:r>
            <a:r>
              <a:rPr lang="es-ES" sz="2800" i="1" dirty="0"/>
              <a:t>Y</a:t>
            </a:r>
            <a:r>
              <a:rPr lang="es-ES" dirty="0"/>
              <a:t> es muchas veces la misma que para todos: </a:t>
            </a:r>
            <a:r>
              <a:rPr lang="es-ES" dirty="0" smtClean="0"/>
              <a:t>desarrollar una </a:t>
            </a:r>
            <a:r>
              <a:rPr lang="es-ES" dirty="0"/>
              <a:t>relación </a:t>
            </a:r>
            <a:r>
              <a:rPr lang="es-ES" dirty="0" smtClean="0"/>
              <a:t>productiva y de confianza con </a:t>
            </a:r>
            <a:r>
              <a:rPr lang="es-ES" dirty="0"/>
              <a:t>su  jefe inmediato. 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dist"/>
            <a:r>
              <a:rPr lang="es-ES" sz="2800" dirty="0" err="1" smtClean="0"/>
              <a:t>Benchmark</a:t>
            </a:r>
            <a:r>
              <a:rPr lang="es-ES" sz="2800" dirty="0" smtClean="0"/>
              <a:t>: </a:t>
            </a:r>
            <a:r>
              <a:rPr lang="es-ES" sz="3200" dirty="0" smtClean="0"/>
              <a:t>gerente líder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9649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w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4" b="17714"/>
          <a:stretch>
            <a:fillRect/>
          </a:stretch>
        </p:blipFill>
        <p:spPr>
          <a:xfrm>
            <a:off x="1" y="0"/>
            <a:ext cx="5511288" cy="2947360"/>
          </a:xfrm>
        </p:spPr>
      </p:pic>
      <p:pic>
        <p:nvPicPr>
          <p:cNvPr id="7" name="Imagen 6" descr="w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88" y="1"/>
            <a:ext cx="3632712" cy="3059224"/>
          </a:xfrm>
          <a:prstGeom prst="rect">
            <a:avLst/>
          </a:prstGeom>
        </p:spPr>
      </p:pic>
      <p:pic>
        <p:nvPicPr>
          <p:cNvPr id="10" name="Imagen 9" descr="w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7360"/>
            <a:ext cx="5511288" cy="3910639"/>
          </a:xfrm>
          <a:prstGeom prst="rect">
            <a:avLst/>
          </a:prstGeom>
        </p:spPr>
      </p:pic>
      <p:pic>
        <p:nvPicPr>
          <p:cNvPr id="11" name="Imagen 10" descr="w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80" y="2947361"/>
            <a:ext cx="4676220" cy="39106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" y="2382415"/>
            <a:ext cx="9143999" cy="13849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i="1" dirty="0"/>
              <a:t>Los </a:t>
            </a:r>
            <a:r>
              <a:rPr lang="es-ES" sz="2800" i="1" dirty="0" err="1"/>
              <a:t>millennials</a:t>
            </a:r>
            <a:r>
              <a:rPr lang="es-ES" sz="2800" i="1" dirty="0"/>
              <a:t> han sido la generación más estudiada…no podemos argumentar desconocimiento…</a:t>
            </a:r>
          </a:p>
        </p:txBody>
      </p:sp>
    </p:spTree>
    <p:extLst>
      <p:ext uri="{BB962C8B-B14F-4D97-AF65-F5344CB8AC3E}">
        <p14:creationId xmlns:p14="http://schemas.microsoft.com/office/powerpoint/2010/main" val="388267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121 - Sykes ALTA.jp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r="-8872"/>
          <a:stretch/>
        </p:blipFill>
        <p:spPr>
          <a:xfrm>
            <a:off x="1082344" y="0"/>
            <a:ext cx="8335850" cy="6984265"/>
          </a:xfrm>
        </p:spPr>
      </p:pic>
    </p:spTree>
    <p:extLst>
      <p:ext uri="{BB962C8B-B14F-4D97-AF65-F5344CB8AC3E}">
        <p14:creationId xmlns:p14="http://schemas.microsoft.com/office/powerpoint/2010/main" val="336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121 - Sykes ALTA.jp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9" b="31449"/>
          <a:stretch>
            <a:fillRect/>
          </a:stretch>
        </p:blipFill>
        <p:spPr>
          <a:xfrm>
            <a:off x="81994" y="851389"/>
            <a:ext cx="9278471" cy="6006612"/>
          </a:xfrm>
        </p:spPr>
      </p:pic>
    </p:spTree>
    <p:extLst>
      <p:ext uri="{BB962C8B-B14F-4D97-AF65-F5344CB8AC3E}">
        <p14:creationId xmlns:p14="http://schemas.microsoft.com/office/powerpoint/2010/main" val="149712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GENERACIONES MAS ESTUDIADAS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4503379"/>
            <a:ext cx="7610476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r>
              <a:rPr lang="es-ES" b="1" i="1" dirty="0" err="1"/>
              <a:t>The</a:t>
            </a:r>
            <a:r>
              <a:rPr lang="es-ES" b="1" i="1" dirty="0"/>
              <a:t> </a:t>
            </a:r>
            <a:r>
              <a:rPr lang="es-ES" b="1" i="1" dirty="0" err="1"/>
              <a:t>Greatest</a:t>
            </a:r>
            <a:r>
              <a:rPr lang="es-ES" b="1" i="1" dirty="0"/>
              <a:t> </a:t>
            </a:r>
            <a:r>
              <a:rPr lang="es-ES" b="1" i="1" dirty="0" err="1"/>
              <a:t>Generation</a:t>
            </a:r>
            <a:r>
              <a:rPr lang="es-ES" b="1" i="1" dirty="0"/>
              <a:t> </a:t>
            </a:r>
            <a:r>
              <a:rPr lang="es-ES" b="1" i="1" dirty="0" smtClean="0"/>
              <a:t>(&lt;1928)</a:t>
            </a:r>
            <a:endParaRPr lang="es-ES" dirty="0"/>
          </a:p>
          <a:p>
            <a:r>
              <a:rPr lang="es-ES" b="1" i="1" dirty="0" err="1" smtClean="0"/>
              <a:t>The</a:t>
            </a:r>
            <a:r>
              <a:rPr lang="es-ES" b="1" i="1" dirty="0" smtClean="0"/>
              <a:t> </a:t>
            </a:r>
            <a:r>
              <a:rPr lang="es-ES" b="1" i="1" dirty="0" err="1"/>
              <a:t>Silent</a:t>
            </a:r>
            <a:r>
              <a:rPr lang="es-ES" b="1" i="1" dirty="0"/>
              <a:t> </a:t>
            </a:r>
            <a:r>
              <a:rPr lang="es-ES" b="1" i="1" dirty="0" err="1"/>
              <a:t>G</a:t>
            </a:r>
            <a:r>
              <a:rPr lang="es-ES" b="1" i="1" dirty="0" err="1" smtClean="0"/>
              <a:t>eneration</a:t>
            </a:r>
            <a:r>
              <a:rPr lang="es-ES" b="1" i="1" dirty="0" smtClean="0"/>
              <a:t> (1928-1945</a:t>
            </a:r>
            <a:r>
              <a:rPr lang="es-ES" b="1" i="1" dirty="0"/>
              <a:t>)</a:t>
            </a:r>
            <a:endParaRPr lang="es-ES" b="1" i="1" dirty="0" smtClean="0"/>
          </a:p>
        </p:txBody>
      </p:sp>
      <p:pic>
        <p:nvPicPr>
          <p:cNvPr id="4" name="Imagen 3" descr="sil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993900"/>
            <a:ext cx="72517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9027" y="576918"/>
            <a:ext cx="34921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29 años, Gerente fundadora </a:t>
            </a:r>
            <a:r>
              <a:rPr lang="es-ES" dirty="0"/>
              <a:t>de </a:t>
            </a:r>
            <a:r>
              <a:rPr lang="es-ES" dirty="0" smtClean="0"/>
              <a:t>Disfruta. </a:t>
            </a:r>
            <a:r>
              <a:rPr lang="es-ES" dirty="0"/>
              <a:t>Global </a:t>
            </a:r>
            <a:r>
              <a:rPr lang="es-ES" dirty="0" err="1"/>
              <a:t>Shaper</a:t>
            </a:r>
            <a:r>
              <a:rPr lang="es-ES" dirty="0"/>
              <a:t> por el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Forum</a:t>
            </a:r>
            <a:r>
              <a:rPr lang="es-ES" dirty="0"/>
              <a:t>. Profesora de la Universidad del Pacífico. Miembro de la Asociación Mujeres Batalla. </a:t>
            </a:r>
            <a:r>
              <a:rPr lang="es-ES" dirty="0" smtClean="0"/>
              <a:t>Expositora </a:t>
            </a:r>
            <a:r>
              <a:rPr lang="es-ES" dirty="0"/>
              <a:t>y Coach de CADE Universitario 2012, 2011, 2009 y 2008. Miembro fundador del comité de jóvenes de Perú 2021. Coach y Promotora del programa </a:t>
            </a:r>
            <a:r>
              <a:rPr lang="es-ES" dirty="0" err="1"/>
              <a:t>Emprendeahora</a:t>
            </a:r>
            <a:r>
              <a:rPr lang="es-ES" dirty="0"/>
              <a:t> 2012, 2011 y 2010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3" name="Imagen 2" descr="azucena-gutierre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89" y="919019"/>
            <a:ext cx="2540000" cy="304800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4732586"/>
            <a:ext cx="8913813" cy="914400"/>
          </a:xfrm>
          <a:solidFill>
            <a:schemeClr val="tx2">
              <a:lumMod val="75000"/>
              <a:lumOff val="25000"/>
            </a:schemeClr>
          </a:solidFill>
        </p:spPr>
        <p:txBody>
          <a:bodyPr>
            <a:normAutofit fontScale="90000"/>
          </a:bodyPr>
          <a:lstStyle/>
          <a:p>
            <a:pPr algn="dist"/>
            <a:r>
              <a:rPr lang="es-ES" dirty="0" smtClean="0"/>
              <a:t>Azucena, un caso real Latinoamericano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908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3855"/>
            <a:ext cx="8913813" cy="104864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Hagamos un breve ejercicio de liderazgo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Piense en un líder para el que trabajaste. Aquel que logró que dieras lo mejor de ti. Aquel con el que disfrutaste trabajar y con quien trabajarías nuevamente.</a:t>
            </a:r>
          </a:p>
          <a:p>
            <a:r>
              <a:rPr lang="es-ES" dirty="0" smtClean="0"/>
              <a:t>Que hacía. Que decía. Como te hacía sentir.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33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realidad todos sabemos que hace un líder…..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2378306"/>
            <a:ext cx="3229916" cy="2180867"/>
          </a:xfrm>
        </p:spPr>
        <p:txBody>
          <a:bodyPr>
            <a:noAutofit/>
          </a:bodyPr>
          <a:lstStyle/>
          <a:p>
            <a:r>
              <a:rPr lang="es-ES" sz="1800" dirty="0" smtClean="0"/>
              <a:t>Me empoderó</a:t>
            </a:r>
          </a:p>
          <a:p>
            <a:r>
              <a:rPr lang="es-ES" sz="1800" dirty="0" smtClean="0"/>
              <a:t>Me inspiró</a:t>
            </a:r>
          </a:p>
          <a:p>
            <a:r>
              <a:rPr lang="es-ES" sz="1800" dirty="0" smtClean="0"/>
              <a:t>Confió en mí</a:t>
            </a:r>
          </a:p>
          <a:p>
            <a:r>
              <a:rPr lang="es-ES" sz="1800" dirty="0" smtClean="0"/>
              <a:t>Me motivó</a:t>
            </a:r>
          </a:p>
          <a:p>
            <a:r>
              <a:rPr lang="es-ES" sz="1800" dirty="0" smtClean="0"/>
              <a:t>Me enseñó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820036" y="2390339"/>
            <a:ext cx="4057263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Me hizo sentir capaz</a:t>
            </a:r>
          </a:p>
          <a:p>
            <a:r>
              <a:rPr lang="es-ES" dirty="0" smtClean="0"/>
              <a:t>Me </a:t>
            </a:r>
            <a:r>
              <a:rPr lang="es-ES" dirty="0" err="1" smtClean="0"/>
              <a:t>dió</a:t>
            </a:r>
            <a:r>
              <a:rPr lang="es-ES" dirty="0" smtClean="0"/>
              <a:t> esperanza</a:t>
            </a:r>
          </a:p>
          <a:p>
            <a:r>
              <a:rPr lang="es-ES" dirty="0" smtClean="0"/>
              <a:t>Me mostró el propósito </a:t>
            </a:r>
          </a:p>
          <a:p>
            <a:r>
              <a:rPr lang="es-ES" dirty="0" smtClean="0"/>
              <a:t>Me hizo sentir parte de algo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856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maya angelo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b="14018"/>
          <a:stretch>
            <a:fillRect/>
          </a:stretch>
        </p:blipFill>
        <p:spPr>
          <a:xfrm>
            <a:off x="1114425" y="1805306"/>
            <a:ext cx="7610475" cy="5476875"/>
          </a:xfrm>
        </p:spPr>
      </p:pic>
    </p:spTree>
    <p:extLst>
      <p:ext uri="{BB962C8B-B14F-4D97-AF65-F5344CB8AC3E}">
        <p14:creationId xmlns:p14="http://schemas.microsoft.com/office/powerpoint/2010/main" val="28422892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178"/>
            <a:ext cx="8913813" cy="9144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pPr algn="dist"/>
            <a:r>
              <a:rPr lang="es-ES" dirty="0" smtClean="0"/>
              <a:t>MUCHAS GRACIAS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Ideas </a:t>
            </a:r>
            <a:r>
              <a:rPr lang="es-ES" dirty="0" smtClean="0"/>
              <a:t>centrales</a:t>
            </a:r>
          </a:p>
          <a:p>
            <a:r>
              <a:rPr lang="es-ES" dirty="0"/>
              <a:t>Ideas centrales</a:t>
            </a:r>
          </a:p>
          <a:p>
            <a:r>
              <a:rPr lang="es-ES" dirty="0"/>
              <a:t>Ideas centrales</a:t>
            </a:r>
          </a:p>
          <a:p>
            <a:r>
              <a:rPr lang="es-ES" dirty="0"/>
              <a:t>Ideas centrales</a:t>
            </a:r>
          </a:p>
          <a:p>
            <a:r>
              <a:rPr lang="es-ES" dirty="0"/>
              <a:t>Ideas centrales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851804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GENERACIONES MAS ESTUDIADAS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4503379"/>
            <a:ext cx="7610476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r>
              <a:rPr lang="es-ES" b="1" i="1" dirty="0" err="1" smtClean="0"/>
              <a:t>Generation</a:t>
            </a:r>
            <a:r>
              <a:rPr lang="es-ES" b="1" i="1" dirty="0" smtClean="0"/>
              <a:t> </a:t>
            </a:r>
            <a:r>
              <a:rPr lang="es-ES" b="1" i="1" dirty="0" err="1"/>
              <a:t>B</a:t>
            </a:r>
            <a:r>
              <a:rPr lang="es-ES" b="1" i="1" dirty="0" err="1" smtClean="0"/>
              <a:t>aby</a:t>
            </a:r>
            <a:r>
              <a:rPr lang="es-ES" b="1" i="1" dirty="0" smtClean="0"/>
              <a:t> </a:t>
            </a:r>
            <a:r>
              <a:rPr lang="es-ES" b="1" i="1" dirty="0" err="1"/>
              <a:t>B</a:t>
            </a:r>
            <a:r>
              <a:rPr lang="es-ES" b="1" i="1" dirty="0" err="1" smtClean="0"/>
              <a:t>oomers</a:t>
            </a:r>
            <a:r>
              <a:rPr lang="es-ES" b="1" i="1" dirty="0" smtClean="0"/>
              <a:t> (1946-1964)</a:t>
            </a:r>
            <a:endParaRPr lang="es-ES" dirty="0"/>
          </a:p>
        </p:txBody>
      </p:sp>
      <p:pic>
        <p:nvPicPr>
          <p:cNvPr id="5" name="Imagen 4" descr="Baby-Boomers-via-AARP.org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4" y="2030597"/>
            <a:ext cx="6937871" cy="33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GENERACIONES MAS ESTUDIADAS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4805" y="5087493"/>
            <a:ext cx="7610476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r>
              <a:rPr lang="es-ES" b="1" i="1" dirty="0" err="1" smtClean="0"/>
              <a:t>Generation</a:t>
            </a:r>
            <a:r>
              <a:rPr lang="es-ES" b="1" i="1" dirty="0" smtClean="0"/>
              <a:t> </a:t>
            </a:r>
            <a:r>
              <a:rPr lang="es-ES" b="1" i="1" dirty="0"/>
              <a:t>X</a:t>
            </a:r>
            <a:r>
              <a:rPr lang="es-ES" b="1" i="1" dirty="0" smtClean="0"/>
              <a:t> (1965-1984)</a:t>
            </a:r>
          </a:p>
          <a:p>
            <a:endParaRPr lang="es-ES" dirty="0"/>
          </a:p>
        </p:txBody>
      </p:sp>
      <p:pic>
        <p:nvPicPr>
          <p:cNvPr id="5" name="Imagen 4" descr="X sandwi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5" y="2095500"/>
            <a:ext cx="7185125" cy="338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GENERACIONES MAS ESTUDIADAS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2436" y="4627295"/>
            <a:ext cx="7610476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endParaRPr lang="es-ES" i="1" dirty="0" smtClean="0"/>
          </a:p>
          <a:p>
            <a:r>
              <a:rPr lang="es-ES" b="1" i="1" dirty="0" err="1" smtClean="0"/>
              <a:t>Generation</a:t>
            </a:r>
            <a:r>
              <a:rPr lang="es-ES" b="1" i="1" dirty="0" smtClean="0"/>
              <a:t> Y (1985-2000) </a:t>
            </a:r>
            <a:r>
              <a:rPr lang="es-ES" i="1" dirty="0" smtClean="0"/>
              <a:t>15-29</a:t>
            </a:r>
            <a:endParaRPr lang="es-ES" b="1" i="1" dirty="0" smtClean="0"/>
          </a:p>
          <a:p>
            <a:r>
              <a:rPr lang="es-ES" b="1" i="1" dirty="0" err="1" smtClean="0"/>
              <a:t>Generation</a:t>
            </a:r>
            <a:r>
              <a:rPr lang="es-ES" b="1" i="1" dirty="0" smtClean="0"/>
              <a:t> Z (&gt;2000)</a:t>
            </a:r>
          </a:p>
          <a:p>
            <a:endParaRPr lang="es-ES" dirty="0"/>
          </a:p>
        </p:txBody>
      </p:sp>
      <p:pic>
        <p:nvPicPr>
          <p:cNvPr id="4" name="Imagen 3" descr="generacion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0" y="2026785"/>
            <a:ext cx="5742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3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MILLENNIALS   -    generación </a:t>
            </a:r>
            <a:r>
              <a:rPr lang="es-ES" sz="4000" dirty="0" smtClean="0"/>
              <a:t>Y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126" y="2797122"/>
            <a:ext cx="3805249" cy="3670767"/>
          </a:xfrm>
        </p:spPr>
        <p:txBody>
          <a:bodyPr>
            <a:normAutofit lnSpcReduction="10000"/>
          </a:bodyPr>
          <a:lstStyle/>
          <a:p>
            <a:r>
              <a:rPr lang="es-ES" dirty="0" err="1" smtClean="0"/>
              <a:t>Generation</a:t>
            </a:r>
            <a:r>
              <a:rPr lang="es-ES" dirty="0" smtClean="0"/>
              <a:t> </a:t>
            </a:r>
            <a:r>
              <a:rPr lang="es-ES" dirty="0" err="1" smtClean="0"/>
              <a:t>www</a:t>
            </a:r>
            <a:endParaRPr lang="es-ES" dirty="0" smtClean="0"/>
          </a:p>
          <a:p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dirty="0"/>
              <a:t>Digital </a:t>
            </a:r>
            <a:r>
              <a:rPr lang="es-ES" dirty="0" err="1" smtClean="0"/>
              <a:t>Generation</a:t>
            </a:r>
            <a:endParaRPr lang="es-ES" dirty="0" smtClean="0"/>
          </a:p>
          <a:p>
            <a:r>
              <a:rPr lang="es-ES" dirty="0" err="1" smtClean="0"/>
              <a:t>Generation</a:t>
            </a:r>
            <a:r>
              <a:rPr lang="es-ES" dirty="0" smtClean="0"/>
              <a:t> E</a:t>
            </a:r>
          </a:p>
          <a:p>
            <a:r>
              <a:rPr lang="es-ES" dirty="0" smtClean="0"/>
              <a:t>Echo </a:t>
            </a:r>
            <a:r>
              <a:rPr lang="es-ES" dirty="0" err="1" smtClean="0"/>
              <a:t>Boomers</a:t>
            </a:r>
            <a:r>
              <a:rPr lang="es-ES" dirty="0" smtClean="0"/>
              <a:t> </a:t>
            </a:r>
          </a:p>
          <a:p>
            <a:r>
              <a:rPr lang="es-ES" dirty="0" smtClean="0"/>
              <a:t>N</a:t>
            </a:r>
            <a:r>
              <a:rPr lang="es-ES" dirty="0"/>
              <a:t>-</a:t>
            </a:r>
            <a:r>
              <a:rPr lang="es-ES" dirty="0" smtClean="0"/>
              <a:t>Gens </a:t>
            </a:r>
          </a:p>
          <a:p>
            <a:r>
              <a:rPr lang="es-ES" dirty="0" err="1"/>
              <a:t>Nexters</a:t>
            </a:r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Do-</a:t>
            </a:r>
            <a:r>
              <a:rPr lang="es-ES" dirty="0" err="1"/>
              <a:t>or</a:t>
            </a:r>
            <a:r>
              <a:rPr lang="es-ES" dirty="0"/>
              <a:t>-Die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943205" y="2080227"/>
            <a:ext cx="3805249" cy="3670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dirty="0" smtClean="0"/>
          </a:p>
          <a:p>
            <a:r>
              <a:rPr lang="es-ES" dirty="0" err="1" smtClean="0"/>
              <a:t>CyberKids</a:t>
            </a:r>
            <a:endParaRPr lang="es-ES" dirty="0"/>
          </a:p>
          <a:p>
            <a:r>
              <a:rPr lang="es-ES" dirty="0" smtClean="0"/>
              <a:t>Non-Nuclear </a:t>
            </a:r>
            <a:r>
              <a:rPr lang="es-ES" dirty="0" err="1" smtClean="0"/>
              <a:t>Family</a:t>
            </a:r>
            <a:r>
              <a:rPr lang="es-ES" dirty="0" smtClean="0"/>
              <a:t> </a:t>
            </a:r>
            <a:r>
              <a:rPr lang="es-ES" dirty="0" err="1" smtClean="0"/>
              <a:t>Generation</a:t>
            </a:r>
            <a:endParaRPr lang="es-ES" dirty="0" smtClean="0"/>
          </a:p>
          <a:p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dirty="0" err="1" smtClean="0"/>
              <a:t>Nothing-Is-Sacred</a:t>
            </a:r>
            <a:r>
              <a:rPr lang="es-ES" dirty="0" smtClean="0"/>
              <a:t> </a:t>
            </a:r>
            <a:r>
              <a:rPr lang="es-ES" dirty="0" err="1" smtClean="0"/>
              <a:t>Generation</a:t>
            </a:r>
            <a:endParaRPr lang="es-ES" dirty="0" smtClean="0"/>
          </a:p>
          <a:p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dirty="0" err="1" smtClean="0"/>
              <a:t>Wannabees</a:t>
            </a:r>
            <a:endParaRPr lang="es-ES" dirty="0" smtClean="0"/>
          </a:p>
          <a:p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dirty="0" err="1" smtClean="0"/>
              <a:t>Feel-Good</a:t>
            </a:r>
            <a:r>
              <a:rPr lang="es-ES" dirty="0" smtClean="0"/>
              <a:t> </a:t>
            </a:r>
            <a:r>
              <a:rPr lang="es-ES" dirty="0" err="1" smtClean="0"/>
              <a:t>Generation</a:t>
            </a:r>
            <a:r>
              <a:rPr lang="es-ES" dirty="0" smtClean="0"/>
              <a:t> 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121436" y="2768118"/>
            <a:ext cx="3805249" cy="36707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/>
              <a:t>Generation</a:t>
            </a:r>
            <a:r>
              <a:rPr lang="es-ES" dirty="0"/>
              <a:t> </a:t>
            </a:r>
            <a:r>
              <a:rPr lang="es-ES" dirty="0" err="1" smtClean="0"/>
              <a:t>Why</a:t>
            </a:r>
            <a:endParaRPr lang="es-ES" dirty="0" smtClean="0"/>
          </a:p>
          <a:p>
            <a:r>
              <a:rPr lang="es-ES" dirty="0" err="1" smtClean="0"/>
              <a:t>Baby</a:t>
            </a:r>
            <a:r>
              <a:rPr lang="es-ES" dirty="0" smtClean="0"/>
              <a:t> </a:t>
            </a:r>
            <a:r>
              <a:rPr lang="es-ES" dirty="0" err="1" smtClean="0"/>
              <a:t>Busters</a:t>
            </a:r>
            <a:endParaRPr lang="es-ES" dirty="0" smtClean="0"/>
          </a:p>
          <a:p>
            <a:r>
              <a:rPr lang="es-ES" dirty="0" smtClean="0"/>
              <a:t>Net </a:t>
            </a:r>
            <a:r>
              <a:rPr lang="es-ES" dirty="0" err="1" smtClean="0"/>
              <a:t>Generation</a:t>
            </a:r>
            <a:endParaRPr lang="es-ES" dirty="0" smtClean="0"/>
          </a:p>
          <a:p>
            <a:r>
              <a:rPr lang="es-ES" dirty="0" err="1" smtClean="0"/>
              <a:t>Netizens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Gaming</a:t>
            </a:r>
            <a:r>
              <a:rPr lang="es-ES" dirty="0" smtClean="0"/>
              <a:t> Gen </a:t>
            </a:r>
          </a:p>
          <a:p>
            <a:r>
              <a:rPr lang="es-ES" dirty="0" err="1" smtClean="0"/>
              <a:t>Boomlets</a:t>
            </a:r>
            <a:endParaRPr lang="es-ES" dirty="0" smtClean="0"/>
          </a:p>
          <a:p>
            <a:r>
              <a:rPr lang="es-ES" dirty="0" err="1" smtClean="0"/>
              <a:t>Generation</a:t>
            </a:r>
            <a:r>
              <a:rPr lang="es-ES" dirty="0" smtClean="0"/>
              <a:t> </a:t>
            </a:r>
            <a:r>
              <a:rPr lang="es-ES" dirty="0" err="1" smtClean="0"/>
              <a:t>Next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396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MILLENNIALS: serán los próximos </a:t>
            </a:r>
            <a:r>
              <a:rPr lang="es-ES" dirty="0" err="1"/>
              <a:t>CEOs</a:t>
            </a:r>
            <a:r>
              <a:rPr lang="es-ES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9060"/>
            <a:ext cx="9144000" cy="447122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4427" y="3244334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80 </a:t>
            </a:r>
            <a:r>
              <a:rPr lang="es-ES" dirty="0" smtClean="0"/>
              <a:t>millones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562669" y="2515599"/>
            <a:ext cx="151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135 millones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900443" y="3390081"/>
            <a:ext cx="155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325 </a:t>
            </a:r>
            <a:r>
              <a:rPr lang="es-ES" b="1" dirty="0">
                <a:solidFill>
                  <a:schemeClr val="bg1"/>
                </a:solidFill>
              </a:rPr>
              <a:t>millones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05871" y="4743446"/>
            <a:ext cx="151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160 millones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838992" y="6159274"/>
            <a:ext cx="379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1.700 millones en todo el mundo</a:t>
            </a:r>
          </a:p>
        </p:txBody>
      </p:sp>
    </p:spTree>
    <p:extLst>
      <p:ext uri="{BB962C8B-B14F-4D97-AF65-F5344CB8AC3E}">
        <p14:creationId xmlns:p14="http://schemas.microsoft.com/office/powerpoint/2010/main" val="24978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VIDA PROFESIONAL GENERACIONAL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DEFINA LOS 10 ASPECTOS DE SU VIDA PROFESIONAL QUE MAS VALORA</a:t>
            </a:r>
          </a:p>
          <a:p>
            <a:r>
              <a:rPr lang="es-ES" dirty="0" smtClean="0"/>
              <a:t>EVALUE DE 1-10 EL NIVEL DE SATISFACCION QUE TIENE EN LA ACTUALIDAD EN CADA ASPECTO</a:t>
            </a:r>
          </a:p>
          <a:p>
            <a:r>
              <a:rPr lang="es-ES" dirty="0" smtClean="0"/>
              <a:t>DIVIDA EL CIRCULO EN 10 SLIDES</a:t>
            </a:r>
          </a:p>
          <a:p>
            <a:r>
              <a:rPr lang="es-ES" dirty="0" smtClean="0"/>
              <a:t>ESCRIBA EN CADA SLIDE UNO A UNO LOS 10 ASPECTOS RELEVANTES Y SU PUNTUACION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1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ercepció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Percepción.thmx</Template>
  <TotalTime>3815</TotalTime>
  <Words>2534</Words>
  <Application>Microsoft Macintosh PowerPoint</Application>
  <PresentationFormat>Presentación en pantalla (4:3)</PresentationFormat>
  <Paragraphs>230</Paragraphs>
  <Slides>34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Percepción</vt:lpstr>
      <vt:lpstr>MILLENNIALS</vt:lpstr>
      <vt:lpstr>GENERACIONES</vt:lpstr>
      <vt:lpstr>LAS GENERACIONES MAS ESTUDIADAS</vt:lpstr>
      <vt:lpstr>LAS GENERACIONES MAS ESTUDIADAS</vt:lpstr>
      <vt:lpstr>LAS GENERACIONES MAS ESTUDIADAS</vt:lpstr>
      <vt:lpstr>LAS GENERACIONES MAS ESTUDIADAS</vt:lpstr>
      <vt:lpstr>MILLENNIALS   -    generación Y</vt:lpstr>
      <vt:lpstr>MILLENNIALS: serán los próximos CEOs </vt:lpstr>
      <vt:lpstr>VIDA PROFESIONAL GENERACIONAL</vt:lpstr>
      <vt:lpstr>Presentación de PowerPoint</vt:lpstr>
      <vt:lpstr>¿Pensarán igual todas las generaciones?</vt:lpstr>
      <vt:lpstr>Cómo  piensan los Y….  </vt:lpstr>
      <vt:lpstr>Rasgo</vt:lpstr>
      <vt:lpstr>Rasgo </vt:lpstr>
      <vt:lpstr>Rasgo</vt:lpstr>
      <vt:lpstr>Rasgo</vt:lpstr>
      <vt:lpstr>Rasgo </vt:lpstr>
      <vt:lpstr>Rasgo</vt:lpstr>
      <vt:lpstr>Why I Am Leaving Goldman Sachs, By GREG SMITH </vt:lpstr>
      <vt:lpstr>LIDERAR LA GENERACION Y  HACIA LA INNOVACION Y LA CREACION DEL CONOCIMIENTO</vt:lpstr>
      <vt:lpstr>Presentación de PowerPoint</vt:lpstr>
      <vt:lpstr>Que hacen los gerentes líderes de hoy</vt:lpstr>
      <vt:lpstr>Benchmark: gerente líder</vt:lpstr>
      <vt:lpstr>Benchmark: gerente líder</vt:lpstr>
      <vt:lpstr>Benchmark: gerente líder</vt:lpstr>
      <vt:lpstr>Benchmark: gerente líder</vt:lpstr>
      <vt:lpstr>Presentación de PowerPoint</vt:lpstr>
      <vt:lpstr>Presentación de PowerPoint</vt:lpstr>
      <vt:lpstr>Presentación de PowerPoint</vt:lpstr>
      <vt:lpstr>Azucena, un caso real Latinoamericano </vt:lpstr>
      <vt:lpstr>Hagamos un breve ejercicio de liderazgo</vt:lpstr>
      <vt:lpstr>En realidad todos sabemos que hace un líder…..</vt:lpstr>
      <vt:lpstr>Presentación de PowerPoint</vt:lpstr>
      <vt:lpstr>MUCHAS GRACIAS</vt:lpstr>
    </vt:vector>
  </TitlesOfParts>
  <Company>Directora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MILLENIALS</dc:title>
  <dc:creator>Marlene De estrella</dc:creator>
  <cp:lastModifiedBy>Marlene De estrella</cp:lastModifiedBy>
  <cp:revision>297</cp:revision>
  <dcterms:created xsi:type="dcterms:W3CDTF">2014-09-25T18:41:36Z</dcterms:created>
  <dcterms:modified xsi:type="dcterms:W3CDTF">2014-10-11T16:52:55Z</dcterms:modified>
</cp:coreProperties>
</file>