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78" r:id="rId3"/>
    <p:sldId id="256" r:id="rId4"/>
    <p:sldId id="263" r:id="rId5"/>
    <p:sldId id="257" r:id="rId6"/>
    <p:sldId id="264" r:id="rId7"/>
    <p:sldId id="274" r:id="rId8"/>
    <p:sldId id="275" r:id="rId9"/>
    <p:sldId id="279" r:id="rId10"/>
    <p:sldId id="282" r:id="rId11"/>
    <p:sldId id="269" r:id="rId12"/>
    <p:sldId id="272" r:id="rId13"/>
    <p:sldId id="273" r:id="rId14"/>
    <p:sldId id="276" r:id="rId15"/>
    <p:sldId id="280" r:id="rId16"/>
    <p:sldId id="261" r:id="rId17"/>
    <p:sldId id="284" r:id="rId18"/>
    <p:sldId id="277" r:id="rId19"/>
    <p:sldId id="262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9FA"/>
    <a:srgbClr val="2AA8D0"/>
    <a:srgbClr val="0000D2"/>
    <a:srgbClr val="CC3300"/>
    <a:srgbClr val="D23200"/>
    <a:srgbClr val="A22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E6028-CE0C-48A4-874B-FA77D3817E18}" type="doc">
      <dgm:prSet loTypeId="urn:microsoft.com/office/officeart/2005/8/layout/arrow2" loCatId="process" qsTypeId="urn:microsoft.com/office/officeart/2005/8/quickstyle/3d1" qsCatId="3D" csTypeId="urn:microsoft.com/office/officeart/2005/8/colors/accent6_5" csCatId="accent6" phldr="1"/>
      <dgm:spPr/>
    </dgm:pt>
    <dgm:pt modelId="{29CA1103-9ED1-41FE-83AF-078DED6082B6}">
      <dgm:prSet phldrT="[Texto]"/>
      <dgm:spPr/>
      <dgm:t>
        <a:bodyPr/>
        <a:lstStyle/>
        <a:p>
          <a:pPr algn="ctr"/>
          <a:r>
            <a:rPr lang="es-MX" b="1" dirty="0" smtClean="0">
              <a:solidFill>
                <a:schemeClr val="bg1"/>
              </a:solidFill>
              <a:latin typeface="Century Gothic" panose="020B0502020202020204" pitchFamily="34" charset="0"/>
            </a:rPr>
            <a:t>SER</a:t>
          </a:r>
        </a:p>
      </dgm:t>
    </dgm:pt>
    <dgm:pt modelId="{BBE9109F-C718-4B6F-BF92-7558FB14535F}" type="parTrans" cxnId="{CC600D05-4D2F-43B8-867F-97A413CAADDB}">
      <dgm:prSet/>
      <dgm:spPr/>
      <dgm:t>
        <a:bodyPr/>
        <a:lstStyle/>
        <a:p>
          <a:endParaRPr lang="es-MX"/>
        </a:p>
      </dgm:t>
    </dgm:pt>
    <dgm:pt modelId="{4421E1B8-87CC-42D2-8CD2-41D947E7DD61}" type="sibTrans" cxnId="{CC600D05-4D2F-43B8-867F-97A413CAADDB}">
      <dgm:prSet/>
      <dgm:spPr/>
      <dgm:t>
        <a:bodyPr/>
        <a:lstStyle/>
        <a:p>
          <a:endParaRPr lang="es-MX"/>
        </a:p>
      </dgm:t>
    </dgm:pt>
    <dgm:pt modelId="{97ABFBEF-187C-45BD-9ADC-EF4C820C0204}">
      <dgm:prSet phldrT="[Texto]"/>
      <dgm:spPr/>
      <dgm:t>
        <a:bodyPr/>
        <a:lstStyle/>
        <a:p>
          <a:pPr algn="ctr"/>
          <a:r>
            <a:rPr lang="es-MX" b="1" dirty="0" smtClean="0">
              <a:solidFill>
                <a:schemeClr val="bg1"/>
              </a:solidFill>
              <a:latin typeface="Century Gothic" panose="020B0502020202020204" pitchFamily="34" charset="0"/>
            </a:rPr>
            <a:t>DEBER SER</a:t>
          </a:r>
          <a:endParaRPr lang="es-MX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E59A27C-59BE-49A2-8D11-B24D4BD64226}" type="parTrans" cxnId="{6D431911-0177-49B3-8A3A-FB145D7B6AA8}">
      <dgm:prSet/>
      <dgm:spPr/>
      <dgm:t>
        <a:bodyPr/>
        <a:lstStyle/>
        <a:p>
          <a:endParaRPr lang="es-MX"/>
        </a:p>
      </dgm:t>
    </dgm:pt>
    <dgm:pt modelId="{C8E980BB-1CD6-47EF-80FE-7E2675D8E7C3}" type="sibTrans" cxnId="{6D431911-0177-49B3-8A3A-FB145D7B6AA8}">
      <dgm:prSet/>
      <dgm:spPr/>
      <dgm:t>
        <a:bodyPr/>
        <a:lstStyle/>
        <a:p>
          <a:endParaRPr lang="es-MX"/>
        </a:p>
      </dgm:t>
    </dgm:pt>
    <dgm:pt modelId="{970ED447-7861-4D35-A174-B5B7EAB064FD}">
      <dgm:prSet phldrT="[Texto]"/>
      <dgm:spPr/>
      <dgm:t>
        <a:bodyPr/>
        <a:lstStyle/>
        <a:p>
          <a:pPr algn="ctr"/>
          <a:r>
            <a:rPr lang="es-MX" b="1" dirty="0" smtClean="0">
              <a:solidFill>
                <a:schemeClr val="bg1"/>
              </a:solidFill>
              <a:latin typeface="Century Gothic" panose="020B0502020202020204" pitchFamily="34" charset="0"/>
            </a:rPr>
            <a:t>DEBER HACER</a:t>
          </a:r>
          <a:endParaRPr lang="es-MX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AE7C720-7EE6-45AD-A00E-FE8EDF58CD72}" type="parTrans" cxnId="{C0393E83-69B3-4156-8285-8EA70B2561D6}">
      <dgm:prSet/>
      <dgm:spPr/>
      <dgm:t>
        <a:bodyPr/>
        <a:lstStyle/>
        <a:p>
          <a:endParaRPr lang="es-MX"/>
        </a:p>
      </dgm:t>
    </dgm:pt>
    <dgm:pt modelId="{5A895738-B9BD-47B3-8655-9232D4D9A217}" type="sibTrans" cxnId="{C0393E83-69B3-4156-8285-8EA70B2561D6}">
      <dgm:prSet/>
      <dgm:spPr/>
      <dgm:t>
        <a:bodyPr/>
        <a:lstStyle/>
        <a:p>
          <a:endParaRPr lang="es-MX"/>
        </a:p>
      </dgm:t>
    </dgm:pt>
    <dgm:pt modelId="{8403C273-96DC-449C-9C88-D2D50BE33E0F}" type="pres">
      <dgm:prSet presAssocID="{572E6028-CE0C-48A4-874B-FA77D3817E18}" presName="arrowDiagram" presStyleCnt="0">
        <dgm:presLayoutVars>
          <dgm:chMax val="5"/>
          <dgm:dir/>
          <dgm:resizeHandles val="exact"/>
        </dgm:presLayoutVars>
      </dgm:prSet>
      <dgm:spPr/>
    </dgm:pt>
    <dgm:pt modelId="{A7073E25-D7F2-4870-B272-C48BEBE49DC4}" type="pres">
      <dgm:prSet presAssocID="{572E6028-CE0C-48A4-874B-FA77D3817E18}" presName="arrow" presStyleLbl="bgShp" presStyleIdx="0" presStyleCnt="1" custLinFactNeighborX="-351" custLinFactNeighborY="-11439"/>
      <dgm:spPr>
        <a:solidFill>
          <a:srgbClr val="CC3300"/>
        </a:solidFill>
      </dgm:spPr>
    </dgm:pt>
    <dgm:pt modelId="{683E3A28-CF4B-4FBB-A907-8D07B90B85DD}" type="pres">
      <dgm:prSet presAssocID="{572E6028-CE0C-48A4-874B-FA77D3817E18}" presName="arrowDiagram3" presStyleCnt="0"/>
      <dgm:spPr/>
    </dgm:pt>
    <dgm:pt modelId="{22D7107A-4F65-4D9C-99F3-35D54D99D5E7}" type="pres">
      <dgm:prSet presAssocID="{29CA1103-9ED1-41FE-83AF-078DED6082B6}" presName="bullet3a" presStyleLbl="node1" presStyleIdx="0" presStyleCnt="3"/>
      <dgm:spPr>
        <a:solidFill>
          <a:srgbClr val="0000D2"/>
        </a:solidFill>
      </dgm:spPr>
    </dgm:pt>
    <dgm:pt modelId="{3F208761-AC80-49F6-94AC-130D026A62E0}" type="pres">
      <dgm:prSet presAssocID="{29CA1103-9ED1-41FE-83AF-078DED6082B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FEBD1E-6115-4F70-AFD6-B404497A2B00}" type="pres">
      <dgm:prSet presAssocID="{97ABFBEF-187C-45BD-9ADC-EF4C820C0204}" presName="bullet3b" presStyleLbl="node1" presStyleIdx="1" presStyleCnt="3"/>
      <dgm:spPr>
        <a:solidFill>
          <a:srgbClr val="0000D2"/>
        </a:solidFill>
      </dgm:spPr>
    </dgm:pt>
    <dgm:pt modelId="{5F7604B4-12FE-4894-A6CE-180239F46E9F}" type="pres">
      <dgm:prSet presAssocID="{97ABFBEF-187C-45BD-9ADC-EF4C820C020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152503-577E-448D-9674-389AB4E70595}" type="pres">
      <dgm:prSet presAssocID="{970ED447-7861-4D35-A174-B5B7EAB064FD}" presName="bullet3c" presStyleLbl="node1" presStyleIdx="2" presStyleCnt="3"/>
      <dgm:spPr>
        <a:solidFill>
          <a:srgbClr val="0000D2"/>
        </a:solidFill>
      </dgm:spPr>
    </dgm:pt>
    <dgm:pt modelId="{26978D1C-7D69-4842-8CE1-0352619E21F2}" type="pres">
      <dgm:prSet presAssocID="{970ED447-7861-4D35-A174-B5B7EAB064F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431911-0177-49B3-8A3A-FB145D7B6AA8}" srcId="{572E6028-CE0C-48A4-874B-FA77D3817E18}" destId="{97ABFBEF-187C-45BD-9ADC-EF4C820C0204}" srcOrd="1" destOrd="0" parTransId="{CE59A27C-59BE-49A2-8D11-B24D4BD64226}" sibTransId="{C8E980BB-1CD6-47EF-80FE-7E2675D8E7C3}"/>
    <dgm:cxn modelId="{E1BE62D1-8F31-4162-AA81-A0E58CC2B364}" type="presOf" srcId="{572E6028-CE0C-48A4-874B-FA77D3817E18}" destId="{8403C273-96DC-449C-9C88-D2D50BE33E0F}" srcOrd="0" destOrd="0" presId="urn:microsoft.com/office/officeart/2005/8/layout/arrow2"/>
    <dgm:cxn modelId="{1A761080-8386-4920-8734-F3091B3AD05C}" type="presOf" srcId="{970ED447-7861-4D35-A174-B5B7EAB064FD}" destId="{26978D1C-7D69-4842-8CE1-0352619E21F2}" srcOrd="0" destOrd="0" presId="urn:microsoft.com/office/officeart/2005/8/layout/arrow2"/>
    <dgm:cxn modelId="{B291A72B-F418-4BD8-ADD2-11065DBA9DD4}" type="presOf" srcId="{29CA1103-9ED1-41FE-83AF-078DED6082B6}" destId="{3F208761-AC80-49F6-94AC-130D026A62E0}" srcOrd="0" destOrd="0" presId="urn:microsoft.com/office/officeart/2005/8/layout/arrow2"/>
    <dgm:cxn modelId="{C0393E83-69B3-4156-8285-8EA70B2561D6}" srcId="{572E6028-CE0C-48A4-874B-FA77D3817E18}" destId="{970ED447-7861-4D35-A174-B5B7EAB064FD}" srcOrd="2" destOrd="0" parTransId="{DAE7C720-7EE6-45AD-A00E-FE8EDF58CD72}" sibTransId="{5A895738-B9BD-47B3-8655-9232D4D9A217}"/>
    <dgm:cxn modelId="{03CB26F7-C451-4FBA-8BFE-7CDD66B68725}" type="presOf" srcId="{97ABFBEF-187C-45BD-9ADC-EF4C820C0204}" destId="{5F7604B4-12FE-4894-A6CE-180239F46E9F}" srcOrd="0" destOrd="0" presId="urn:microsoft.com/office/officeart/2005/8/layout/arrow2"/>
    <dgm:cxn modelId="{CC600D05-4D2F-43B8-867F-97A413CAADDB}" srcId="{572E6028-CE0C-48A4-874B-FA77D3817E18}" destId="{29CA1103-9ED1-41FE-83AF-078DED6082B6}" srcOrd="0" destOrd="0" parTransId="{BBE9109F-C718-4B6F-BF92-7558FB14535F}" sibTransId="{4421E1B8-87CC-42D2-8CD2-41D947E7DD61}"/>
    <dgm:cxn modelId="{1D4339FC-22A0-4B73-907D-03196D5861B1}" type="presParOf" srcId="{8403C273-96DC-449C-9C88-D2D50BE33E0F}" destId="{A7073E25-D7F2-4870-B272-C48BEBE49DC4}" srcOrd="0" destOrd="0" presId="urn:microsoft.com/office/officeart/2005/8/layout/arrow2"/>
    <dgm:cxn modelId="{C874A5E5-8F5D-4A52-9DF9-2FC0B0170148}" type="presParOf" srcId="{8403C273-96DC-449C-9C88-D2D50BE33E0F}" destId="{683E3A28-CF4B-4FBB-A907-8D07B90B85DD}" srcOrd="1" destOrd="0" presId="urn:microsoft.com/office/officeart/2005/8/layout/arrow2"/>
    <dgm:cxn modelId="{B6A58C3F-90E4-4289-96AE-3D864E24D002}" type="presParOf" srcId="{683E3A28-CF4B-4FBB-A907-8D07B90B85DD}" destId="{22D7107A-4F65-4D9C-99F3-35D54D99D5E7}" srcOrd="0" destOrd="0" presId="urn:microsoft.com/office/officeart/2005/8/layout/arrow2"/>
    <dgm:cxn modelId="{4ECD481C-124E-42E0-A421-91B7C0F9F3C1}" type="presParOf" srcId="{683E3A28-CF4B-4FBB-A907-8D07B90B85DD}" destId="{3F208761-AC80-49F6-94AC-130D026A62E0}" srcOrd="1" destOrd="0" presId="urn:microsoft.com/office/officeart/2005/8/layout/arrow2"/>
    <dgm:cxn modelId="{4A5BFB23-F319-4DF1-A0AC-AE52F52464D2}" type="presParOf" srcId="{683E3A28-CF4B-4FBB-A907-8D07B90B85DD}" destId="{67FEBD1E-6115-4F70-AFD6-B404497A2B00}" srcOrd="2" destOrd="0" presId="urn:microsoft.com/office/officeart/2005/8/layout/arrow2"/>
    <dgm:cxn modelId="{CEE984EA-8F95-4FFA-B776-44E40CF77ACA}" type="presParOf" srcId="{683E3A28-CF4B-4FBB-A907-8D07B90B85DD}" destId="{5F7604B4-12FE-4894-A6CE-180239F46E9F}" srcOrd="3" destOrd="0" presId="urn:microsoft.com/office/officeart/2005/8/layout/arrow2"/>
    <dgm:cxn modelId="{A1AE41B4-3500-44C3-B74D-2B3E9CCD6A1D}" type="presParOf" srcId="{683E3A28-CF4B-4FBB-A907-8D07B90B85DD}" destId="{BD152503-577E-448D-9674-389AB4E70595}" srcOrd="4" destOrd="0" presId="urn:microsoft.com/office/officeart/2005/8/layout/arrow2"/>
    <dgm:cxn modelId="{88F7754D-01D4-4705-8A22-D1DB771950C8}" type="presParOf" srcId="{683E3A28-CF4B-4FBB-A907-8D07B90B85DD}" destId="{26978D1C-7D69-4842-8CE1-0352619E21F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4BB17-49F2-4D74-966E-B60FF7862B9E}" type="doc">
      <dgm:prSet loTypeId="urn:diagrams.loki3.com/VaryingWidthList+Icon" loCatId="list" qsTypeId="urn:microsoft.com/office/officeart/2005/8/quickstyle/simple3" qsCatId="simple" csTypeId="urn:microsoft.com/office/officeart/2005/8/colors/colorful1#1" csCatId="colorful" phldr="1"/>
      <dgm:spPr/>
    </dgm:pt>
    <dgm:pt modelId="{008128CC-91CB-4618-B04E-BF784AF7E9EE}">
      <dgm:prSet phldrT="[Texto]" custT="1"/>
      <dgm:spPr/>
      <dgm:t>
        <a:bodyPr/>
        <a:lstStyle/>
        <a:p>
          <a:r>
            <a:rPr lang="es-MX" sz="1800" dirty="0" smtClean="0">
              <a:latin typeface="Century Gothic" panose="020B0502020202020204" pitchFamily="34" charset="0"/>
            </a:rPr>
            <a:t>OBJETIVIDAD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6B16A24F-8365-472E-85CF-37AFC107618B}" type="parTrans" cxnId="{680BE0C8-FE26-4427-BB7B-7CB4DA0023D7}">
      <dgm:prSet/>
      <dgm:spPr/>
      <dgm:t>
        <a:bodyPr/>
        <a:lstStyle/>
        <a:p>
          <a:endParaRPr lang="es-MX"/>
        </a:p>
      </dgm:t>
    </dgm:pt>
    <dgm:pt modelId="{3A647410-A0A6-4E6C-A781-FBBF1CBFB912}" type="sibTrans" cxnId="{680BE0C8-FE26-4427-BB7B-7CB4DA0023D7}">
      <dgm:prSet/>
      <dgm:spPr/>
      <dgm:t>
        <a:bodyPr/>
        <a:lstStyle/>
        <a:p>
          <a:endParaRPr lang="es-MX"/>
        </a:p>
      </dgm:t>
    </dgm:pt>
    <dgm:pt modelId="{A8855648-AF85-4844-A173-DD10CE82146F}">
      <dgm:prSet phldrT="[Texto]" custT="1"/>
      <dgm:spPr/>
      <dgm:t>
        <a:bodyPr/>
        <a:lstStyle/>
        <a:p>
          <a:r>
            <a:rPr lang="es-MX" sz="2400" dirty="0" smtClean="0">
              <a:latin typeface="Century Gothic" panose="020B0502020202020204" pitchFamily="34" charset="0"/>
            </a:rPr>
            <a:t>ANÁLISIS</a:t>
          </a:r>
          <a:endParaRPr lang="es-MX" sz="2400" dirty="0">
            <a:latin typeface="Century Gothic" panose="020B0502020202020204" pitchFamily="34" charset="0"/>
          </a:endParaRPr>
        </a:p>
      </dgm:t>
    </dgm:pt>
    <dgm:pt modelId="{24A9F863-9064-42AD-8923-CD4EE6493479}" type="parTrans" cxnId="{C3CD6821-E05E-4BC5-83DA-748A7D8392E3}">
      <dgm:prSet/>
      <dgm:spPr/>
      <dgm:t>
        <a:bodyPr/>
        <a:lstStyle/>
        <a:p>
          <a:endParaRPr lang="es-MX"/>
        </a:p>
      </dgm:t>
    </dgm:pt>
    <dgm:pt modelId="{4FC912D3-CDE1-4EC2-BB56-F9783D5AFB82}" type="sibTrans" cxnId="{C3CD6821-E05E-4BC5-83DA-748A7D8392E3}">
      <dgm:prSet/>
      <dgm:spPr/>
      <dgm:t>
        <a:bodyPr/>
        <a:lstStyle/>
        <a:p>
          <a:endParaRPr lang="es-MX"/>
        </a:p>
      </dgm:t>
    </dgm:pt>
    <dgm:pt modelId="{0D259558-B80A-4AA1-AB20-E5652C42593C}">
      <dgm:prSet phldrT="[Texto]" custT="1"/>
      <dgm:spPr/>
      <dgm:t>
        <a:bodyPr/>
        <a:lstStyle/>
        <a:p>
          <a:r>
            <a:rPr lang="es-MX" sz="3600" dirty="0" smtClean="0">
              <a:latin typeface="Century Gothic" panose="020B0502020202020204" pitchFamily="34" charset="0"/>
            </a:rPr>
            <a:t>RAZÓN</a:t>
          </a:r>
          <a:endParaRPr lang="es-MX" sz="3600" dirty="0">
            <a:latin typeface="Century Gothic" panose="020B0502020202020204" pitchFamily="34" charset="0"/>
          </a:endParaRPr>
        </a:p>
      </dgm:t>
    </dgm:pt>
    <dgm:pt modelId="{99E5FB51-3C74-46FE-915C-B98DEFEFB5F3}" type="parTrans" cxnId="{14294B31-FB56-4280-837D-DD0259101396}">
      <dgm:prSet/>
      <dgm:spPr/>
      <dgm:t>
        <a:bodyPr/>
        <a:lstStyle/>
        <a:p>
          <a:endParaRPr lang="es-MX"/>
        </a:p>
      </dgm:t>
    </dgm:pt>
    <dgm:pt modelId="{7485C978-EAF8-470B-B064-C41FA3D2CD7B}" type="sibTrans" cxnId="{14294B31-FB56-4280-837D-DD0259101396}">
      <dgm:prSet/>
      <dgm:spPr/>
      <dgm:t>
        <a:bodyPr/>
        <a:lstStyle/>
        <a:p>
          <a:endParaRPr lang="es-MX"/>
        </a:p>
      </dgm:t>
    </dgm:pt>
    <dgm:pt modelId="{EC558623-EB9A-4124-8750-927850A5E12E}" type="pres">
      <dgm:prSet presAssocID="{FFD4BB17-49F2-4D74-966E-B60FF7862B9E}" presName="Name0" presStyleCnt="0">
        <dgm:presLayoutVars>
          <dgm:resizeHandles/>
        </dgm:presLayoutVars>
      </dgm:prSet>
      <dgm:spPr/>
    </dgm:pt>
    <dgm:pt modelId="{626895C1-54DE-480B-9EBA-172E12FA4B96}" type="pres">
      <dgm:prSet presAssocID="{008128CC-91CB-4618-B04E-BF784AF7E9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0E984C-9485-42D0-9446-8567C9FB31EB}" type="pres">
      <dgm:prSet presAssocID="{3A647410-A0A6-4E6C-A781-FBBF1CBFB912}" presName="space" presStyleCnt="0"/>
      <dgm:spPr/>
    </dgm:pt>
    <dgm:pt modelId="{63468D94-0857-4BA4-A4BA-6F8A68A6282B}" type="pres">
      <dgm:prSet presAssocID="{A8855648-AF85-4844-A173-DD10CE8214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04347A-5BE5-4FDC-AD20-D560C1BE84B0}" type="pres">
      <dgm:prSet presAssocID="{4FC912D3-CDE1-4EC2-BB56-F9783D5AFB82}" presName="space" presStyleCnt="0"/>
      <dgm:spPr/>
    </dgm:pt>
    <dgm:pt modelId="{33A505D3-BB42-4519-A179-200559F79A4C}" type="pres">
      <dgm:prSet presAssocID="{0D259558-B80A-4AA1-AB20-E5652C4259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3ED5EE1-4DF2-4A84-80C3-8800486174B1}" type="presOf" srcId="{0D259558-B80A-4AA1-AB20-E5652C42593C}" destId="{33A505D3-BB42-4519-A179-200559F79A4C}" srcOrd="0" destOrd="0" presId="urn:diagrams.loki3.com/VaryingWidthList+Icon"/>
    <dgm:cxn modelId="{C3CD6821-E05E-4BC5-83DA-748A7D8392E3}" srcId="{FFD4BB17-49F2-4D74-966E-B60FF7862B9E}" destId="{A8855648-AF85-4844-A173-DD10CE82146F}" srcOrd="1" destOrd="0" parTransId="{24A9F863-9064-42AD-8923-CD4EE6493479}" sibTransId="{4FC912D3-CDE1-4EC2-BB56-F9783D5AFB82}"/>
    <dgm:cxn modelId="{B745AF6B-E56C-46C9-B24B-A26975C2A196}" type="presOf" srcId="{FFD4BB17-49F2-4D74-966E-B60FF7862B9E}" destId="{EC558623-EB9A-4124-8750-927850A5E12E}" srcOrd="0" destOrd="0" presId="urn:diagrams.loki3.com/VaryingWidthList+Icon"/>
    <dgm:cxn modelId="{680BE0C8-FE26-4427-BB7B-7CB4DA0023D7}" srcId="{FFD4BB17-49F2-4D74-966E-B60FF7862B9E}" destId="{008128CC-91CB-4618-B04E-BF784AF7E9EE}" srcOrd="0" destOrd="0" parTransId="{6B16A24F-8365-472E-85CF-37AFC107618B}" sibTransId="{3A647410-A0A6-4E6C-A781-FBBF1CBFB912}"/>
    <dgm:cxn modelId="{A35A996F-FECB-4F1E-A94A-48C36A018173}" type="presOf" srcId="{A8855648-AF85-4844-A173-DD10CE82146F}" destId="{63468D94-0857-4BA4-A4BA-6F8A68A6282B}" srcOrd="0" destOrd="0" presId="urn:diagrams.loki3.com/VaryingWidthList+Icon"/>
    <dgm:cxn modelId="{14294B31-FB56-4280-837D-DD0259101396}" srcId="{FFD4BB17-49F2-4D74-966E-B60FF7862B9E}" destId="{0D259558-B80A-4AA1-AB20-E5652C42593C}" srcOrd="2" destOrd="0" parTransId="{99E5FB51-3C74-46FE-915C-B98DEFEFB5F3}" sibTransId="{7485C978-EAF8-470B-B064-C41FA3D2CD7B}"/>
    <dgm:cxn modelId="{0C9E069D-FAC1-4B0F-9555-7531B11EB325}" type="presOf" srcId="{008128CC-91CB-4618-B04E-BF784AF7E9EE}" destId="{626895C1-54DE-480B-9EBA-172E12FA4B96}" srcOrd="0" destOrd="0" presId="urn:diagrams.loki3.com/VaryingWidthList+Icon"/>
    <dgm:cxn modelId="{EE87FE48-BFF1-48EA-99F3-F05A108AC717}" type="presParOf" srcId="{EC558623-EB9A-4124-8750-927850A5E12E}" destId="{626895C1-54DE-480B-9EBA-172E12FA4B96}" srcOrd="0" destOrd="0" presId="urn:diagrams.loki3.com/VaryingWidthList+Icon"/>
    <dgm:cxn modelId="{4ECE4F31-6D19-4045-8FB5-65735B1EA68E}" type="presParOf" srcId="{EC558623-EB9A-4124-8750-927850A5E12E}" destId="{AD0E984C-9485-42D0-9446-8567C9FB31EB}" srcOrd="1" destOrd="0" presId="urn:diagrams.loki3.com/VaryingWidthList+Icon"/>
    <dgm:cxn modelId="{2D6C8B60-DDEC-47A0-A718-5095A542E96F}" type="presParOf" srcId="{EC558623-EB9A-4124-8750-927850A5E12E}" destId="{63468D94-0857-4BA4-A4BA-6F8A68A6282B}" srcOrd="2" destOrd="0" presId="urn:diagrams.loki3.com/VaryingWidthList+Icon"/>
    <dgm:cxn modelId="{D19D35DC-E0B8-4D29-9F17-EEA9089F41CC}" type="presParOf" srcId="{EC558623-EB9A-4124-8750-927850A5E12E}" destId="{1204347A-5BE5-4FDC-AD20-D560C1BE84B0}" srcOrd="3" destOrd="0" presId="urn:diagrams.loki3.com/VaryingWidthList+Icon"/>
    <dgm:cxn modelId="{9ECFBEE6-71C8-4F79-B078-EA2105F3E9FC}" type="presParOf" srcId="{EC558623-EB9A-4124-8750-927850A5E12E}" destId="{33A505D3-BB42-4519-A179-200559F79A4C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073E25-D7F2-4870-B272-C48BEBE49DC4}">
      <dsp:nvSpPr>
        <dsp:cNvPr id="0" name=""/>
        <dsp:cNvSpPr/>
      </dsp:nvSpPr>
      <dsp:spPr>
        <a:xfrm>
          <a:off x="0" y="0"/>
          <a:ext cx="7032104" cy="4395065"/>
        </a:xfrm>
        <a:prstGeom prst="swooshArrow">
          <a:avLst>
            <a:gd name="adj1" fmla="val 25000"/>
            <a:gd name="adj2" fmla="val 25000"/>
          </a:avLst>
        </a:prstGeom>
        <a:solidFill>
          <a:srgbClr val="CC33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2D7107A-4F65-4D9C-99F3-35D54D99D5E7}">
      <dsp:nvSpPr>
        <dsp:cNvPr id="0" name=""/>
        <dsp:cNvSpPr/>
      </dsp:nvSpPr>
      <dsp:spPr>
        <a:xfrm>
          <a:off x="893077" y="3104193"/>
          <a:ext cx="182834" cy="182834"/>
        </a:xfrm>
        <a:prstGeom prst="ellipse">
          <a:avLst/>
        </a:prstGeom>
        <a:solidFill>
          <a:srgbClr val="0000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08761-AC80-49F6-94AC-130D026A62E0}">
      <dsp:nvSpPr>
        <dsp:cNvPr id="0" name=""/>
        <dsp:cNvSpPr/>
      </dsp:nvSpPr>
      <dsp:spPr>
        <a:xfrm>
          <a:off x="984494" y="3195610"/>
          <a:ext cx="1638480" cy="127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80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SER</a:t>
          </a:r>
        </a:p>
      </dsp:txBody>
      <dsp:txXfrm>
        <a:off x="984494" y="3195610"/>
        <a:ext cx="1638480" cy="1270173"/>
      </dsp:txXfrm>
    </dsp:sp>
    <dsp:sp modelId="{67FEBD1E-6115-4F70-AFD6-B404497A2B00}">
      <dsp:nvSpPr>
        <dsp:cNvPr id="0" name=""/>
        <dsp:cNvSpPr/>
      </dsp:nvSpPr>
      <dsp:spPr>
        <a:xfrm>
          <a:off x="2506945" y="1909614"/>
          <a:ext cx="330508" cy="330508"/>
        </a:xfrm>
        <a:prstGeom prst="ellipse">
          <a:avLst/>
        </a:prstGeom>
        <a:solidFill>
          <a:srgbClr val="0000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7604B4-12FE-4894-A6CE-180239F46E9F}">
      <dsp:nvSpPr>
        <dsp:cNvPr id="0" name=""/>
        <dsp:cNvSpPr/>
      </dsp:nvSpPr>
      <dsp:spPr>
        <a:xfrm>
          <a:off x="2672199" y="2074869"/>
          <a:ext cx="1687704" cy="23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130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DEBER SER</a:t>
          </a:r>
          <a:endParaRPr lang="es-MX" sz="3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672199" y="2074869"/>
        <a:ext cx="1687704" cy="2390915"/>
      </dsp:txXfrm>
    </dsp:sp>
    <dsp:sp modelId="{BD152503-577E-448D-9674-389AB4E70595}">
      <dsp:nvSpPr>
        <dsp:cNvPr id="0" name=""/>
        <dsp:cNvSpPr/>
      </dsp:nvSpPr>
      <dsp:spPr>
        <a:xfrm>
          <a:off x="4447805" y="1182670"/>
          <a:ext cx="457086" cy="457086"/>
        </a:xfrm>
        <a:prstGeom prst="ellipse">
          <a:avLst/>
        </a:prstGeom>
        <a:solidFill>
          <a:srgbClr val="0000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78D1C-7D69-4842-8CE1-0352619E21F2}">
      <dsp:nvSpPr>
        <dsp:cNvPr id="0" name=""/>
        <dsp:cNvSpPr/>
      </dsp:nvSpPr>
      <dsp:spPr>
        <a:xfrm>
          <a:off x="4676349" y="1411214"/>
          <a:ext cx="1687704" cy="305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01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DEBER HACER</a:t>
          </a:r>
          <a:endParaRPr lang="es-MX" sz="3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676349" y="1411214"/>
        <a:ext cx="1687704" cy="30545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41C5-5D87-4014-9F37-EBAD5B689395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B8401-02E3-4DB2-9A69-4A15234A02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3962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401-02E3-4DB2-9A69-4A15234A02AC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0139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401-02E3-4DB2-9A69-4A15234A02AC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013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5457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1878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420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1701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356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281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51790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50353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758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892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4102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94C5-3E80-4D52-93D3-83094B7AB813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8D8F-4A3A-4104-95E3-603BBFC0F2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9196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475928" y="0"/>
            <a:ext cx="0" cy="685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0" y="6800268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899592" y="692696"/>
            <a:ext cx="7848872" cy="2433037"/>
            <a:chOff x="1095157" y="1124744"/>
            <a:chExt cx="7221259" cy="1360929"/>
          </a:xfrm>
        </p:grpSpPr>
        <p:sp>
          <p:nvSpPr>
            <p:cNvPr id="7" name="6 CuadroTexto"/>
            <p:cNvSpPr txBox="1"/>
            <p:nvPr/>
          </p:nvSpPr>
          <p:spPr>
            <a:xfrm>
              <a:off x="1259632" y="1124744"/>
              <a:ext cx="6912768" cy="36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Stencil" panose="040409050D0802020404" pitchFamily="82" charset="0"/>
                </a:rPr>
                <a:t>IV  CONGRESO INTERNACIONAL</a:t>
              </a:r>
              <a:endParaRPr lang="es-MX" sz="3600" dirty="0">
                <a:solidFill>
                  <a:schemeClr val="accent4">
                    <a:lumMod val="75000"/>
                  </a:schemeClr>
                </a:solidFill>
                <a:effectLst/>
                <a:latin typeface="Stencil" panose="040409050D0802020404" pitchFamily="82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095157" y="1628800"/>
              <a:ext cx="7221259" cy="361528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Stencil" panose="040409050D0802020404" pitchFamily="82" charset="0"/>
                </a:rPr>
                <a:t>de economía, ADMINISTRACIÓN</a:t>
              </a:r>
              <a:endParaRPr lang="es-MX" sz="3600" dirty="0">
                <a:solidFill>
                  <a:schemeClr val="accent4">
                    <a:lumMod val="75000"/>
                  </a:schemeClr>
                </a:solidFill>
                <a:effectLst/>
                <a:latin typeface="Stencil" panose="040409050D0802020404" pitchFamily="82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59632" y="2124145"/>
              <a:ext cx="6861219" cy="36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Stencil" panose="040409050D0802020404" pitchFamily="82" charset="0"/>
                </a:rPr>
                <a:t>Y CONTADURÍA PÚBLICA.</a:t>
              </a:r>
              <a:endParaRPr lang="es-MX" sz="3600" dirty="0">
                <a:solidFill>
                  <a:schemeClr val="accent4">
                    <a:lumMod val="75000"/>
                  </a:schemeClr>
                </a:solidFill>
                <a:effectLst/>
                <a:latin typeface="Stencil" panose="040409050D0802020404" pitchFamily="82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203848" y="4869160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LIC. FERNANDO CHIQUINI BARRIOS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mundoeducacao.com/upload/conteudo_legenda/44d8314bd4a0c88067599509e8d90b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4" y="299695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156176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UNAM - MÉXICO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87824" y="350100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Century Gothic" pitchFamily="34" charset="0"/>
              </a:rPr>
              <a:t>UNIVERSIDAD NACIONAL </a:t>
            </a:r>
          </a:p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Century Gothic" pitchFamily="34" charset="0"/>
              </a:rPr>
              <a:t>DE ASUNCION</a:t>
            </a:r>
            <a:endParaRPr lang="es-MX" sz="28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54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encrypted-tbn2.gstatic.com/images?q=tbn:ANd9GcToOUmlr6PE3TTQMGWL1hoANHKc0Yxw4i5-_eCsj4JWGbV4JB7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9" y="7937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MUAAAD/CAMAAAB2B+IJAAAAkFBMVEX///8AAAAjHyD8/Pz39/f6+vrs7Ozy8vL29vbS0dFiYGFoZmfp6enw8PAIAABDQEFzcXKVlJTAv7+hoKB/fX6sq6t5d3jX19fk5OSFg4S1tLRMSUrNzc1UUVJIRUbGxcU1MjMtKSo9OjscFxijoqJvbW6Qjo8rJygSCw2xsLAZFBVbWVqSkZFlY2RST1ANAAYfG2t7AAAgAElEQVR4nO19h3LrOrItmpQoMYgJJBGYE8Sg8P9/9xqU07b3mam6Y829VU9r17Elk6LQQIfVjXAIeeGFF1544YUXXnjhhRdeeOGFF1544YUXXnjhhRdeeOGFF1544YUXXnjhhRdeeOGFF1544YUXXnjhhRdeeOGF/wH2x5PlcVbHMh1odFEPXNQliiKaypp51mH3v93If8De4iweVJJkWZKIaJhjRF3bGoxx/IewC5lGYnQd5xomNGbe8X+72e/YcVuq0XHcTAwxt04777A/2QMZ7Jpn1sD0PUrthaqjgaeWt7PIjphHzmWUuOsaDgU3/1cF4PUwlq6IUvuw6UjN5UhZ20VO0MQTthuKa6xvbLtjEBT5xe1URhvbcFnopeS0J7sTCpOtpYr5/4oAUgRBRusDvraOabKpxnQpg2tRdmK9hXMTJrEv3U0KI/Dyipd16aoxK1O3kv3ckvKmB4Gh/HuWqnId7P+iAPs6Wpsw1apisnmsE+Cwbo2tkpvT2Oc6ddaE3rps7oZRX9i3VXELDp2dO9QpxyhZh3Z0zMnFa8ce4rcHszl0B/ZfUK9DrNY8Kg66+0h4j1p3dSjwNlP66rW7jQYDYjtOkrjNmJZqk4IHubwF+5YFa7QaIknGS9cqZiR47XQb9C3sXmQn1CpPCiWtZ4pwSt1SFagAJy+Jlkbexqy5JBVtUmdc9Q3inK9lbERqvYZusjoo5CYFMxpaBubCGydyWuqEIquaebgJvFaMiTaJNBdlOtVJ7eHtVA3PMpOjyAf8CrOoHZEaVjeiQ60rsVa0yqKk0bdEa5C3Qxe65TjmSt0SN9+kqMs8KbsdnJpr5ORz7l7cvIzDNdLND9aT7oCyisLYCm52wyNOOM3kM1Tr2F0wJsg4VJcuG1YmwrxuL65onOHWSafRnTeorlNumd8CBWWUru6lygLUvlq4tF13YPr3YV1lW6EsY9G1KX5GDa52b2vTxk3NDLcIInQEiu9pdfh9KdKQJNkYhbe6pehcjWjqeNRkUTuK7pw2q/Yvc3jrUmVTFu/+ptomOXpHjCKzYFnYxV0o8Y9uPJLN/hv7TmuQEQ0w8uSd7pPflyKKicrO8XKL27QbC8frR5rfrmF1XfOMQqvHYvfReyfOCqQgck4fmGeJkbxg/PTxwCPbYkQjtHXwbq3ihiRg5fPC7S7EP56uvy9FoQhfRlqdhYq6GzOIgbpfrl3SpNLTPb8/8jqlKlyD1jDaLi8ddwyzDUkYjte1rLrG6HuYzsGaRGntmVrz7c0jpe46Yt+3edHOLiluHQ4tH39fil3lkSpbRdUXXbR4DQvDdRYcu9M8sDkSmTsiA6ltdvqXTO9ITx4rCknFtepQGlpbegB5kdLwGrt5Go5ZpcYGBUzm35eCzBWZMVa4Z9tIgYuV8SMxea1cN6MF+7ADUw3/7O5lOYBzcMTbW4vbaeLc1mTQn7eKOS6doc2SfMQ7WPUMJ2U2gixhVopExTP2t1ertVwBvcmXe+qoW8Nl+KdndDcYs6Vx5R8PrjuaXEs3ZUfkBdwxhqAqCAmeEzIU7MJmFIzpEJ50ziW29iRd/7xlRO9Z9/9EuBvWlMQwBuNrC3mlB+/IpVorhcTMtNYcH0yfIgSxoThJ7Hh0sEFUvA+3iD5uQG2/6N8W/FM3ZpIb3jRC38Qffzt03sdrpGh5qwr9snsWDTFibZ3tTb519eZjiMMeb0hyhtghMjRJ+k8+0vMZ2UEsjR7AocWmi+HWaHO/N986pk6MqzzCk4QgiTIvDdUe/+jVkbjeuio9EUvrFB+vaUaMy+2UAzpJ56dl8KIo4gRyczAMyG5uEw/XCYfOC3GU1ehenXXFaCq57iImoHqWFOzejt6JzdqtqJodyD64O2HtFsQ+r07HydyIC9e6QoF9/7AwlFDUJmF2PMajyLXSHcqIyNobI+ehljptFKGI5jQx6mdJQeLgHNxGVfPd21thEa7OivRcCAPpUZNtdnvopvX7Z60gS1Ml5WpmvL+5tne5lqLuCKUufiR0a/7uEjwWp/J5qd8x7Zoyo/NGJRjtssdXpYov6dnaHYIV2ZwOuOHSRz/60pyFAaMMcjCQgl0AGpnAiJx2M4c6WfPVDROxQYkkzJ6T+cmzQjIUIzcaKI0EfaNEVsv3Pnjm0KFrMuL7jkiAOPxTp6wuS7IKElO5hPOuTfAZbbVHJszPD6PexUi1MPRz7/Bm5Soiv48IzhhlU3bAjJ/ZdY0CFegN7QkNgYd2CJBjFKE5YcBV3EH97dNjXBzqAHTa0FxpaUzobXV7B+dE2IDxn7NaewDspUgk2bUbp/jvLfkP4IEBskjQRYLRdU2whqGTr/n4kTUf6ot7LRxKOoqhRWXf/L3spt6HzO4Weez+uFLkjYgHxwCNqc2dbNbSSZh+nw56k6G7d1fMadj1Rr8sS98v5fVbfynjKOZqbbjhfH8CZ3lOLuF8z8vvlxjcp/PSG4h+Ah8a/CbqT8mvS3Fo+vsWBaix4JdN5/OEv+4/GpQlyK8SzHV+eqnVNSWGRRH9uCSm3rF4jmIslcNGv/cj/Bv8vrc1yx6QxPHc1z22hIdjshh99yOrtG6nMabNWodfWKKM4jgrayIn67DE8Q/RbVjCTWkXjESZl+C4JwX8uO0X4EKGQmwDgdGX6w40eu/Hbbwhldu4qYLi848ULhjwiIAmXR0Z/4zLKUwYe6DPw9QV8nDGb4iyZwS+Gh9qdpPxLsXoG4v78zbMAts5FlBnX1ztDihnwyQMHw5FszY/6wLJBJJDsw6ZjjQr6tb0vMCXtPdJG6FPyQBG3+x/3MGn1KBh1ZLqa8SwstxNvdAxs0MNvf8zJF6ngFwnJ00EjtmstfYJVvH5dYVoAF1UuyPrZEzut3yMjWJ0VKRkNK338M9rdZuQU19nZ/z0N5pVNP7CJIyRSnEEBujv4J+fNBbFGGmuc5hzWCaXHMu7MVV/8AQ6gbM69Rids2lcpo+2ZmHo3pCCm2voX3bXZQrsI/tIgw4JTGdWQDJQuSNsBSgHxo7zD0b5K2g645E4mDV+00j2IyqVf/0Y+YMD9zC83zJwz24T5J9Rq4aoxg5gZRjVLsmgm8cV3rNvu7v7uRefr2lakKPwIYjn48yRpz1DCAZDOnletkWNuoKA4dgvxuIH0dZrDOOVi1Ya35ekW4S/Tp+Wkd7SGN1TakA8tx1Plu7uvNVKYt+Hy15UYZHtiWzhPpPjPcKEK3+KFDUoCfzmYNjQ1Fwu2JvWinIgK9k8rq2yPV3SFMlgEJBgTZLPGpo1XFKPFHGBP/DDO/ZxaQBxYM2axYJ4OSBhTOPMRz8dlk+RgrA6XuJ7Eg4DbJk1BXQ2bFxgOp0c13XHMAyRumqEyajn98LRfcMYZvgG78CX+HPcLjhsbfRwhU0kbBuDBuSMWxAlywDSzZ9Q4STeVsOvnaycO+HOqaHIUYG7I0fNRju2zUOKcHQim81uVrPUzVxlv6MWNd4Sz/hDXsfHrOUgHdDBUQzq5NUdmosXXy8wZL2E2oZnVEFisLUmmyTireNGy6Vikh1iXVpSEJXvN92uUBcwtg3h/jmBj/qeZ2BKSxzNETG6PcJeMWM419lhzC8N5BFTiXApDOLM+rx6SsBIIR4Sa0srGU/j5upemmY3z1qzSpa/tRWuCcSjv7tAbDZt9mnf3EG+wsA46PrcW42kmIv6Aqt+difSKBRXR7lpZ0w3Uvpwe0ZtMIIUx1nU9oM72SyN1hstS5v71c7+kAKbg5TrgE4GPXPof+Rr4YlBc0sAld1s35hLIVMoVm1jfJaukdNS5YadAESE5eFTClLCEDXanAjE6Xjc4ur+VKfutRb+caDrzB+iaoJYQL50SFRRvR/ei5jJqF01O/ZwwQuG9ybFDF0BA6kugaPapG04OGSnnlQW1MgqpwB5FTeRyCGR7PjWPutOY0gdAeqkZ8BrrQeHGG32FMd7O35UNjypGe4Os2s0pENcm5pa1raMZXwsRxJka4qaFb+zRMZRkOwZnta95hj30O9EwaDE6mL+jzRBhxGPq7Q8sSskhwZpHHpQR/+nf1z1b8d5+8P2W18txRkzOofpKTFCz8QTnByJRziPSRIp1gqQdvAjW/wFrEnOpmjMXNpE2eg0ipZRuNZxpEsxvEzXBQKvO3dT8u9pnC2C9ey4bN6fTimDnUdkwsMyTYabPAuRBej15vwJUpjVxakNFYo1asV4dZpR5CosKUYIM8mKVemZ+32Zi2aCUv6bhxW0GM7R1ZZpVUPh826o3EtVCnz60KokCQQMT5Hi2ESJbJWrbqJT19C5BmN1uVYU7YSkAyulwCHZubWDGU4P5elfPqwQAbQgbCmNGIo2DpQzqtuahIlD2yjTUqRPkeLUD5Q2aqVVdhOoSzFEuRW08tpFXtPydYAT2e2dg3HR6aD/r90kJiniII+FrOEMdZc6gxsOtzwLsyttRZgFyZOk8GCW14AGqgud01l2Ary2W2JAzTBtxtfIjeOAOeQqMBfsf1Q5vkmxJSoY9TiAe2qoci5rUnZyDJ3DOUnsBoN++gwpOAzWtNIb/m7ixvYxv2DbwoK7nnlha6RrYvWVHNMQB8PHmG3llByypkn/JsVWWihSEhfSMqK9Y9XGvEITw33NGhVQsFnwl6z+P5eilJBglAJyhoTweOMHdipbwQCoE+UiMWzdfdZdZ7RyPuugHJcGrD8qJUXSagdQSLkk5w/aZ2WSJAajAJkNKoYncFoT0zuIuQ8psZguGnAPg1bujlXIgvbiRMaO8OOmBMUyLZg49+0WxLy4nIZvVYZCrZDHB2QgS5JjzPxyaU9MtTKzAXhKEcRT4qInd/VrthMW0OssDAwZqz0qtVrYlMP+YQ9cjOoCvZE+kvLU6RhR65cSeBGRcwoudgPQCxJHHc7TU7HPeL17fIY56/PWfO1S4nGZJjJMW9rEZa+yrKnXVDjRmmUt+2KQqS5Mb1mpCvHd0raHD65dRPO5Qk87ezeblBDxKANIOw4SSrCkJfVqgOQJGsVqzTwZ0CynYyLUJZghdhtXRMD5oViFtm77D7diOx8F9a3Gj2P1LoVodL5b4PMWNnX2Xa39dLl5mxTsNoACtj6jwjmAhVYcT9F6puXFpa5DDYrBS6SP8i1DE06sb84xQrUruBLztyBYJA0qmZbCrVO4cIgwqaCOBxQSKAK0FCjOfykC/8e4QF3DFC/R2qYVdWSQiFxkri9s7NSDzAnlmfa035orOzTTyQdXfV3VUUSoZEeUYm8RB5gN6WJMcuRLgnLEKMUM9m05/2sC8D8BsswYfGlEazN3aVhPdMyScIDsABhDbusMhg/sZ6DSlWNdZJ9AfOZuhXI4MZCBFIC5k4k8YDIamdTNuGBKGdQwT4O7GL+fJ2kp/Ls8R24Xn+PEhmGNVreAG2mgntw1GoMx3v+UYme8w88/0tdCdL1drChFOWPwEXc19Vd5ocF4U4ZE3yv7MHuGFAlI6U9po7Kp6Avsrksgu4y1Lean8xmZbnIL87+MBY7RO5bpw0eJblkoMvM6vaEHyBs6TVE6VOuajd1cxmh/aTI9R4r5PiGPwkFBOWZfNHavZHQ/RRDGRUnfGMg3mMYX9F3E36TIuwlGNvMCDMtc6NqDLRSoQJSrXDG/n6SYnmIXM0pxydGz2mB3akl61rrKAtsGn/AbvUi5/hwLdf8qxvKWeRRiJStKkaIXWwlvjtCf925/jxuks7GDHsqPxfSXaY7/FApS1ChVZikQYKUwBPARAhJ7lgE2v800rsfvnlZPcv2BHralEUVmSCJ0xtr7lOzQvKeEBIvBjSQYYneAAlCK4Pd3BOhCjr+I6yhL0tYubUOwYwDdXTdIefmXqIdIfcP4Lkdioqd1qV7gglHvrk3+ukzscF5yE1QVi5BCDXVyL3+/IDXAEMOSjGs8kpWK4WYso9npiEcyf+S5VHExet+liOG7FNpX7Wyx+atCqqnBDj/4U0gYWt0RxhaDRrRgHhv6T2DmEmgNS5bkNXCRUKUwiziloOeLqN94OWurI9n9yI6q/i9iKCYaXfgpZLAte0lh4WTwkcpg0DFBqHMM7Oo/oZJTQFTAEqJn8td0jTHrN/Cru4XoDgdeXgxf/kUK9pfB6PMiYudwUuxynjTl6zTf0jN7MfSlByrpYuA3/wlskIOy/d5VE1uMtKnhNBk+x0Z6erbar0tFReL80ChC8p+D0d80M4/gykbDR2JyyDDzs84oynCfIgZizCVYDTxhJao1JczvHQqegVrr3Gvq61IyJjXYg3f5yFh/WDeq2/2HFD5lKu9hKtjtc/PFrFeniQnsGpIVfa3p/1wp9p/j2Ljs3pcD8HPPg8WfzWUz7XAJ196P10uoVPuX2P1TpfrAtJMOKk7srkc19Da+XuqJjHJp0etmAXopDCHPyPXWmzf1ONR105BsuQ9ok0IbprH0BgaQ44lwvv9L7aNavg/FjFGv1UpvV33vYNA5aNtCWzanSZAawl4oo4DuGdvhsvY49QGS6C7Rq36U3vqyJ5muPi0uR97gwmr+RQrefRMDlaiItlQ7HvXiHkPn3YEmTQx8hlIE9yjETOnfVIP+Z4iATH3DWxFg1trrWeBjyfRYYCDjHK276c5/0Si87Zu33aTYrqii0ZfuFD2g1s4BHF29Nvx0TdZnuCj99F3bG6drcMvRGvxtpdZOs0RobcICtUAa2H9bSMu/j0X9LoV7sGHqkQiSw2bJpU7MkR/6cRU9aQUFB1b1izdAgMPu9Z+rdrc1+31hVGFFwr/Q0OEPFjIBhuSU6kk+09mRk6jKdzd13JTogFIUjVj+st7nF3AypNP7nE+9XszLwzfbY+kQhRbRFTST88tfvOP4ZSx6Y7tjvAC4c5QRXp9OH4LLh29FHS2Mi/+kZcG5yhb8nqD/WoVNwYep3pNc7hiJJvlz3aX5Je71562dXpmqFqCXOuzDR+1QPGqE0Fcsz+AZKzgRWXfRi+AwuQz0brRZ7w+kYEwBJzdKE+UqQeOfCxaPwacU8Egvosy1GrvrDmTo8AmL8dCpt9FFnsOD58wTEx1dk6mLCUbwjmyRumQRCqE3qnVT3UklEqHUD5V6Kx9sQjxkPDYZTK2ka3TKJx7eNVtHZmvZ22dNgJgB6u5zpLD9tteFrmDJiQhDDBPLgkLoyOtCUcmgA6hs8f1j9UfwhjeSGiX00oLfyArbX5s5hpypVavh392j9iLGAQn99BwhsFN7o7W0EYZknzx6uH8sjd27bBArZPHlcPueZibTuxBvmn6AAcWRRkBWfzrX5KjDYq+XwHXaSRX4+OHe354khaanel6CNBI7H3zterYljlHKZ3Jo1KYD3+17376ZBbzvZnATV6dGUcROlMWJXlz/8GKLIqeHp1LT9CTjxlD7WBisy63JRc5h32/EmkN4Q1XO3lr5bS3h8aFQk/9e3i/8Y6xnLFqvO4qUaXs/6GXG0+KDXgYcoU6iM/z91dlvQA2/f10WYGP3ZZr9wGTcIW71bp+EyT+Zg7VJsQzvVm820VhGhh0rLvQKpM1rCfR7BU97HXV0EcpZ4PerOG84+sb0h/Fepl7HJk7XCdO9hOrVj93xzyLxxsz75sN1qTGH5Qxjtsu3heWdLhHcel+rJr88nO0xWJpnCaENY/kjHtTQN3rGPqNxXZMT6MpLvdp/rN3c6gefK4TtIM3H1REXiiGHDvIhXdP/MXFkLdNTqOAD6Dr+oMvpfcH33thjHHZjogvhZAT1x/4PXWXoPxb5mxVt9O8dBk5PT/uF2+aqTjPCT9jwdWH0b8ODvvtS6dpXC35bjWZr15Hmo0Y6BBNy2/KLgWv+8bnzLUHmoZXSLQ6ohN0MUb5Y2hv/0fnUb595bsBtmb4wzRR69Euxzg7QQZqE21O7+G5dJV+sZ+2NT69Jx06eIStkpitDAhJjoHdPu7npa2Y3wuWJQmjy9oVhxINHzMc8KjkFFjEOqjonxFK58zlr6mIu9+5v5iSCzM3hmh9J7c9icUGm2woq2zl/8qZ9+yz68YD5faMOEeikmHXaZNmhjiWUcrcu14/bEnSib+oRl6mEJU+yQO97hoKVtNQ9sOHwqUMcHttHTvNTTg3QXukb2zMqXkxZjl+7HYHBmqgV3bCM5bt5Rv67R8DMvNHLPsN1Gyn55pDTH1F6nh4TFxLgH/f1/meQdf7Ht8KVpr5oRVRAtHh6+5E7ZOiy0tvbaKDKP+qtw4q0CYOkNb5v1OFpUR33yY8AJ7aPWvxgdE+J4Kdy0ksCPsfZg3GYQZ0vNwoCJBLcy1re7wOxRfnWj3Wz2XrmrLRZpoqKR4UBlSXVH8ki+GtquseI+OtBw8y0RVBt3VRzHJY91kBBH11BGVRG2KTBvY1kdPTZEgyubvjpdngwJKPeUxm4Wr92rYALtj+COE//Hhtiw0t/favb4az3Q1AY4xamC+3AUBthU+j2Wzad8S/p5BTaLtcb3ziXLYP39qWLTC84NjJwXL0vGcm9ESZaCiHHH5XMLdpQwyTZrztcTLBHYsuipXopWhL6hdpskBe1ReLKN4QZ6PUuOtGOdGLYpkOUh5sbva3e2G4rYMbQJLIRqEvG7ZDCMPkTtH9OGTFH77IvAHLnR8b1n+LQXON81nFPVblumjx/vWxaJ73PVW22sC8vetXBGfqZnpP62g1072xRTR+Qgf0xKJj7qVyWE/ot+udMqmxjx0ldymPH+PUZMXRBRLRD3eVxF13axeGfRYr6e0HVvCr0kolNLo0dX2LZTV0UHIh523g9Ax/ux7qsxN9iW5PonJXpS+7vs/MYSiMIztDkEKTWwYj1/M8GB6Yfk6HJSLW2K4iigkQBTMHET+97tmmW/nP7hnuzVjszIhGPnjCBwbYQVC/bKSzxKgz/4TLLjETNj/J2ump3TGHOtcEX5WKE3feu3/GfW8wQ7XrcNrI+ZXFz6uN3SqvQLoUvVTvPurpkltpz0vsncdo91g+xysbxy3P/UU5ga/K9yei2+3f3dKzFWj0O2MhCYkpztyOW//v0vND1bCK57l9SDgdO9ut5x7sHF2WPGMdn5TZTd9FmecwuPBDrg3jJ9UeRLArsumm3lydl5GKO6dlB7/zwrjUzy9/fjIueJSHpNtDBmV4prezrKV/98V2XRr1KCvKMYmTIt3OYSOykw7nRMq7qh8pZ4B28ZFPK2XcfYxJP1/C9/1k3PoEK1h+zIjZMxTSAN6HGfLK1XSDJ+U2vzPJhKDu6zinhofPNIkw5OmcDLTzQIxShZiqxj0wSv31+z+bbc4ig9VmWWBvUp4HwAZImZfbbWQ4e5B3ZmVu1dR+85d4H1QTdd2VivRMXeko18olWVVsfk7eX2g/mZV5h+gpt9IQjsDQyVCnbPOhzeLY5XHNseShqSIFFNat5GmO7kmK/kBPxvOYjmvwo3BYwx5wUB3zioDfGaCFNx9oqalNV1zZ71rEsRG+Pgrp+PP+m6aCRab2tYwrHLJQ5B482Lqy8JYJF6776uRb4AY59sLnYZKsYpKHecaJlNdjP9OX3Ud81+9zrCdEbGrvUOxXIdshXnB3AygbC7DozeiLjA9Il4f9dKwLNQmJbl7e0ubRcboPBMOmzn5UVfUXRoh2yiNS8q86M2J9pmkkK03zEg2IRb6/4aND38agTJ3yYx2zon7pUeNS7k2pdhZ8Z4a65ucH/AjDdFHudX6utFHJwTnwl3DPjhySYtB47dhzbj4V10+LG3CR1AN2l2pIe8+MiKXRZUDtoEugHxMGzpo9+wIEtFLBAHx1KNCUioW2hNuckdknlEHU+Ersp8dqBXUngjnohKmxRQEKyI0WwR8vGplds1dwQPK5zxyNtwXm6TXxgf9HGYfXHAixi6xideEffJsAYcBu7e9U+Vu+wBZ5RpvQBGvq0sT2Ggl0Jl1LGQGrt6OSip1x8kghiKpiipx5b+QMCe946NwCjzpgftI2TjBGFnaxnWslBGJievxPSE0kZCqkO+wSTB/+gSzenHbqqTY30bsUCnlMl+Bc4unpD9HItYhGAy1q9Rvkx541RnROWEG/JY3aZ/PKxNXGJh5I4upk5JfWDAKTmW3pCR00z3zdjnViqkjChTz+rtmjOsd5ViC8vyAEhwCzQI2miDyoj8bjN7bsyH49dlOpT4iRaiSfIfkcO/ASE0kdWHT92jnhOJ9+qB1ahbgBBXumTZp5a4NScp/nQX1RuMww1rUMjP9lhPwrUknQABqIJJiRQzUjONdFbE4npMTidSMlZpWcHOh15JDa7qc4g7FiVEziUWfJgHmz0CM84avADO12S1wcd8HenGNGd0mG4C7azeiblzU4xHSXoBZjHtTy+kdljY6UpOld9MtlZ69cpMmBNrb2eoAXIo23356nZuFr6vPPIHlJgOqE12v6YjZE3+1itWpO9eBhbbBG6p4/JiPVjvoPXhUXOhSbHeJWFcH/zShZKTvYfYcTWvFb84yl5vwGzCdAuv8ztYVeyRc9je++ZHMtKm4Kya5lSIU7Ng9zKAAxU+FXnFZLTDppZS5qj5Xi6AIrZ3fFxKEWpbYI/b3JS44RBr4TdR6F7m2NdThiSPzrvOKUX22m6zkmyG7Q4chad2kTvaYqm+JT7C/iVJLMmfroKYvnCPmnTkUdSR2/V0+CZUuwVuGSHrMc4kEibhqWnUPTRn+952fFELkpXbLLVFTbxRuhL6GaiSm0gBYDhRtk2lfoRqXGcYHnkeHqSjOwFUoEnxvFdNdZdpptz/DI9z9o3HnhDLpFnyFWL8lbM8xACJp0jlBtnfYjZXE5a6fSbvR7P/XYk3kRZAtV792PaZHVPnBFLUV0VtCnjXB94X8f6uPu1uT9qeDtdguLoasTNjHOtE3oxxL7q5OZ4avRl7Mui621ePNSL2wZdQ7AijOBvbefBE3fbk0MJ2blGd36f9F6jDXmkdEXna3lb71TCYNfpUo5+220V/DokDy0kxfpRVKu3kuzbGZhzA3lCqajgCUPvAQ0AAAFgSURBVKcEf8Ja/bN2k2l265pAT3Nvetz1R00+yPBwq+yu8xDPHEF5dxPAh5CJR0OHRUSDzB9+a/84QG7+MsnGh7WHaX2eaevd21Xw10vs/PBQ++0E9myqCW2IO5xgAurdmcfS4K13GSTUDc7Qi/hgYppFdjIw/pvn4muY/7CH/iDuY8wt61RQ1Dm0kmQlIa1huu6dJdVF2aJ1LL20dgsJRzasC7ToiUs4R/9n/ucRqGuz8zguMNSqMyNPKQcajJVRC6i0zezcXtIvU1wWSy9CDez/kAwbTvWQFpvZ6iW+BQxZTWy3TOFiQ1qMLAL4d8ch/F+CufQY2Naw0iLx6FbpXYUAjnjeyq0nQAKUej3FlxnSFLmwRB71VA/6u+D0L3MsNnqi+ElLCV544YUXXnjhhRdeeOGFF1544YUXXnjhhRdeeOGFF1544YUXXnjhhRdeeOGFF1544YUXXnjh/2/8PxRPDbFhGFXEAAAAAElFTkSuQmCC"/>
          <p:cNvSpPr>
            <a:spLocks noChangeAspect="1" noChangeArrowheads="1"/>
          </p:cNvSpPr>
          <p:nvPr/>
        </p:nvSpPr>
        <p:spPr bwMode="auto">
          <a:xfrm>
            <a:off x="155575" y="-17907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51519" y="1052736"/>
            <a:ext cx="2232249" cy="1691317"/>
            <a:chOff x="323527" y="1772816"/>
            <a:chExt cx="2232249" cy="1691317"/>
          </a:xfrm>
        </p:grpSpPr>
        <p:pic>
          <p:nvPicPr>
            <p:cNvPr id="5122" name="Picture 2" descr="http://news.pg.com/sites/pg.newshq.businesswire.com/files/logo/image/PGPhaseLog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203"/>
            <a:stretch/>
          </p:blipFill>
          <p:spPr bwMode="auto">
            <a:xfrm>
              <a:off x="611560" y="1772816"/>
              <a:ext cx="1512168" cy="14486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323527" y="3140968"/>
              <a:ext cx="223224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dirty="0" smtClean="0"/>
                <a:t>PROCTER &amp; GAMBLE</a:t>
              </a:r>
              <a:endParaRPr lang="es-MX" sz="1500" dirty="0"/>
            </a:p>
          </p:txBody>
        </p:sp>
      </p:grpSp>
      <p:sp>
        <p:nvSpPr>
          <p:cNvPr id="11" name="AutoShape 4" descr="data:image/png;base64,iVBORw0KGgoAAAANSUhEUgAAANAAAADNCAMAAAD+Mg4DAAAB5lBMVEX///8BOXbMPTLkqg4AN3XlrwoANHPlrQzOSTAAM3LgmhfUaCnagiEALnAAMXHMOzDLNyz29/rLz9wAKWsALW/UOynKMibKMDQAL3EAKGnb3uZBU4YALGsAJmgAOXkAGmMAHmKqs8tGV4TJKRrnnpTy8/gAIWv03dwvR3y8wtTXdiVrd57Kzt0AKG4AEV/p6/LXcmnnsa/77OZyg6ethJzKSjjcfwuLmLb33tXcih7Y3Onuwrv99/RAOm2apL7FPTfUWk4YQHptK1LPTy8pSX8gOXBabJYARICAjq7gcGLSXSvbPibelBrJKTW7PD2mR1bSXxBROmmXQ1tiO2VvUXjYfCPSTRAAAFrxyMNGOmzjjYHJWFd1PWBdUHy1REufPE2GaYzHGACETm1dU1m5oa/eoZ5zPU3dytOyr8axKDuUUkbMiSnGa2uSUGVsDUzFYjDRh4pKAEOkd4ayanaBmL/OnKTTsLiZZmakT0bHXlLml4yjl69JP2S+nq7McC6GPWTUTgCgkIuRI03aagWzgVOMblKUgJ/jkGG+ZkOAMU27iJJ1aYmfaHnbcVmrWGVSIlX4t6mxZWG3klCwZzzQoi/PkJFiYFZHGluiJEU6K2KDbWewhDe5SjuDMmSliXLCXWCoAADAnkRZGK/oAAAgAElEQVR4nM19j3/a6JknYCFHThAICSL0wyBhAbLAAmsdOTIjozHIcn44mUyS8ZDEqdN6O3Od7OU629mr53rTbXf3mu1em2u3u53bu9u7//Te95UACQQ400zbZz4T2yDE+9XzPj/f533eROJbIwqSlZ+ipqWgN7697/02SOc4TtUMQP2t8hRh6HUPXvKnHualiKJUSTJkWW7QkAiWjhJDgn9EuuWCS1TJ1pU/a15xluRqDYIQ4Khpp0ayuCdNUR9rtRoYwEmShCC4rmlZyp963HFEKZxt07VWpcLgDpbUNM3UFUXRZy+EL0vgfb7kYGSlIta2NMlS/sxAcZbnugJNCCIvy4YqqZeYSHlbNcG8I0WsJMqupv75MIrSJbcBRkW2aNdoctwsV+Z+kuMsU0tWgFAJA96w/izkSWlqLiaQFaLhqhK3eEhW01Kn+UApqmQ4ZKVElPqy9KeGROmaIYoiOeib0nLGqI1yTVD93xVd1yejV1TTHSQZoSyb6p9S7+VNuUKSrb6n5i9zuVnBkgPbH6/Ny30p/CYHbtZiCNFxZ5j4xyLL65O4UNPMy6gAQJRLJJOsizjJ9QWsbE69b9meSGKsY1zq8bxrUswGSdAt/pJoAFm1ZDJJIkCUm0kmK+bMJZQutwDPHc16l0O9BFGK0RLJDG9Ky68dkw4B4Q4UoiYwVUncjRO7vO0SjLjlXf5BvQPioOy0eO+tniNl0gBQUjSpBGUw4DdsoMbfXXIJQsS85jsZ62VG5skMmcHMJTp65mOaCAERsp4wkxgCNG/IusQD6RzYf5SJR1lGhSRaxlvCAUp7AFEksRqnYyT6rTFf+Ll1liREufntzzvdLANnzTWDb9I5E4YDmrfcCpmlJKJW3oOswgCgRRxQtQFBbrn6twypKZMk07BHw7dcHhfpEi0m5WWGVXdJHxDGDwj/l1lAIPiw1cCj1Zs8DZhkf5tWCSgDhmS1kWpTbJckMX+YJOYuDtiaPIBBwKsJPBkPyJI8byA0DCN4YJbXoBlHi1cd74IklyEr8kSf2pXgoaPhlfhFz5LyBHBRw0mGPjEFyOKTpRKGYYJAuv4zozivLJR46Vtikr0lEII9EWSLgXgwEhB65uVFRknXgKYmDTcQJHwGkA4MNTbCSmwZ/mOjJJnBy0uY/83IAro2g9mTFyitggwliNUMHkLD5QVi1IRGKGPYSHVjSShQUUBNvhTMXXSFMHo6llzDSe1tDPjlqMkzmGCEDYeEgceMERLwmxWVR7/bcz+ekAB6zGk2y3C4jKGWpwDpMtIUQgljEWbSHb3J2aSQrL1jRIqUFISKF36JQmq4pU7Gm6S9uM/61IK+TsPSoc+D4aq1NWVYbeRGCA2PUo0MFngUAYEvJwbm5ePG5aRrZYyUo94VZQIpF5Kjv/rgATOz3uaYIAAMjNFkIIMoBCjMIUdAF6BR2wPAb7w1gZv3MKzlvDsfnDJojHCndGweqmFhffQnlHYy1ttE1Pyo1SIIMG8MOikAGZ8GxMEHQsq+8FM25GM5xD/KayVJ552pBo0la/y0Ecw7eAQQkHJiPqB8Pq/yUGlY/dIWEDUACAsDsuGUzYw4zMl4FBDQQCxByu/Gt1OMCtGKkUk45cgJICE0oHhC+V/K413ww/pIIMmQDJkVqCVH9mYWENR2GXLmqX4T0jWRHMTpGBsphSCizkM5ZhYohSlSbFVy5YlUQEBYf6zYYgAlOJdh5D9YjijJFTA8Vmfa0PQDS6tDJdgQkAp/q3tzobSV3YLGZ8RhaVqG/Ot5hulfIheziCiJLJFb8eO0+giR46qq1oBGBOe/+ZdZJLgD3vcxNKGdxjIz0VIeeA2C8Qchag4IIXa+QYJJHMgXJ7nM9UELKNRCj8zIQGvakMB1KvLLGWP2+rycwck/xMRaLkY6gZ9oqYDyEVPk+UAw5KzgghsNXSiFovLwQ2oTrkbA1Qaf9ERM6s1C3pOAubKLIx9I8GIiIUumR2z8JqS7gtAIHogpkzhO8JFAjjIJYeROCmLEUCkWZxuexxM4ICwpVgCVkvAPMGlMw7Ss6Zlj+gG6IAjo+QjalNWh0N9AjshvbGEpgIcJXBuzgoYGHN8IIrtRqYg4WanU3LC0qirgiZNhGNJf5BJ4wB9XqKA/SiyToXnZkNQIJuiNTEILsTQdBUk8erSWzGT4b4ZI0Spk4PMCv230ZWLUeOqm6Q1cybQn88PyNMBMhmGFAdGwTdO0bUmHi5CSjf5yBwTGMgyBCbIRzhlwEsnivqtNiu4UHl1rMP7D5UDMvCAZsQCPIZKOf1vFpKGwIHeY4GcckPwEopJX+06JybRqrubaXBO9o+e5EaE/ubyqaW6SJgRmnbW5iew3NZelW62W43pTCsGSgQLCk2g4ukt/k1lHGQw2kh+PhQ+OJVG8MLDnpi2A2OAtssQQrgQmoK7rqglZ0q+NyPHgCyDg4IAuMx1SKBFMS7P18fB1wEXbnsnXW34+YpRG5gly8NZ+XRPHK354o5sMdPmTHtfkwS+0MQeQLslsBhMHMsxw6U0oRg2aYTKZiWjAqQbmogsUHmCezqmuU8EyrOwtfuCcnAlu4FvePIu1FoRe8aOrEULgO+qyGNzMgh7JHECKyYsESQhA11E6UG+CQBJESMrDuQSCIEhhYBhgBulekgAhfMZYoIt1RwhuhIkGfIEyWGyudYwnji/hk0BeQwF22URRJ2HOAqI4k2+ROJhqeZ2TGmRFJGKhRFCJIu3Yed1qeg5grGPk5xhezn+gOLwlQaNJp3gYgb1NMoiyQWwzmaW6wSDfEyZwyVmlAPMbjIBjsgrkXWNZcimaESgBq7kqx6mGgwt0/JIDZfPI1jGyBscQRM2KQbPaWyx92kk8stahayMDijmzrFZdkSTEvq00bbnPYPHzbA4k4InwrqU03WQJb8UlKz0BpZYEp6nDCU8EGrv5EcG4l06qciTJRj0pqxEkB/1JHHnLJUuCwEu65TUE/G3QBJhwgnBV4MBhBEnL0xGV7y/iSdxKBFFuoD8kEluYNguTDobIR1+i7Io/1NaU8CpwYQV3JSXvNUpvjybAJDJuU2/KAilsRZKKgUEn/XWIaNhuijh/Oa9OMcrE7MoN+Dz8bjZq8oC/gjMNQ9GbjkguGfYiwlnH5iy7QZBJY/LVwFdEqWPBN31IJzUmQaDAXE6M1AERIygUTMWA25fCiCQNJypyXpdcZ46KXsKa8K+yqXBamWDksRptIu+OEIPRoOTkJGwHPlByccwfPHRDyGgxGpSyBZS/FSfS5bUE4K1xlNkSQkMbJNcxbIlqgO9PXYHhFRf4FrwAfwZDcZF2pX0GmTCniofSCrYoxKjcmXGbNDMnlWz73txW8IwUu4yRpJpQG3R4YPzpyw8/ODw8XIAISx5CmoaUJGu2AiMecTSVOBdpV8EAk8CEWaZkJZyL9kRGXqrpOIfE5mkPW4TPqOYDssB0o42m4vWF8Fgbp4VC4fjBg5eH/eR6LJz1w8YDRI3D/mH0EqLv5jlTIBmtOUKE1saYvltGHhTeCksN5+Bz0gMh1C4psHPfNFs4JppoynEyjVXA1HRFPDwk5nhnmBq229nU6enp81lE6+uHL06Pz3ptQK/AJceZ9fBFGAPUsrSFjeN+ve9n932Ng5cjVoMyauQyTdfcIhtBzBDniUh4oHE4XMAGBiXxYmS4xHFvd3tnN5HoFHPFXO751KxyBseFYiH1ZrebSHS7J2fFbDZb+GoQvgRPaooN49oRIncyAQh2KiznXGJRPh09EILxZ6m6VZNiRMn237V4AebIJPDkwkP+8LRw0e1kh3snb6o/3jgqFp47IVf78MN7ZzuvNi524R26G58NN9q5VPb43u0IIwnAd8khieC5wvCHIHEMw3F2dnkSaOS5S+k+B4Cv5pviPonVZHuOErFk4Bs0R1pizJ/nhWyu2O7litXeUfEisX2ULdwbKwfs8MXtdqe+fbJ7AghhOjkvZo+fHT6dmpY1Q88bLXIUjelSn5dJR+7HPGBFK5Hzwhn/aZAMeB9cIcGpRGJ87Oo2wFMCMaMk4DN42p1eLpXKZnPZ/b294VlxjAjgOdtL7HYusleu7OykNt50Ou2dHXDhV+vr09pOBGNwW0RpJPC6rniqHmtEmx/hzoL8sAqMry8iQUgFbII6cyOOpEtJLmEL0YE0jnupYidxUk1lUzs7uWyx2Nvd6xXu9dFl60+rw8RJb/+0z/ef7SM6hsQP3oMUuRMGLBFlkJhwiShObdHa3Dd14E34E04xBqw/XLLiTvnAIFYi5Tz0yMNjAPZnZ3sjVR0OgVwcdU52cr3ijxOJkx2A6BDwwHmR7daffNDHodFlGXz98PAhpNsFSLdfPnQiPJIVRSOJSyRDFJncmnuVRJPuCJsqD1h/qMAIRJhqCgTQB+YgLD/AtpwW2onuMJcDM66Y2kvsnXU6Rxu7gCmFew8+PMScF0fdveP34EMAqrt/+PzBg30IJeVTIfUwYopbmq5i2GXyvtJgLosonmQnYBXJ3SqhQWOCHBJHyYELunZEfta/Oj7OVTuJxO+KYHDFYa/d7faG3XovtdFpQ4wfriefFk72zvaPD9fXnx8DA1TI5bJQ2HwCv6U+jMxgQdOlLRxfEPNYHhJw4B85c4JXqcwEep4KIMlJFo1bRM4detWr4RWPisoP/rqQA/pgeLFRRXgSJ0edRL3XSXT3etUsfP5PgVJ4/qY77O1AIAgC+D+X8+XoeD+b3cm+jEy6JC0rEiFU5qyhKZLJihU0XHXAxCs6nQ8SeJQ9ylSBsGuAAkZmrHAYAuhJGwvzh3w9vChmU7lcEfIn29s4SewebSfOjzrbiforMAVTuQcvDp2n1c72yUYRzbAccI+O7z1//sE6omf71b2N21HNkBRdRRrgZJxi4Gx3C8i476kq8hwWSckg/6GWiXGtGnB/ob4bBeS6xgquzpFRfTDc3u4UA2FI5drbF0pi2N5OdKpAObyqAqwAwIOnhw9vA48H4isU7r148cEHjbHXs/7s+m6nOgUo2TITnojJM4PVJRlHI8AYNGCpxmoxLOJk3A/rYM0H3R+HPXlYgiD6gHSDJDE1IbPh78X6bxKJbTDZctVqNQcAdfc63TfV3kUC/AWchs4O4F4hNcCcj18jnXb72bOGAzzXyaxd/6q6+8UMIKyf53hxJm0mycS4wMgv9SDJuCU5CQ8WZZvQcGCZVuAmoCqqAFCzD2NZl4l+ce18extMpVx7N9FtF4tH9b2N7ptisQowZqsnCgCUezFADps/wcbhEjai/r3C9iygJJls6rwQKefQpRZNBB8e56XlUgyLFD7IlFJeJZjDABKFHMARIODBVYyENB1rY43fXwfMyPaqG91uu31RbJ91gC/Xhho8VT1LAd8hd/tB1PMGsw1ERO+979O9wjCxMQsoSbsg7hZaIx1L5W13vERBQlwi0tg6hs2sX4KHT5L+LJOcICGCC7zdTHjwV1+GDFroc3kZn/5eLPnwxctc9WRYPUlsb3d7uWzvqHrePe8B+cn29rZ7udzLwyic1yAeev78094Rol6u192LAYQNbMUDMbKv6Sij0RIm73iwOgP5PZRHt2Zq8j1aoINfLbtF+0tzJNHXSJRdhNJFtUBICVDNxqLgFbl6kegetbvAjUZqGeiGxPbeBpCfYWKvWBisjzQAhq2vPzzOFqpnG3t79S6iTjX3415hFhAIgBJ54Hn7esH6CA/uAPODat4ZZdpBnFaaKZzSyNZEneg2H3g+GFoepKHC12URBxq7Nvu1WHLw7HZx4+KsCBQCYEcWep3FXocCng/4/awKFVvh9scAkpP8+BnwEHI77XrokUIPo5d6OHtnKPZ2aeQCuSjWJ/sQScbVYbEGjqIH4Hr2p1xUtUy64WCDM/sTVUYO4A0lDMigtTUz4YAMPT2+XYBWKDc8P8qeX1QvznOpo9TZsH4OVMXJeS+L9PlL4L69eHm7ANX4sF6vn2+M6KJX3Ohu3H44G+FipGTJZKDpVJhWINymBIaG0ZLlCHjfnzsmUYrGfpQr0lNJeNUVfPWIsww0tLoLPpTwMjPfmcTkly9evHh6DPwygOozKtH7HfAJdvfa7WE7V+3VE8NiEdrcwoMHx4UcMlbZHiDgj1cvNjbaFyDMANJXH+amI6MkqlZXyxiGZF6HC8uCRlFQ8ZI8ZQyMpq8wQKAXTQAB7ThjbYHnUxMBlf2iT/B4nGazH5PMwZwk/I9/BqxMtvi7xF7uFUWdAccH0EnnqNdO7bzZg5YXeHUg+PMphzy44h6Yb8BDahd7Ty6Oig9i0iqsSfFCBmkzoICxJDGwEiqL4ZWGwo3rw3RXTEbGLxFxlVR603Q1w/8UCC1ati7HMGiMC0g7dlxsb+RAtJqonw23Ueagkyv2uomTNvD2cqnek73uNjBX1G4KTUMQbsD8ArRfOeBRFOJYxKhNB/dzZ2jtH6hqymgNtEjQYIhMWGRgDjlm2QfWGoxWB6UaeDR2jIYL0/rT/Wyu2i7u7HWOwGRr10/aw5Oj4pPE7k6xuDPsbcB0wnb95OjI94GgK7szPIHAd5ATe28we1MBzC2ihKQI5YbxjArkYWpPTpMshW0rp5Fz9iGMqQFsqsILs98XYdLhcTbX2z4q9gA7hhsXOz3AnhSYfXs7KTDuOhj57t6w18uhsMknoA4vwOvQa82ePo0BhNFAQ+O+orPglIe5uOnppBClcEGG1RDnl7r5DKqQvG7Ts18XJfa4unMClQBQ28Am1TeGnZ2TOgxcf4xus93u7aRy2VSEgM0CKgHq9uyHcblJUaM8hvQz0HZZrPFxc8mmwytaNj677hMh3S0xpsIuW2DAGsfb4OoNEIfv7BSPAJChcgTwbA+rP+5294CdLaJQKDeN6KwOABUOD53YKT0ALMr4T1x33PiAWyKZyZxTXJFcHL3nByTPoRKwhTQ4HvrXdy9OgCM0rG8c1S/qiTrAsd9uAzUNeZMrptpTiFK5o6NcqhCnQiEJBmWMtNi8zaGcS26NbSulVZyFSW/KBtozoYnx3xfCU0CAOidAFwO2tNupamqnntiDfrcfcueqZ+2Nk+FEgpD2hho9NR8Q0MDc1oKCVjREQ6yNAdlJAVt4NYjbZSXfmHUSIoS9B5wA4MLtFXN+IrF7snNe36Z8QECqgCFtnwDNcJHKIpsEJh80uSN0uZhcuH9jXFK2krWFSyeUwYjjyMkU42pKQ5TngZY3lzAIW78Nxrg/7FWzO2fA64SQ9uC/AGG2uLPTO+/swb92h9UsTKmur39YKAKRq7eDaDd7zM+ssPgkyJRdWVLRysmVsRBpwnj9Nd8ENNHxOkozKhpdkYLS97m0fviwAOZY9qhz0T5pA0uDUtiJev2kDsLX9smJ//f2Xq+YLZw+OMSSh7erFwg2VPKIRcfPkigKnLl5mZNonFwCSBwlp6zyuIBY5RuA8GCHiy5pIvyNw7EtXW0sNKrrH9wrDru7O8PtRHd7Gxr+3u4uUHCpozdHOzudrn//7kl7B3DxBQ/GTD4oQg2YAHFTcTiswhmYO+bXD58+fzCjTTOe4grsHMWlo83aijFesbDKo7hdHZCoKq6CooumRpRqCFCN1oItgXPxvJetthPdXV/LnaDESK+X6nTOLoDu7vgpMGqvnQJ6u8DDTwAjXBzuAjfoAkzIje7eURvowtzx8TEQr9fTk4F0EirZitkmqqqqzfdRqC05oyLeZitIbOlykC3Aah6luqUM4WdSjYxoK/0FKgF779ltoA3qwzpiw5ujnO8DtDudzknw1dsnwzZwSXP7x8FePP4YukltMANzuSPIwb0NoDpSvR3o003PhlrTcsKF6BSnN+FWuVKrxeD+NgmJwP3sA2XQSf83G4YLKH8haBqKh0oIEIjFOa68iD/PCzu7AZ7tDhh3oLaGdWhnu7sg+Pnd0Q5UZwWYFg4+gzJ2QHpyD3I9H/b5Tq63B/zYwovpb6iYHD8qXOcgWzJyg2GDUgKsDydjk8/4QqS4lUCa4GY/jMzAEmzHL9hhICCVBFqmuciqrj+oDoHdqQPx6RylioVR1LPTa7969aoNg58qNEO52y8PR+vjEJCvCwoOiGDPtwGdHOV6u4lOEei7KRYBT8arOEEBoEgISYKYzBiMgEgpjfZxALPq/2KJGACrWjDNgwqYcYGFb5g0ayQai/zSw+dt6JmDUBp6agW+cQ+ZUbhOBO3MOPV7rzHRy4CruXv3ckhdQ28IgN7ZAT+HXRBpFJ5NAcIblhpsFoFlOuN3MRzHSiKNWDcG5Ab6zt/TIymSL/4kK7sol2K28HwCmw9oHX8w7O6ByXXeq56e5vYH69j64elxLuTfAO/t9JjvR5a2Dp8fZp5n/Xch3lzh9HQ/myoe7Ryzh9PfAQsuZMbfR24EebYkyTADnuc1yV/w0Wh/9VESSL/QAgJKJvuyr58JTfIXzXSNaVg6M1cnrL//T53u9glVPz87ftB4tv8MDaD/wfPXhTGdvn49VbmAQXPz1Sni4/5L8DN778Hh4Yf7ENpxTG4haSty4KBKUJwxplVzPU2yJj1abLqFEguSkPTVXRMBwgi/yAN3bQpFd6pDepRdmfmO4IvY93tQ8hPf791++DF4kh8Eb2D4+odjGuBYZPV+PcOfPn9+WvAZdAzkqVB4ug5i3mPo8B2zs1/EapYbFMVDQFjfzqt6tFhfr/nmRyJ8YaPkqD3DsQa6QbNfstHukRg46/2vs22Ep54rPJxeLF1nWRanWwIt0DQtCCXwiwAMHZl0HuzvQ9nyJ2OBx/vH/MunALIPKBeTW2A1JV8OkvNluE1idmVVmQCSfFnCmGjEg+M+INpGCnAGzmHjYQ8Yew5Yx72z0w8iowAMwj/87ne/+/T+rZWDwq1bt25sHqzcWnv8DLz2otcBcWu7B6YXkBv4HDAgdhDPAAACoVSMl0q4urWVQYD0PhG7cWQMaBAUX3GSYbi1Fk6MSo8wUoUbVBzWtuL8nsOX946g97m93b24/TRS5YKz61///V8+Tq+mc2vp1bWr6XR65WBtNZ0+uAFeu/vVjzrt3e6bYg74dBPRWideHwO+7ex1fh/jNtIqBIQG6pZAKDmbMhgBsoVxcY+i6JKkemBOYCxLYASsYtLdTN/KD2YBrT/IBi4adVF4imMhIt7//f/7wcraQXolfXcznV67Ajh0cHctnb55Pb26kt7/wc07TyzgZZ821sefI9gHn25sHO2BEL7+QUxo3JKsrcBXkAGg8mzFmL4lwMwPJ5PT+z10xXIBs8iKQfmxENWcABoXUvSPgc1A1w8LL/gI9X+zcmsVgbmVSh0cXLl+bWVt5eqVK1dSqSvgtYPV1fSnT6ErGiLX2N9V6t362fkb8LqTnP4+WkoYFRyN1BTFhhZTDw9GnEdVSHNWkSU7jwBlJoDWP/4A0vMHDx/+8lUu1QE+zUUbRKaFKBU30zfvXrl1sHlt5eattbXrj35xfPz805Vbt1I3b949SF1NbV7ZXLsCJGhCve2T1LB3djQspi6Aq3H7xSla9U89GyFCgJLNYGTxa5Ct8kJAAbtCgNY/SKFvB0aw0H6TOjo7O+tlj950etE8Tg5ASV29CcTm2rXUo83NRze+qNftUzD57mxu3rp65c7aZuratVuRPEnq4iJV/PHGxbDY85ctfbTZ/YcBIsacAJpDlweke6SPZ388chCadjb2gLbaG7Z70ZxH7v3HB9fXbh78y63r168fAH1w9cbG3t4Xv4LiBJTDrdzXv0kf3AVeUQQRTH31gPOdjeaEICJfz/DKuwGk8qysa9DUYR8Xcz4hA5Lq7UP/qzeTZyv8tdr4FMi/jx5IzkH6aiq1f20F/g4FaX//zsHa9fZFMTVFfiZl/GAQFYvP/BqCmv5OAIHArixREBDWb49oB+Y2grR7MTs9rOqbRNM927yZHtGt69A1Rczy6ebm4wdfbp+cznwULl+M6Sj4tiO08RgBwhYDoi8FKLNlKXD3A+udnO/61NnY2OgEtLEzgobggUf6eiNBUeef3b/xCMgPouuIgj8ePbpx/2wDSvUPfY6PPw5uNPRvCpeOLvzv2th4o/ZHgObVjLwVh0aAsP6V1NGYScOTbZ929/b26mO6AOz7HCnz7hffefHTOz6tra2B//3fN4svvvMFimwTQ1Sp2T4ffXhvr7Pr3/Ni/D3tYvFKn/CnnN3C3QVDfStAGSRDuRCl9gPa2eltTNbizhPSzmgBd/t39o93fMqtZdHP/1K4UvgyuPVu9ZXSTWxvXASfBfHQjn/LVOh7srmPfTVX4xS5Ir8rQOy0lhvXHWX9FOKYqtWVW38TsABgUpuIXv3yR+hnp32aPUPvKPnjW5BDvfEnc5MbhrXcyEescbpccSYj4zjYZjRsXt8aELRDs3I8TdfX0mv/+UlnN3obmECVml++2v48BwCB+Onzr/7r6tVcblpFTuu91NjnrenqYFISyNkyCcJw2rMn+47mAOLQQ1WtGEDJ9fduLwV0d231zrW1u72NzpS31fvo9NOzRDtXVTrDJztrt9aAal92s9vvjX3emu6VR2qbkuQM3IeKYRmaH9cFx2g5EDEphkgAEoJyUwCorI4BAd8nu4RH16+trj66ll65mS14Fz8J9zHtnG/vXewVU1f2szdXVtJX76RvLoGTzX488eFDdogyhYk/PtnqNMsh3ejrsOUTCFAwoozaG1BSn3V1bez+RuQoFtDN9FrqDnBNV678fO3xf3s87Jyfn58o3e+ff/H9L/7xH3566076YDO9srJ67W46vbkYz344xpoAokzRT+0FO0hK9hxAukaLruWN0iEttAWBc1nZcidBMfTnFnMoDeIfyIGrIPRZXbl1/8aN+/uvXt2DP4s/T4OX0Psr6StLAIXkBw1nDAg120gmBYdw0IMetf6YAQR3PQmavz3Nb9yS8H05RQrFQ+sfv1iE6OrKagBoDYwaMOIa8N/urBXurEA/Dh1ihX4AABaBSURBVL02AXR1gRBlQ/IDiDXGzilaqMJoXuIkt4XyH3YsIB0CxxwN2GXMgYhwmJGMhA8BpKcLBAl4oNc3V8OAwB+rYPQr49fWrq4gQCurKwfz8WQjeMLhgwxTocFufhvukhP85h8jQKPtNXmY9REakkskS5pJBiF4DCCIaO44bq1EBu8Dir62dgWB3Lyy8ou5AhmVHzjjpITm+3IojeWMAjzYV8fPBScMEpYzUB7th+AULHvBG6rF40mi0QSwUCsl3WV5bgpQcv3DObMuu//0FzcOlgAace31L374dHq1dXSf1BQewCHdKaENayjrM66EQe140JYOveVXOEqED0iBhXAZL2H1CQzbUtUWnHM6rHQi7GlAgEfxiLLH0sk/nN0A4rIE0Gr6xk9P611jzm2i8gOpJllb/u4UH9Ao64NMCgsX8ZXyVBoLAmLgBulGozFQ8y2Yi9LhuotoUzMLxnPkKPcE7s/8i97xykoMoNXN6+jHtUcrd/b/QkXbcmLxZGfwEDI3SmNFAcESUiBQidm83IhDsB5GURKQQxhcS272xbhE4/rTuKHknvgrGtJnT6rX0qsAy9UQIPRjNb2yWf3sVZAdqMbO2+n5BhONlLU1STRi/VEgAQv4/L5pobycnzmFqw7jlmqodhY9B9VhvLjMaawc5Z6Mnly90978u5+vXP2ZH+hdQf/eyaXXNjf//mK0RJn4IgbQrPwgQLpHs0g9w0RjkggQWS4OS82UECBbTPqFS2j1IeggR/mb3yDrLJl0LCmmkDFOjrKnkxCsW7e+/NvvFB8/fnzr8eMq/PdW9ehvH+eyn56PLqn3fj2jFWLkJwm3m+pyJlDHMiyzJPu2DsvKocn3gTRb/k+LF4LKIJTVx7WmxVk+Hl/tm61G/HLK+oczcpQ9/sujejcRovr3zj8BwY70vY2NT4b1RH2vnT32d0Fy3z8qrMxY1mwqDg/WsKhgOQU6oWj5SuQ1GW3BCPaCakywc2+04JUw4CodDpe9Bv4Oef+LTZo0E424Op8YOdpM3zxrn5/EFqZsP/zhm+oX1I8Lr5REvb5RfHwVGOFLyE8SrQ/l+0HHC7hWh14USn76hPW909GClzIGZPkl8zhwttH1wQ5EqcW4lM3EfM2sHAEtlj6AvtvJyfYMoM5/+uCi+sN6r/j599Xe/v1ra7OA5uCBk8qmxxugOa0UwtoKtgONAbliPwia8+FNj0JrtGKBCzLFxQgRBD8lRxAQ0GRrhf3UX/y1PdWDv3v+vcQemHLXj49P14BvNwsoXn6ScNFYcdnJ/kFdLgddGzBy1PwQGMyAMSNhQjyqCBjqLUSKk+5vfbwl6fGVX9NyFABaXYVOaeHgoPrJXohO9j6pHhxAL/sOcLpXZgDFyw8ctmjnBaIf2t1kyn1BKJVEvywYTSRgjfyQUi9Pyn4sTyNgMYnghpopqy3RS3ixcw7JUW4GkG9QgZ7evH/7PqDbxSr6ef8+TM6NzNI0oOz+x3PKl4Qk3KEdiaz1vOkBmnRwUpN4gM3aCvXroHQ/Ag/36OW2CEdXY1ZUAh69LsQDgpYUrQ2l71xLraUDe7SyMgfQPPlJwgKzhEFMd9KMnsFC2eNNiJTGjFuCxXeEgcV1ujyvnnEde1CYByiIfYLwIeIxTAPK3h7MwwObdbo0Hje2yVOX2fEy5dLyMinJupY2v0Bz/XVuISDgAsHgZyGgbGo+HrxBSWViYU4uUl5mM5lF23VRbC4n5s65JFydLCwCdPMHqev/4QcLAc2XnyTsqKC7QnlJma8jjgFxsri4olExhKQEa4LmEXYYzLo4QOmrn773WfvlX/3H9HxAC/HgsqV/hC3uL0gZYmusBCm34ixumNwcwNTPnFoFn3xEcYCuHg/UbmL7R9f/JT0P0CL5QVtUTLq2eNsxAFSeFNEaWGXxLn7goJKqvqjeBzt8mZsD6OD4PPFkX0q0//X+HC23SH6g26PqPBveSxtDEkYkJ0yxGmLcPsMQ2RVCBg9hUV8OJEdxgB5/J/G9/eLpJ93qb1djAS2cbz6D2LiWjZEBtsKF6PkG2VjcOUKhCUaynEWV6EiOYjnUS1xUU9Xf6cV4QEvw4BWb4/ElWxkomQwD0rU5vUwnZFQyRsJbWKaJOQ8KsYA+2JX2qzu729WrcVNusfwAL4GhTLa0ZCuD5Yh8GLItsIu6f0PMfbwmcfzC0m0oRwfpWaXw61f69u727mnu0Wo6NUoyjgDl9mM2cISpJXEMUVmy18SrRFtlqX1hSddayswIsmUuLnUGiB7PAkrf/eqzfP389NeP0qGs6ei9ewvnG9rJpTHCYqMKfJlSMlKJATdrLOnGkOcJQbJm93xOIXp9M52aArT6g98W7/Wqv99Mr8wC+nQxnCSGqVYLX9YQvdmY7r0gtTJxjVLDZMNdYM34sGhCXxfurNxKRz2F1ZW1tStrKKsVBbR547GwQHFCEk3dEJkl8gC8GGGqT2WzjG0tacvE8SRwZ90le6K+vvLkLnTbos7pyKCGAa2m717/8nzJAwJOgl2JK72KEHCcp9t9ULLQWvKphFnGWyq1ZJfX1z+yXv3qxlp6KaD0nRuff6EPFwPCypwuE3FdFCOUl+mZgkCpz/CxF09IAcLpUtKcDRejITysd7nf/eJ++ubN9AJABys//x8/4hL1l4v3WFXchI2Vlrb0sunZfkU6T1SW9ZlSWQKErmZp0RCw9/dg3bv200IOBQwxgEAk+6i68yUUi1154dMRXF3FBHwZHr1P1GZ0NGWQpWVNDykTK8lWMzajNQHU8S/+fvsY6IH0TQAAEAC0in7evLX2z3efPAlSd28+XgQIWHvKZUuLd9MlYOIwpj9uwuovcy/89s4ulx8s2gbx689GecbdV8Xf/uZnj28gKvg/ftPrfSadj67YfvX1IgYlbc6rkEu8UkCsENfog/LY5NIujiqPg9kqLdoHQX76ZbB/I2FXT3/2jz/5izA166G8aqf9YpEVKrkJqYQ5S7sV5el40FZ/mYsOqFnDwTyQF/h0RON0v+0XklzPFtsnJ0q9To1pcqfuXvvgxvsLZpzA6pxMiMs0HNzqgMWD9uiYHTrTZBB4WdK1BYFE7Qcrz39/VN/uJs5y7cT/fTgU/n36Jt1tq92rXk//3UxbrBAenuMchl1+joA6mHfehPURtvzwC90QgDcS7fY9xaL/DSR/8/6TL5rVbK/+2Q/fPPgyfAOqm//iJ73/8/PNg6trP5vvGgpyk3MEor90QIpBx7bKgW/1yUuc3JBvEIKmKPLcLYbYYfrawcrKzV88yF0vHuVPuO+Ns9y6td159dm9m/92ay2dvrr2zx/MBSTwTU5mwrnSueNZoMzsFtZa+kRgnTdpULo7d0MRcz99a201ffUOUNsHT3q9Jx1Jkprg/y/3n/RS99fge2urN6+vHc/V/wLeTJgEVl7+fCmPZucW0VHA577E4RrSgGi5sCZozmjwX8L11dVHd2GWZyV78+rjx2jB6/H9IHO6CvOo166lD+cBAvMtYTIYMd0YPYasLVyc32BO5UnnEkeiqhjRMhTFmMcj+rd3Hq2OFr5vXpssSQYew+o14BZtrt2Yp7NB4JUwaby2VMEht3ShXvdYdkmsi0jCCdxQKHle/v4v11LTOW7f9VndhD8hSOAC/c2cbhMQj83gtUnyEy5jx4PzWoK8iI26jOPze9KHEJE4kiMmXte1/m0FhOIHobhonEtA/lzqJgD06Ot4DtHJpmIm8co4PrNUt8H3NTVGvPMNXFjo3lB2a8EhQmFEAsHwqm4MYvUU/lcrt4IE/eqd62txKeArq/8zFg+GyU3LKWPiqDNc3hO2GAzHMuWPZg4ABcCZJcPVsVi/aJZseIiGpDcHsYK9/l9Xrqylr9+Bq1oHcYBuzvES4KlXwP4kW6Pef6YzseGCMcUklBZYMlCVIfBLHaog4SSZlKi804oZmPOvm5s3049g+H3t7jQgWH525QffjWm0lCS3bKUJ7A8bbKah7EpoCuB0tIsx5xKVpQKiuEJlSRY1IN2t4DhvURIR07uoX7iSW0Oxz7VHE9bA0hgQQmQ3H2X/V4yKxESDUwwMhz0t/e+w/JLt0TL2VLJEamFLliQgqQN8SaJb1/xtlpRL4yKvUvZgtu0+xp/+e29/f3NtDRjR9Gqw8Jq+unLnzlqh92Rj53D2I4xj6PApVcZbpHVULkEkZdP2exKTrZBKazKkeAmzqZgYwS/SHJxbS/oLz7rHk4Tj6U2Pn5Ek4uPzk5PO56+vXDvYvHEH2aGbN248/vndl58PT+p7v5rR+IKjNS1JZonQ6QIWOlCThp3udA9tRg9F1YpG09NHv8UzQC6RC2JX2AMbF/yuQJTKi4Qgw57brencydcfdrqJ7w8KuaPhT/771fvV+/fPfnJ+ft6x9AT1k5n+PUKpYetNzWFK2KRrPYXymrhvXykbXhfqL2kLlz37Ie/gzFzdAYJWDC3i+tR0HUF0jKZiy9OHVzB8b+/Ne4XU/v6TdrXDjU8cOtnQxFJU7HCh4VmKkSyRYrglI1piI0fLDhzc2DjpWZ9vkM5lTCYkQyQ+moM96H8dWpOVeIKkSTD7JVdko5uJW7/+tFD41eeF3vHTYBjd+rn8oCJOwWF409LtPk6wjUi2EwFixzyRWslJz/q8IzAgHr0cIl0jyUac+lAk13dX2AkgyjJlmmAcs6lLGstG2ISxX71+/U8v27/8zied73U6n5z/4+vXYlSD4Ph6/xOLk4CLIvS9aIOoKUD+XvXApgAl8RbnKuluBovxdCkz6EwuRM+JsmSxhJFg1lCcSdORYBZfx5OHHzrO+q8Hv34ff/89LHrUhSAmtTwHT97FyVZr2hPwp9xofyc6exsPNKA6IJm3OIOIkgZ4THtXb3RURVBKQ0lmYP9UuSQQZMPUE7qpEQIZnXrJSc/M8Mt4SXBhDzKJFwhC5GeP80QQ/PLLRHA4erCqBWwLffmTRtAnysDbnbq9tzUaCiqBVJo8uTW6K6W6SRYvN2SgoyzJ5VmGXZhCZDOthmw2qUTebVSA8MSf8YzOQU5u+R10YToQ88+AyBME+RZnwSAyCTIaz6PjSn1CaT1VcwQ8WRnfFyiFGkYKLVdSQahtm16/VmNnDoCAL+C1Wssz7aal6JJBZwRybut1DlWvgEBPkmxk6kp9v2Fxhn7r8/2UPhkNjUyUXvRbLci65foNucXQxNTVfrLEki1HMy2gi7h83iPX1wkxw7Il8D8ghoZ9W3l0mJeeNzS5xQos6XKTSiPYV2jyrcHZKRhL+309g7bvBk1svf1R1EDPh/J3qoZu7etbx5b6QS/UWvTGOjxhjaCJgeCZkp+H020jRDqqOeJs22wQJMNggmtMZJtqagOCEMJT3ayEOBy0hzEq+JIuTHMQ8Rl65FVZA1SDivEmqnlsjLbvCLMrFiqUIAKvlHFZlrW82gT8CMrYwG+W2jRluV8pV0qY2JftsGJTXPCYYL/08Pzzxt1UMNFBPpAmEsuzqfGIgO0KkuAcajEqGJaKnOSx7mXiOM9ZpgmrwysVEcQiQH5xFx6uZgI/DYwOHgMoCjjBm57KhRUVpwWhQjn8+ClzMBAgYf7R07pGk5cKquOo2ceZgEd6Hx7EwSWMSHeNeSeugUmlNl1e5sHgATPKIglGJDIVRGV4rKSk5qnoZxW/dwrgEBmxmEpTgh/g/a6MlFvCat8UD0odZIJcLCejrodBjVlwHmbk5E3F06RwkxBKoZD8mIYJ/FkH2B3PhGLk6bEHf6rQm8ZIx3GS4tSMUuBRoQiEolWC5knfjHRDAD6mjwg1MlP9ylOyjwIvIVKuog7gWVHNuPQM5+/9XPRVHDqi1pHVZlN157nGMKcOc3bfnGAFFhNaTFLhrjdBcFEAJESOGKbgjn6cdQwz/01Oh+bgsXBBga8+JzEF5Cf5h+GBaxXlJD3W3roHNxvynmVAIxstg+T84xEJluQv+Z165Bx4YNawxYWVIELGSpc8t2vBXTyByIy0N2XiyGHjYPM8oRF5kNLYYOCVxfWR/uWy4YS1WVII+aHxta9aBSNig4C3pKZMMmO9Y0MXUoebJrFMVHRNqCjwDB6WLa4Jdzf7RxXAMU76dso1gYyoZyhC+PiOUm1m4IoBwij7nZxHzyF7FD6LDG3Wi8bzHFRSOG+3QGA8bhKgNmqtVg11t0TnfHqjxDnaqxQ5WguWP0xOe7Qr06aT8yCeb6yvo5R3mAwfypwjrw6PptKRVNEq8J775XG22T/hECZBrS0aREpb44AU2jMsfHQQYvqoxk13makzzSU+iZe/mX8QRxbPkPQk4qvBdhFT67HIL8ZdrUkpoXnRHKCdpE3/pMPQM4ge0geIg5k33D+VlJIwrBQZPYjn2MtldC9JecMRatroYHLVdch+VCFJvqkVxJZjhoYJYg6o5z1UOYiHqiaD1m+TK/1Tp4ktO69wHgjkiRCLLBMjiLnG6RuSLWKT7S6KtzUV/Y3b7mJkLbxFwW8AjaPIgw05fhZct2DD3ZNMtMsJp2VDRqe4V8bs5ODZeH/Y+eYxRJkVkmyMdngoRnSK+3V0KJrDI84y2o7te0oRpZbQomrat+G+P+WfPzMyFbokM0T57eLtyyFSXZEoDZpUnJHwT/Nw+ngJJ6MLUHpQ04BN9fqFC5pEJPdOGaHYpzTC0zRaIC6bOY3snZDuDgiB9mKyr5QHC5oEibO9/nRlpOQ3PsOnKw4HWOjQHP8u2oAk4YHAJDkKxBSJZoll1aPfnGAukXTkWelE/RZQmR7VnM52UJ4fCk4VTMLNLlgpeisFxIZ+4y/bx2NpDiE49reFB1DTq+Ek5k17n6qvnRte3CEzfodPYvrkcghoprhI948PHy12yTQhupdYxf5DyO6TpLge1TmjA6Nwkm1MlwspwY5GYuoN3T+7Yb7uomw+Q5acS7iFfyABrUOTLS2ctNVlnAnWU4hGVMQULdDn+PS51xKIRAhyXqRB5fkWzjhGjMC+e+LkhkA7xmQqUHlVk2t+WmgKkDmuCcq4UU0lkQAQHs8hyoIrTxX3XfoG8V/k/9CbbhkXBlrIFVN0WxPLBM5GJyM6HCRJIltERFfb4HZhLBNr/jkAh2w1DOpbn25jopoYi4ukG2l8ZKlyvxKJvyx0kofoqnCLwVQdtWLAoDemYp4zHGDDBfNbMT3zSdUckmQynh3BxEUNi+E7MTbKuk9Wyfw3TQEHs2rqtrrkNWigXN6153YJovIGyxK0IMf3S4SEbCpGmrA6CCKLbOmhvLI8HazrkkbSeImYPu3xj0SUCvzIEokPbCn+KE5iq9Yi/e7q0lapVCpHVgwkQ4l8TFFNF/gJLVb7dhydS5GuykmRrBANWW3OinBTBWLl+kyQXUD8vJCTsiTDISslJm6Z6I9LumTKWKlE1PqGycWMZcQE2BZEiWckROPWGEEQHM/U/3iabS5xntuvkBiDyYYqva0lpFTVbDiMQNCEq81UJ/2JiFJUdJpUBXMwWfM45XKzRoHGS3McjBErZd6z/xyYMyHdMl1XIARWFB2n5UmSqkfrtMeE6rdVSTL5VpKhaUYQec3g/ig+ztsRpVASsCIyJook22q1XJiZtzlrilT4soa16Awu0jQvaxKIFf6seBMhJc/Zhsdvlcs0SQPCYdejKLVYmhbwcrnMmoaXHymSP19IcE7pzXzT78aLEfg0IVfVsfLNZuJbcNb+P1wYvG46FA75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6" descr="data:image/png;base64,iVBORw0KGgoAAAANSUhEUgAAANAAAADNCAMAAAD+Mg4DAAAB5lBMVEX///8BOXbMPTLkqg4AN3XlrwoANHPlrQzOSTAAM3LgmhfUaCnagiEALnAAMXHMOzDLNyz29/rLz9wAKWsALW/UOynKMibKMDQAL3EAKGnb3uZBU4YALGsAJmgAOXkAGmMAHmKqs8tGV4TJKRrnnpTy8/gAIWv03dwvR3y8wtTXdiVrd57Kzt0AKG4AEV/p6/LXcmnnsa/77OZyg6ethJzKSjjcfwuLmLb33tXcih7Y3Onuwrv99/RAOm2apL7FPTfUWk4YQHptK1LPTy8pSX8gOXBabJYARICAjq7gcGLSXSvbPibelBrJKTW7PD2mR1bSXxBROmmXQ1tiO2VvUXjYfCPSTRAAAFrxyMNGOmzjjYHJWFd1PWBdUHy1REufPE2GaYzHGACETm1dU1m5oa/eoZ5zPU3dytOyr8axKDuUUkbMiSnGa2uSUGVsDUzFYjDRh4pKAEOkd4ayanaBmL/OnKTTsLiZZmakT0bHXlLml4yjl69JP2S+nq7McC6GPWTUTgCgkIuRI03aagWzgVOMblKUgJ/jkGG+ZkOAMU27iJJ1aYmfaHnbcVmrWGVSIlX4t6mxZWG3klCwZzzQoi/PkJFiYFZHGluiJEU6K2KDbWewhDe5SjuDMmSliXLCXWCoAADAnkRZGK/oAAAgAElEQVR4nM19j3/a6JknYCFHThAICSL0wyBhAbLAAmsdOTIjozHIcn44mUyS8ZDEqdN6O3Od7OU629mr53rTbXf3mu1em2u3u53bu9u7//Te95UACQQ400zbZz4T2yDE+9XzPj/f533eROJbIwqSlZ+ipqWgN7697/02SOc4TtUMQP2t8hRh6HUPXvKnHualiKJUSTJkWW7QkAiWjhJDgn9EuuWCS1TJ1pU/a15xluRqDYIQ4Khpp0ayuCdNUR9rtRoYwEmShCC4rmlZyp963HFEKZxt07VWpcLgDpbUNM3UFUXRZy+EL0vgfb7kYGSlIta2NMlS/sxAcZbnugJNCCIvy4YqqZeYSHlbNcG8I0WsJMqupv75MIrSJbcBRkW2aNdoctwsV+Z+kuMsU0tWgFAJA96w/izkSWlqLiaQFaLhqhK3eEhW01Kn+UApqmQ4ZKVElPqy9KeGROmaIYoiOeib0nLGqI1yTVD93xVd1yejV1TTHSQZoSyb6p9S7+VNuUKSrb6n5i9zuVnBkgPbH6/Ny30p/CYHbtZiCNFxZ5j4xyLL65O4UNPMy6gAQJRLJJOsizjJ9QWsbE69b9meSGKsY1zq8bxrUswGSdAt/pJoAFm1ZDJJIkCUm0kmK+bMJZQutwDPHc16l0O9BFGK0RLJDG9Ky68dkw4B4Q4UoiYwVUncjRO7vO0SjLjlXf5BvQPioOy0eO+tniNl0gBQUjSpBGUw4DdsoMbfXXIJQsS85jsZ62VG5skMmcHMJTp65mOaCAERsp4wkxgCNG/IusQD6RzYf5SJR1lGhSRaxlvCAUp7AFEksRqnYyT6rTFf+Ll1liREufntzzvdLANnzTWDb9I5E4YDmrfcCpmlJKJW3oOswgCgRRxQtQFBbrn6twypKZMk07BHw7dcHhfpEi0m5WWGVXdJHxDGDwj/l1lAIPiw1cCj1Zs8DZhkf5tWCSgDhmS1kWpTbJckMX+YJOYuDtiaPIBBwKsJPBkPyJI8byA0DCN4YJbXoBlHi1cd74IklyEr8kSf2pXgoaPhlfhFz5LyBHBRw0mGPjEFyOKTpRKGYYJAuv4zozivLJR46Vtikr0lEII9EWSLgXgwEhB65uVFRknXgKYmDTcQJHwGkA4MNTbCSmwZ/mOjJJnBy0uY/83IAro2g9mTFyitggwliNUMHkLD5QVi1IRGKGPYSHVjSShQUUBNvhTMXXSFMHo6llzDSe1tDPjlqMkzmGCEDYeEgceMERLwmxWVR7/bcz+ekAB6zGk2y3C4jKGWpwDpMtIUQgljEWbSHb3J2aSQrL1jRIqUFISKF36JQmq4pU7Gm6S9uM/61IK+TsPSoc+D4aq1NWVYbeRGCA2PUo0MFngUAYEvJwbm5ePG5aRrZYyUo94VZQIpF5Kjv/rgATOz3uaYIAAMjNFkIIMoBCjMIUdAF6BR2wPAb7w1gZv3MKzlvDsfnDJojHCndGweqmFhffQnlHYy1ttE1Pyo1SIIMG8MOikAGZ8GxMEHQsq+8FM25GM5xD/KayVJ552pBo0la/y0Ecw7eAQQkHJiPqB8Pq/yUGlY/dIWEDUACAsDsuGUzYw4zMl4FBDQQCxByu/Gt1OMCtGKkUk45cgJICE0oHhC+V/K413ww/pIIMmQDJkVqCVH9mYWENR2GXLmqX4T0jWRHMTpGBsphSCizkM5ZhYohSlSbFVy5YlUQEBYf6zYYgAlOJdh5D9YjijJFTA8Vmfa0PQDS6tDJdgQkAp/q3tzobSV3YLGZ8RhaVqG/Ot5hulfIheziCiJLJFb8eO0+giR46qq1oBGBOe/+ZdZJLgD3vcxNKGdxjIz0VIeeA2C8Qchag4IIXa+QYJJHMgXJ7nM9UELKNRCj8zIQGvakMB1KvLLGWP2+rycwck/xMRaLkY6gZ9oqYDyEVPk+UAw5KzgghsNXSiFovLwQ2oTrkbA1Qaf9ERM6s1C3pOAubKLIx9I8GIiIUumR2z8JqS7gtAIHogpkzhO8JFAjjIJYeROCmLEUCkWZxuexxM4ICwpVgCVkvAPMGlMw7Ss6Zlj+gG6IAjo+QjalNWh0N9AjshvbGEpgIcJXBuzgoYGHN8IIrtRqYg4WanU3LC0qirgiZNhGNJf5BJ4wB9XqKA/SiyToXnZkNQIJuiNTEILsTQdBUk8erSWzGT4b4ZI0Spk4PMCv230ZWLUeOqm6Q1cybQn88PyNMBMhmGFAdGwTdO0bUmHi5CSjf5yBwTGMgyBCbIRzhlwEsnivqtNiu4UHl1rMP7D5UDMvCAZsQCPIZKOf1vFpKGwIHeY4GcckPwEopJX+06JybRqrubaXBO9o+e5EaE/ubyqaW6SJgRmnbW5iew3NZelW62W43pTCsGSgQLCk2g4ukt/k1lHGQw2kh+PhQ+OJVG8MLDnpi2A2OAtssQQrgQmoK7rqglZ0q+NyPHgCyDg4IAuMx1SKBFMS7P18fB1wEXbnsnXW34+YpRG5gly8NZ+XRPHK354o5sMdPmTHtfkwS+0MQeQLslsBhMHMsxw6U0oRg2aYTKZiWjAqQbmogsUHmCezqmuU8EyrOwtfuCcnAlu4FvePIu1FoRe8aOrEULgO+qyGNzMgh7JHECKyYsESQhA11E6UG+CQBJESMrDuQSCIEhhYBhgBulekgAhfMZYoIt1RwhuhIkGfIEyWGyudYwnji/hk0BeQwF22URRJ2HOAqI4k2+ROJhqeZ2TGmRFJGKhRFCJIu3Yed1qeg5grGPk5xhezn+gOLwlQaNJp3gYgb1NMoiyQWwzmaW6wSDfEyZwyVmlAPMbjIBjsgrkXWNZcimaESgBq7kqx6mGgwt0/JIDZfPI1jGyBscQRM2KQbPaWyx92kk8stahayMDijmzrFZdkSTEvq00bbnPYPHzbA4k4InwrqU03WQJb8UlKz0BpZYEp6nDCU8EGrv5EcG4l06qciTJRj0pqxEkB/1JHHnLJUuCwEu65TUE/G3QBJhwgnBV4MBhBEnL0xGV7y/iSdxKBFFuoD8kEluYNguTDobIR1+i7Io/1NaU8CpwYQV3JSXvNUpvjybAJDJuU2/KAilsRZKKgUEn/XWIaNhuijh/Oa9OMcrE7MoN+Dz8bjZq8oC/gjMNQ9GbjkguGfYiwlnH5iy7QZBJY/LVwFdEqWPBN31IJzUmQaDAXE6M1AERIygUTMWA25fCiCQNJypyXpdcZ46KXsKa8K+yqXBamWDksRptIu+OEIPRoOTkJGwHPlByccwfPHRDyGgxGpSyBZS/FSfS5bUE4K1xlNkSQkMbJNcxbIlqgO9PXYHhFRf4FrwAfwZDcZF2pX0GmTCniofSCrYoxKjcmXGbNDMnlWz73txW8IwUu4yRpJpQG3R4YPzpyw8/ODw8XIAISx5CmoaUJGu2AiMecTSVOBdpV8EAk8CEWaZkJZyL9kRGXqrpOIfE5mkPW4TPqOYDssB0o42m4vWF8Fgbp4VC4fjBg5eH/eR6LJz1w8YDRI3D/mH0EqLv5jlTIBmtOUKE1saYvltGHhTeCksN5+Bz0gMh1C4psHPfNFs4JppoynEyjVXA1HRFPDwk5nhnmBq229nU6enp81lE6+uHL06Pz3ptQK/AJceZ9fBFGAPUsrSFjeN+ve9n932Ng5cjVoMyauQyTdfcIhtBzBDniUh4oHE4XMAGBiXxYmS4xHFvd3tnN5HoFHPFXO751KxyBseFYiH1ZrebSHS7J2fFbDZb+GoQvgRPaooN49oRIncyAQh2KiznXGJRPh09EILxZ6m6VZNiRMn237V4AebIJPDkwkP+8LRw0e1kh3snb6o/3jgqFp47IVf78MN7ZzuvNi524R26G58NN9q5VPb43u0IIwnAd8khieC5wvCHIHEMw3F2dnkSaOS5S+k+B4Cv5pviPonVZHuOErFk4Bs0R1pizJ/nhWyu2O7litXeUfEisX2ULdwbKwfs8MXtdqe+fbJ7AghhOjkvZo+fHT6dmpY1Q88bLXIUjelSn5dJR+7HPGBFK5Hzwhn/aZAMeB9cIcGpRGJ87Oo2wFMCMaMk4DN42p1eLpXKZnPZ/b294VlxjAjgOdtL7HYusleu7OykNt50Ou2dHXDhV+vr09pOBGNwW0RpJPC6rniqHmtEmx/hzoL8sAqMry8iQUgFbII6cyOOpEtJLmEL0YE0jnupYidxUk1lUzs7uWyx2Nvd6xXu9dFl60+rw8RJb/+0z/ef7SM6hsQP3oMUuRMGLBFlkJhwiShObdHa3Dd14E34E04xBqw/XLLiTvnAIFYi5Tz0yMNjAPZnZ3sjVR0OgVwcdU52cr3ijxOJkx2A6BDwwHmR7daffNDHodFlGXz98PAhpNsFSLdfPnQiPJIVRSOJSyRDFJncmnuVRJPuCJsqD1h/qMAIRJhqCgTQB+YgLD/AtpwW2onuMJcDM66Y2kvsnXU6Rxu7gCmFew8+PMScF0fdveP34EMAqrt/+PzBg30IJeVTIfUwYopbmq5i2GXyvtJgLosonmQnYBXJ3SqhQWOCHBJHyYELunZEfta/Oj7OVTuJxO+KYHDFYa/d7faG3XovtdFpQ4wfriefFk72zvaPD9fXnx8DA1TI5bJQ2HwCv6U+jMxgQdOlLRxfEPNYHhJw4B85c4JXqcwEep4KIMlJFo1bRM4detWr4RWPisoP/rqQA/pgeLFRRXgSJ0edRL3XSXT3etUsfP5PgVJ4/qY77O1AIAgC+D+X8+XoeD+b3cm+jEy6JC0rEiFU5qyhKZLJihU0XHXAxCs6nQ8SeJQ9ylSBsGuAAkZmrHAYAuhJGwvzh3w9vChmU7lcEfIn29s4SewebSfOjzrbiforMAVTuQcvDp2n1c72yUYRzbAccI+O7z1//sE6omf71b2N21HNkBRdRRrgZJxi4Gx3C8i476kq8hwWSckg/6GWiXGtGnB/ob4bBeS6xgquzpFRfTDc3u4UA2FI5drbF0pi2N5OdKpAObyqAqwAwIOnhw9vA48H4isU7r148cEHjbHXs/7s+m6nOgUo2TITnojJM4PVJRlHI8AYNGCpxmoxLOJk3A/rYM0H3R+HPXlYgiD6gHSDJDE1IbPh78X6bxKJbTDZctVqNQcAdfc63TfV3kUC/AWchs4O4F4hNcCcj18jnXb72bOGAzzXyaxd/6q6+8UMIKyf53hxJm0mycS4wMgv9SDJuCU5CQ8WZZvQcGCZVuAmoCqqAFCzD2NZl4l+ce18extMpVx7N9FtF4tH9b2N7ptisQowZqsnCgCUezFADps/wcbhEjai/r3C9iygJJls6rwQKefQpRZNBB8e56XlUgyLFD7IlFJeJZjDABKFHMARIODBVYyENB1rY43fXwfMyPaqG91uu31RbJ91gC/Xhho8VT1LAd8hd/tB1PMGsw1ERO+979O9wjCxMQsoSbsg7hZaIx1L5W13vERBQlwi0tg6hs2sX4KHT5L+LJOcICGCC7zdTHjwV1+GDFroc3kZn/5eLPnwxctc9WRYPUlsb3d7uWzvqHrePe8B+cn29rZ7udzLwyic1yAeev78094Rol6u192LAYQNbMUDMbKv6Sij0RIm73iwOgP5PZRHt2Zq8j1aoINfLbtF+0tzJNHXSJRdhNJFtUBICVDNxqLgFbl6kegetbvAjUZqGeiGxPbeBpCfYWKvWBisjzQAhq2vPzzOFqpnG3t79S6iTjX3415hFhAIgBJ54Hn7esH6CA/uAPODat4ZZdpBnFaaKZzSyNZEneg2H3g+GFoepKHC12URBxq7Nvu1WHLw7HZx4+KsCBQCYEcWep3FXocCng/4/awKFVvh9scAkpP8+BnwEHI77XrokUIPo5d6OHtnKPZ2aeQCuSjWJ/sQScbVYbEGjqIH4Hr2p1xUtUy64WCDM/sTVUYO4A0lDMigtTUz4YAMPT2+XYBWKDc8P8qeX1QvznOpo9TZsH4OVMXJeS+L9PlL4L69eHm7ANX4sF6vn2+M6KJX3Ohu3H44G+FipGTJZKDpVJhWINymBIaG0ZLlCHjfnzsmUYrGfpQr0lNJeNUVfPWIsww0tLoLPpTwMjPfmcTkly9evHh6DPwygOozKtH7HfAJdvfa7WE7V+3VE8NiEdrcwoMHx4UcMlbZHiDgj1cvNjbaFyDMANJXH+amI6MkqlZXyxiGZF6HC8uCRlFQ8ZI8ZQyMpq8wQKAXTQAB7ThjbYHnUxMBlf2iT/B4nGazH5PMwZwk/I9/BqxMtvi7xF7uFUWdAccH0EnnqNdO7bzZg5YXeHUg+PMphzy44h6Yb8BDahd7Ty6Oig9i0iqsSfFCBmkzoICxJDGwEiqL4ZWGwo3rw3RXTEbGLxFxlVR603Q1w/8UCC1ati7HMGiMC0g7dlxsb+RAtJqonw23Ueagkyv2uomTNvD2cqnek73uNjBX1G4KTUMQbsD8ArRfOeBRFOJYxKhNB/dzZ2jtH6hqymgNtEjQYIhMWGRgDjlm2QfWGoxWB6UaeDR2jIYL0/rT/Wyu2i7u7HWOwGRr10/aw5Oj4pPE7k6xuDPsbcB0wnb95OjI94GgK7szPIHAd5ATe28we1MBzC2ihKQI5YbxjArkYWpPTpMshW0rp5Fz9iGMqQFsqsILs98XYdLhcTbX2z4q9gA7hhsXOz3AnhSYfXs7KTDuOhj57t6w18uhsMknoA4vwOvQa82ePo0BhNFAQ+O+orPglIe5uOnppBClcEGG1RDnl7r5DKqQvG7Ts18XJfa4unMClQBQ28Am1TeGnZ2TOgxcf4xus93u7aRy2VSEgM0CKgHq9uyHcblJUaM8hvQz0HZZrPFxc8mmwytaNj677hMh3S0xpsIuW2DAGsfb4OoNEIfv7BSPAJChcgTwbA+rP+5294CdLaJQKDeN6KwOABUOD53YKT0ALMr4T1x33PiAWyKZyZxTXJFcHL3nByTPoRKwhTQ4HvrXdy9OgCM0rG8c1S/qiTrAsd9uAzUNeZMrptpTiFK5o6NcqhCnQiEJBmWMtNi8zaGcS26NbSulVZyFSW/KBtozoYnx3xfCU0CAOidAFwO2tNupamqnntiDfrcfcueqZ+2Nk+FEgpD2hho9NR8Q0MDc1oKCVjREQ6yNAdlJAVt4NYjbZSXfmHUSIoS9B5wA4MLtFXN+IrF7snNe36Z8QECqgCFtnwDNcJHKIpsEJh80uSN0uZhcuH9jXFK2krWFSyeUwYjjyMkU42pKQ5TngZY3lzAIW78Nxrg/7FWzO2fA64SQ9uC/AGG2uLPTO+/swb92h9UsTKmur39YKAKRq7eDaDd7zM+ssPgkyJRdWVLRysmVsRBpwnj9Nd8ENNHxOkozKhpdkYLS97m0fviwAOZY9qhz0T5pA0uDUtiJev2kDsLX9smJ//f2Xq+YLZw+OMSSh7erFwg2VPKIRcfPkigKnLl5mZNonFwCSBwlp6zyuIBY5RuA8GCHiy5pIvyNw7EtXW0sNKrrH9wrDru7O8PtRHd7Gxr+3u4uUHCpozdHOzudrn//7kl7B3DxBQ/GTD4oQg2YAHFTcTiswhmYO+bXD58+fzCjTTOe4grsHMWlo83aijFesbDKo7hdHZCoKq6CooumRpRqCFCN1oItgXPxvJetthPdXV/LnaDESK+X6nTOLoDu7vgpMGqvnQJ6u8DDTwAjXBzuAjfoAkzIje7eURvowtzx8TEQr9fTk4F0EirZitkmqqqqzfdRqC05oyLeZitIbOlykC3Aah6luqUM4WdSjYxoK/0FKgF779ltoA3qwzpiw5ujnO8DtDudzknw1dsnwzZwSXP7x8FePP4YukltMANzuSPIwb0NoDpSvR3o003PhlrTcsKF6BSnN+FWuVKrxeD+NgmJwP3sA2XQSf83G4YLKH8haBqKh0oIEIjFOa68iD/PCzu7AZ7tDhh3oLaGdWhnu7sg+Pnd0Q5UZwWYFg4+gzJ2QHpyD3I9H/b5Tq63B/zYwovpb6iYHD8qXOcgWzJyg2GDUgKsDydjk8/4QqS4lUCa4GY/jMzAEmzHL9hhICCVBFqmuciqrj+oDoHdqQPx6RylioVR1LPTa7969aoNg58qNEO52y8PR+vjEJCvCwoOiGDPtwGdHOV6u4lOEei7KRYBT8arOEEBoEgISYKYzBiMgEgpjfZxALPq/2KJGACrWjDNgwqYcYGFb5g0ayQai/zSw+dt6JmDUBp6agW+cQ+ZUbhOBO3MOPV7rzHRy4CruXv3ckhdQ28IgN7ZAT+HXRBpFJ5NAcIblhpsFoFlOuN3MRzHSiKNWDcG5Ab6zt/TIymSL/4kK7sol2K28HwCmw9oHX8w7O6ByXXeq56e5vYH69j64elxLuTfAO/t9JjvR5a2Dp8fZp5n/Xch3lzh9HQ/myoe7Ryzh9PfAQsuZMbfR24EebYkyTADnuc1yV/w0Wh/9VESSL/QAgJKJvuyr58JTfIXzXSNaVg6M1cnrL//T53u9glVPz87ftB4tv8MDaD/wfPXhTGdvn49VbmAQXPz1Sni4/5L8DN778Hh4Yf7ENpxTG4haSty4KBKUJwxplVzPU2yJj1abLqFEguSkPTVXRMBwgi/yAN3bQpFd6pDepRdmfmO4IvY93tQ8hPf791++DF4kh8Eb2D4+odjGuBYZPV+PcOfPn9+WvAZdAzkqVB4ug5i3mPo8B2zs1/EapYbFMVDQFjfzqt6tFhfr/nmRyJ8YaPkqD3DsQa6QbNfstHukRg46/2vs22Ep54rPJxeLF1nWRanWwIt0DQtCCXwiwAMHZl0HuzvQ9nyJ2OBx/vH/MunALIPKBeTW2A1JV8OkvNluE1idmVVmQCSfFnCmGjEg+M+INpGCnAGzmHjYQ8Yew5Yx72z0w8iowAMwj/87ne/+/T+rZWDwq1bt25sHqzcWnv8DLz2otcBcWu7B6YXkBv4HDAgdhDPAAACoVSMl0q4urWVQYD0PhG7cWQMaBAUX3GSYbi1Fk6MSo8wUoUbVBzWtuL8nsOX946g97m93b24/TRS5YKz61///V8+Tq+mc2vp1bWr6XR65WBtNZ0+uAFeu/vVjzrt3e6bYg74dBPRWideHwO+7ex1fh/jNtIqBIQG6pZAKDmbMhgBsoVxcY+i6JKkemBOYCxLYASsYtLdTN/KD2YBrT/IBi4adVF4imMhIt7//f/7wcraQXolfXcznV67Ajh0cHctnb55Pb26kt7/wc07TyzgZZ821sefI9gHn25sHO2BEL7+QUxo3JKsrcBXkAGg8mzFmL4lwMwPJ5PT+z10xXIBs8iKQfmxENWcABoXUvSPgc1A1w8LL/gI9X+zcmsVgbmVSh0cXLl+bWVt5eqVK1dSqSvgtYPV1fSnT6ErGiLX2N9V6t362fkb8LqTnP4+WkoYFRyN1BTFhhZTDw9GnEdVSHNWkSU7jwBlJoDWP/4A0vMHDx/+8lUu1QE+zUUbRKaFKBU30zfvXrl1sHlt5eattbXrj35xfPz805Vbt1I3b949SF1NbV7ZXLsCJGhCve2T1LB3djQspi6Aq3H7xSla9U89GyFCgJLNYGTxa5Ct8kJAAbtCgNY/SKFvB0aw0H6TOjo7O+tlj950etE8Tg5ASV29CcTm2rXUo83NRze+qNftUzD57mxu3rp65c7aZuratVuRPEnq4iJV/PHGxbDY85ctfbTZ/YcBIsacAJpDlweke6SPZ388chCadjb2gLbaG7Z70ZxH7v3HB9fXbh78y63r168fAH1w9cbG3t4Xv4LiBJTDrdzXv0kf3AVeUQQRTH31gPOdjeaEICJfz/DKuwGk8qysa9DUYR8Xcz4hA5Lq7UP/qzeTZyv8tdr4FMi/jx5IzkH6aiq1f20F/g4FaX//zsHa9fZFMTVFfiZl/GAQFYvP/BqCmv5OAIHArixREBDWb49oB+Y2grR7MTs9rOqbRNM927yZHtGt69A1Rczy6ebm4wdfbp+cznwULl+M6Sj4tiO08RgBwhYDoi8FKLNlKXD3A+udnO/61NnY2OgEtLEzgobggUf6eiNBUeef3b/xCMgPouuIgj8ePbpx/2wDSvUPfY6PPw5uNPRvCpeOLvzv2th4o/ZHgObVjLwVh0aAsP6V1NGYScOTbZ929/b26mO6AOz7HCnz7hffefHTOz6tra2B//3fN4svvvMFimwTQ1Sp2T4ffXhvr7Pr3/Ni/D3tYvFKn/CnnN3C3QVDfStAGSRDuRCl9gPa2eltTNbizhPSzmgBd/t39o93fMqtZdHP/1K4UvgyuPVu9ZXSTWxvXASfBfHQjn/LVOh7srmPfTVX4xS5Ir8rQOy0lhvXHWX9FOKYqtWVW38TsABgUpuIXv3yR+hnp32aPUPvKPnjW5BDvfEnc5MbhrXcyEescbpccSYj4zjYZjRsXt8aELRDs3I8TdfX0mv/+UlnN3obmECVml++2v48BwCB+Onzr/7r6tVcblpFTuu91NjnrenqYFISyNkyCcJw2rMn+47mAOLQQ1WtGEDJ9fduLwV0d231zrW1u72NzpS31fvo9NOzRDtXVTrDJztrt9aAal92s9vvjX3emu6VR2qbkuQM3IeKYRmaH9cFx2g5EDEphkgAEoJyUwCorI4BAd8nu4RH16+trj66ll65mS14Fz8J9zHtnG/vXewVU1f2szdXVtJX76RvLoGTzX488eFDdogyhYk/PtnqNMsh3ejrsOUTCFAwoozaG1BSn3V1bez+RuQoFtDN9FrqDnBNV678fO3xf3s87Jyfn58o3e+ff/H9L/7xH3566076YDO9srJ67W46vbkYz344xpoAokzRT+0FO0hK9hxAukaLruWN0iEttAWBc1nZcidBMfTnFnMoDeIfyIGrIPRZXbl1/8aN+/uvXt2DP4s/T4OX0Psr6StLAIXkBw1nDAg120gmBYdw0IMetf6YAQR3PQmavz3Nb9yS8H05RQrFQ+sfv1iE6OrKagBoDYwaMOIa8N/urBXurEA/Dh1ihX4AABaBSURBVL02AXR1gRBlQ/IDiDXGzilaqMJoXuIkt4XyH3YsIB0CxxwN2GXMgYhwmJGMhA8BpKcLBAl4oNc3V8OAwB+rYPQr49fWrq4gQCurKwfz8WQjeMLhgwxTocFufhvukhP85h8jQKPtNXmY9REakkskS5pJBiF4DCCIaO44bq1EBu8Dir62dgWB3Lyy8ou5AhmVHzjjpITm+3IojeWMAjzYV8fPBScMEpYzUB7th+AULHvBG6rF40mi0QSwUCsl3WV5bgpQcv3DObMuu//0FzcOlgAace31L374dHq1dXSf1BQewCHdKaENayjrM66EQe140JYOveVXOEqED0iBhXAZL2H1CQzbUtUWnHM6rHQi7GlAgEfxiLLH0sk/nN0A4rIE0Gr6xk9P611jzm2i8gOpJllb/u4UH9Ao64NMCgsX8ZXyVBoLAmLgBulGozFQ8y2Yi9LhuotoUzMLxnPkKPcE7s/8i97xykoMoNXN6+jHtUcrd/b/QkXbcmLxZGfwEDI3SmNFAcESUiBQidm83IhDsB5GURKQQxhcS272xbhE4/rTuKHknvgrGtJnT6rX0qsAy9UQIPRjNb2yWf3sVZAdqMbO2+n5BhONlLU1STRi/VEgAQv4/L5pobycnzmFqw7jlmqodhY9B9VhvLjMaawc5Z6Mnly90978u5+vXP2ZH+hdQf/eyaXXNjf//mK0RJn4IgbQrPwgQLpHs0g9w0RjkggQWS4OS82UECBbTPqFS2j1IeggR/mb3yDrLJl0LCmmkDFOjrKnkxCsW7e+/NvvFB8/fnzr8eMq/PdW9ehvH+eyn56PLqn3fj2jFWLkJwm3m+pyJlDHMiyzJPu2DsvKocn3gTRb/k+LF4LKIJTVx7WmxVk+Hl/tm61G/HLK+oczcpQ9/sujejcRovr3zj8BwY70vY2NT4b1RH2vnT32d0Fy3z8qrMxY1mwqDg/WsKhgOQU6oWj5SuQ1GW3BCPaCakywc2+04JUw4CodDpe9Bv4Oef+LTZo0E424Op8YOdpM3zxrn5/EFqZsP/zhm+oX1I8Lr5REvb5RfHwVGOFLyE8SrQ/l+0HHC7hWh14USn76hPW909GClzIGZPkl8zhwttH1wQ5EqcW4lM3EfM2sHAEtlj6AvtvJyfYMoM5/+uCi+sN6r/j599Xe/v1ra7OA5uCBk8qmxxugOa0UwtoKtgONAbliPwia8+FNj0JrtGKBCzLFxQgRBD8lRxAQ0GRrhf3UX/y1PdWDv3v+vcQemHLXj49P14BvNwsoXn6ScNFYcdnJ/kFdLgddGzBy1PwQGMyAMSNhQjyqCBjqLUSKk+5vfbwl6fGVX9NyFABaXYVOaeHgoPrJXohO9j6pHhxAL/sOcLpXZgDFyw8ctmjnBaIf2t1kyn1BKJVEvywYTSRgjfyQUi9Pyn4sTyNgMYnghpopqy3RS3ixcw7JUW4GkG9QgZ7evH/7PqDbxSr6ef8+TM6NzNI0oOz+x3PKl4Qk3KEdiaz1vOkBmnRwUpN4gM3aCvXroHQ/Ag/36OW2CEdXY1ZUAh69LsQDgpYUrQ2l71xLraUDe7SyMgfQPPlJwgKzhEFMd9KMnsFC2eNNiJTGjFuCxXeEgcV1ujyvnnEde1CYByiIfYLwIeIxTAPK3h7MwwObdbo0Hje2yVOX2fEy5dLyMinJupY2v0Bz/XVuISDgAsHgZyGgbGo+HrxBSWViYU4uUl5mM5lF23VRbC4n5s65JFydLCwCdPMHqev/4QcLAc2XnyTsqKC7QnlJma8jjgFxsri4olExhKQEa4LmEXYYzLo4QOmrn773WfvlX/3H9HxAC/HgsqV/hC3uL0gZYmusBCm34ixumNwcwNTPnFoFn3xEcYCuHg/UbmL7R9f/JT0P0CL5QVtUTLq2eNsxAFSeFNEaWGXxLn7goJKqvqjeBzt8mZsD6OD4PPFkX0q0//X+HC23SH6g26PqPBveSxtDEkYkJ0yxGmLcPsMQ2RVCBg9hUV8OJEdxgB5/J/G9/eLpJ93qb1djAS2cbz6D2LiWjZEBtsKF6PkG2VjcOUKhCUaynEWV6EiOYjnUS1xUU9Xf6cV4QEvw4BWb4/ElWxkomQwD0rU5vUwnZFQyRsJbWKaJOQ8KsYA+2JX2qzu729WrcVNusfwAL4GhTLa0ZCuD5Yh8GLItsIu6f0PMfbwmcfzC0m0oRwfpWaXw61f69u727mnu0Wo6NUoyjgDl9mM2cISpJXEMUVmy18SrRFtlqX1hSddayswIsmUuLnUGiB7PAkrf/eqzfP389NeP0qGs6ei9ewvnG9rJpTHCYqMKfJlSMlKJATdrLOnGkOcJQbJm93xOIXp9M52aArT6g98W7/Wqv99Mr8wC+nQxnCSGqVYLX9YQvdmY7r0gtTJxjVLDZMNdYM34sGhCXxfurNxKRz2F1ZW1tStrKKsVBbR547GwQHFCEk3dEJkl8gC8GGGqT2WzjG0tacvE8SRwZ90le6K+vvLkLnTbos7pyKCGAa2m717/8nzJAwJOgl2JK72KEHCcp9t9ULLQWvKphFnGWyq1ZJfX1z+yXv3qxlp6KaD0nRuff6EPFwPCypwuE3FdFCOUl+mZgkCpz/CxF09IAcLpUtKcDRejITysd7nf/eJ++ubN9AJABys//x8/4hL1l4v3WFXchI2Vlrb0sunZfkU6T1SW9ZlSWQKErmZp0RCw9/dg3bv200IOBQwxgEAk+6i68yUUi1154dMRXF3FBHwZHr1P1GZ0NGWQpWVNDykTK8lWMzajNQHU8S/+fvsY6IH0TQAAEAC0in7evLX2z3efPAlSd28+XgQIWHvKZUuLd9MlYOIwpj9uwuovcy/89s4ulx8s2gbx689GecbdV8Xf/uZnj28gKvg/ftPrfSadj67YfvX1IgYlbc6rkEu8UkCsENfog/LY5NIujiqPg9kqLdoHQX76ZbB/I2FXT3/2jz/5izA166G8aqf9YpEVKrkJqYQ5S7sV5el40FZ/mYsOqFnDwTyQF/h0RON0v+0XklzPFtsnJ0q9To1pcqfuXvvgxvsLZpzA6pxMiMs0HNzqgMWD9uiYHTrTZBB4WdK1BYFE7Qcrz39/VN/uJs5y7cT/fTgU/n36Jt1tq92rXk//3UxbrBAenuMchl1+joA6mHfehPURtvzwC90QgDcS7fY9xaL/DSR/8/6TL5rVbK/+2Q/fPPgyfAOqm//iJ73/8/PNg6trP5vvGgpyk3MEor90QIpBx7bKgW/1yUuc3JBvEIKmKPLcLYbYYfrawcrKzV88yF0vHuVPuO+Ns9y6td159dm9m/92ay2dvrr2zx/MBSTwTU5mwrnSueNZoMzsFtZa+kRgnTdpULo7d0MRcz99a201ffUOUNsHT3q9Jx1Jkprg/y/3n/RS99fge2urN6+vHc/V/wLeTJgEVl7+fCmPZucW0VHA577E4RrSgGi5sCZozmjwX8L11dVHd2GWZyV78+rjx2jB6/H9IHO6CvOo166lD+cBAvMtYTIYMd0YPYasLVyc32BO5UnnEkeiqhjRMhTFmMcj+rd3Hq2OFr5vXpssSQYew+o14BZtrt2Yp7NB4JUwaby2VMEht3ShXvdYdkmsi0jCCdxQKHle/v4v11LTOW7f9VndhD8hSOAC/c2cbhMQj83gtUnyEy5jx4PzWoK8iI26jOPze9KHEJE4kiMmXte1/m0FhOIHobhonEtA/lzqJgD06Ot4DtHJpmIm8co4PrNUt8H3NTVGvPMNXFjo3lB2a8EhQmFEAsHwqm4MYvUU/lcrt4IE/eqd62txKeArq/8zFg+GyU3LKWPiqDNc3hO2GAzHMuWPZg4ABcCZJcPVsVi/aJZseIiGpDcHsYK9/l9Xrqylr9+Bq1oHcYBuzvES4KlXwP4kW6Pef6YzseGCMcUklBZYMlCVIfBLHaog4SSZlKi804oZmPOvm5s3049g+H3t7jQgWH525QffjWm0lCS3bKUJ7A8bbKah7EpoCuB0tIsx5xKVpQKiuEJlSRY1IN2t4DhvURIR07uoX7iSW0Oxz7VHE9bA0hgQQmQ3H2X/V4yKxESDUwwMhz0t/e+w/JLt0TL2VLJEamFLliQgqQN8SaJb1/xtlpRL4yKvUvZgtu0+xp/+e29/f3NtDRjR9Gqw8Jq+unLnzlqh92Rj53D2I4xj6PApVcZbpHVULkEkZdP2exKTrZBKazKkeAmzqZgYwS/SHJxbS/oLz7rHk4Tj6U2Pn5Ek4uPzk5PO56+vXDvYvHEH2aGbN248/vndl58PT+p7v5rR+IKjNS1JZonQ6QIWOlCThp3udA9tRg9F1YpG09NHv8UzQC6RC2JX2AMbF/yuQJTKi4Qgw57brencydcfdrqJ7w8KuaPhT/771fvV+/fPfnJ+ft6x9AT1k5n+PUKpYetNzWFK2KRrPYXymrhvXykbXhfqL2kLlz37Ie/gzFzdAYJWDC3i+tR0HUF0jKZiy9OHVzB8b+/Ne4XU/v6TdrXDjU8cOtnQxFJU7HCh4VmKkSyRYrglI1piI0fLDhzc2DjpWZ9vkM5lTCYkQyQ+moM96H8dWpOVeIKkSTD7JVdko5uJW7/+tFD41eeF3vHTYBjd+rn8oCJOwWF409LtPk6wjUi2EwFixzyRWslJz/q8IzAgHr0cIl0jyUac+lAk13dX2AkgyjJlmmAcs6lLGstG2ISxX71+/U8v27/8zied73U6n5z/4+vXYlSD4Ph6/xOLk4CLIvS9aIOoKUD+XvXApgAl8RbnKuluBovxdCkz6EwuRM+JsmSxhJFg1lCcSdORYBZfx5OHHzrO+q8Hv34ff/89LHrUhSAmtTwHT97FyVZr2hPwp9xofyc6exsPNKA6IJm3OIOIkgZ4THtXb3RURVBKQ0lmYP9UuSQQZMPUE7qpEQIZnXrJSc/M8Mt4SXBhDzKJFwhC5GeP80QQ/PLLRHA4erCqBWwLffmTRtAnysDbnbq9tzUaCiqBVJo8uTW6K6W6SRYvN2SgoyzJ5VmGXZhCZDOthmw2qUTebVSA8MSf8YzOQU5u+R10YToQ88+AyBME+RZnwSAyCTIaz6PjSn1CaT1VcwQ8WRnfFyiFGkYKLVdSQahtm16/VmNnDoCAL+C1Wssz7aal6JJBZwRybut1DlWvgEBPkmxk6kp9v2Fxhn7r8/2UPhkNjUyUXvRbLci65foNucXQxNTVfrLEki1HMy2gi7h83iPX1wkxw7Il8D8ghoZ9W3l0mJeeNzS5xQos6XKTSiPYV2jyrcHZKRhL+309g7bvBk1svf1R1EDPh/J3qoZu7etbx5b6QS/UWvTGOjxhjaCJgeCZkp+H020jRDqqOeJs22wQJMNggmtMZJtqagOCEMJT3ayEOBy0hzEq+JIuTHMQ8Rl65FVZA1SDivEmqnlsjLbvCLMrFiqUIAKvlHFZlrW82gT8CMrYwG+W2jRluV8pV0qY2JftsGJTXPCYYL/08Pzzxt1UMNFBPpAmEsuzqfGIgO0KkuAcajEqGJaKnOSx7mXiOM9ZpgmrwysVEcQiQH5xFx6uZgI/DYwOHgMoCjjBm57KhRUVpwWhQjn8+ClzMBAgYf7R07pGk5cKquOo2ceZgEd6Hx7EwSWMSHeNeSeugUmlNl1e5sHgATPKIglGJDIVRGV4rKSk5qnoZxW/dwrgEBmxmEpTgh/g/a6MlFvCat8UD0odZIJcLCejrodBjVlwHmbk5E3F06RwkxBKoZD8mIYJ/FkH2B3PhGLk6bEHf6rQm8ZIx3GS4tSMUuBRoQiEolWC5knfjHRDAD6mjwg1MlP9ylOyjwIvIVKuog7gWVHNuPQM5+/9XPRVHDqi1pHVZlN157nGMKcOc3bfnGAFFhNaTFLhrjdBcFEAJESOGKbgjn6cdQwz/01Oh+bgsXBBga8+JzEF5Cf5h+GBaxXlJD3W3roHNxvynmVAIxstg+T84xEJluQv+Z165Bx4YNawxYWVIELGSpc8t2vBXTyByIy0N2XiyGHjYPM8oRF5kNLYYOCVxfWR/uWy4YS1WVII+aHxta9aBSNig4C3pKZMMmO9Y0MXUoebJrFMVHRNqCjwDB6WLa4Jdzf7RxXAMU76dso1gYyoZyhC+PiOUm1m4IoBwij7nZxHzyF7FD6LDG3Wi8bzHFRSOG+3QGA8bhKgNmqtVg11t0TnfHqjxDnaqxQ5WguWP0xOe7Qr06aT8yCeb6yvo5R3mAwfypwjrw6PptKRVNEq8J775XG22T/hECZBrS0aREpb44AU2jMsfHQQYvqoxk13makzzSU+iZe/mX8QRxbPkPQk4qvBdhFT67HIL8ZdrUkpoXnRHKCdpE3/pMPQM4ge0geIg5k33D+VlJIwrBQZPYjn2MtldC9JecMRatroYHLVdch+VCFJvqkVxJZjhoYJYg6o5z1UOYiHqiaD1m+TK/1Tp4ktO69wHgjkiRCLLBMjiLnG6RuSLWKT7S6KtzUV/Y3b7mJkLbxFwW8AjaPIgw05fhZct2DD3ZNMtMsJp2VDRqe4V8bs5ODZeH/Y+eYxRJkVkmyMdngoRnSK+3V0KJrDI84y2o7te0oRpZbQomrat+G+P+WfPzMyFbokM0T57eLtyyFSXZEoDZpUnJHwT/Nw+ngJJ6MLUHpQ04BN9fqFC5pEJPdOGaHYpzTC0zRaIC6bOY3snZDuDgiB9mKyr5QHC5oEibO9/nRlpOQ3PsOnKw4HWOjQHP8u2oAk4YHAJDkKxBSJZoll1aPfnGAukXTkWelE/RZQmR7VnM52UJ4fCk4VTMLNLlgpeisFxIZ+4y/bx2NpDiE49reFB1DTq+Ek5k17n6qvnRte3CEzfodPYvrkcghoprhI948PHy12yTQhupdYxf5DyO6TpLge1TmjA6Nwkm1MlwspwY5GYuoN3T+7Yb7uomw+Q5acS7iFfyABrUOTLS2ctNVlnAnWU4hGVMQULdDn+PS51xKIRAhyXqRB5fkWzjhGjMC+e+LkhkA7xmQqUHlVk2t+WmgKkDmuCcq4UU0lkQAQHs8hyoIrTxX3XfoG8V/k/9CbbhkXBlrIFVN0WxPLBM5GJyM6HCRJIltERFfb4HZhLBNr/jkAh2w1DOpbn25jopoYi4ukG2l8ZKlyvxKJvyx0kofoqnCLwVQdtWLAoDemYp4zHGDDBfNbMT3zSdUckmQynh3BxEUNi+E7MTbKuk9Wyfw3TQEHs2rqtrrkNWigXN6153YJovIGyxK0IMf3S4SEbCpGmrA6CCKLbOmhvLI8HazrkkbSeImYPu3xj0SUCvzIEokPbCn+KE5iq9Yi/e7q0lapVCpHVgwkQ4l8TFFNF/gJLVb7dhydS5GuykmRrBANWW3OinBTBWLl+kyQXUD8vJCTsiTDISslJm6Z6I9LumTKWKlE1PqGycWMZcQE2BZEiWckROPWGEEQHM/U/3iabS5xntuvkBiDyYYqva0lpFTVbDiMQNCEq81UJ/2JiFJUdJpUBXMwWfM45XKzRoHGS3McjBErZd6z/xyYMyHdMl1XIARWFB2n5UmSqkfrtMeE6rdVSTL5VpKhaUYQec3g/ig+ztsRpVASsCIyJook22q1XJiZtzlrilT4soa16Awu0jQvaxKIFf6seBMhJc/Zhsdvlcs0SQPCYdejKLVYmhbwcrnMmoaXHymSP19IcE7pzXzT78aLEfg0IVfVsfLNZuJbcNb+P1wYvG46FA75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4" name="13 Grupo"/>
          <p:cNvGrpSpPr/>
          <p:nvPr/>
        </p:nvGrpSpPr>
        <p:grpSpPr>
          <a:xfrm>
            <a:off x="6617629" y="1052736"/>
            <a:ext cx="1944216" cy="1845787"/>
            <a:chOff x="6617629" y="1235084"/>
            <a:chExt cx="1944216" cy="1845787"/>
          </a:xfrm>
        </p:grpSpPr>
        <p:pic>
          <p:nvPicPr>
            <p:cNvPr id="5128" name="Picture 8" descr="http://www.creator-design.com/images/logo/68d100d3f7b2a035e4bcd16fad84717b.gif?template=vap-26&amp;colorScheme=blue&amp;header=&amp;button=buttons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235084"/>
              <a:ext cx="1512168" cy="14947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6617629" y="2757706"/>
              <a:ext cx="19442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dirty="0" smtClean="0"/>
                <a:t>GRUPO MODELO</a:t>
              </a:r>
              <a:endParaRPr lang="es-MX" sz="15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67544" y="4913549"/>
            <a:ext cx="1995466" cy="1467779"/>
            <a:chOff x="1091282" y="3058727"/>
            <a:chExt cx="2139688" cy="1759046"/>
          </a:xfrm>
        </p:grpSpPr>
        <p:pic>
          <p:nvPicPr>
            <p:cNvPr id="5130" name="Picture 10" descr="http://clusterindustrial.com.mx/wp-content/uploads/2014/07/image.axd_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06" y="3058727"/>
              <a:ext cx="1776342" cy="14028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1091282" y="4494608"/>
              <a:ext cx="21396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500" dirty="0"/>
                <a:t>PricewaterhouseCoopers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491880" y="1412776"/>
            <a:ext cx="1955151" cy="1740254"/>
            <a:chOff x="4993113" y="2996952"/>
            <a:chExt cx="1955151" cy="1740254"/>
          </a:xfrm>
        </p:grpSpPr>
        <p:pic>
          <p:nvPicPr>
            <p:cNvPr id="5132" name="Picture 12" descr="http://www.mombasagovernment.com/new/images/news/IBM-Intel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996952"/>
              <a:ext cx="1800200" cy="11886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4993113" y="4183208"/>
              <a:ext cx="195515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500" dirty="0"/>
                <a:t>International Business </a:t>
              </a:r>
              <a:endParaRPr lang="es-MX" sz="1500" dirty="0" smtClean="0"/>
            </a:p>
            <a:p>
              <a:r>
                <a:rPr lang="es-MX" sz="1500" dirty="0" smtClean="0"/>
                <a:t>Machines </a:t>
              </a:r>
              <a:r>
                <a:rPr lang="es-MX" sz="1500" dirty="0"/>
                <a:t>Corporation</a:t>
              </a:r>
            </a:p>
          </p:txBody>
        </p:sp>
      </p:grpSp>
      <p:pic>
        <p:nvPicPr>
          <p:cNvPr id="5134" name="Picture 14" descr="http://ideagoog.com/nielsen-ibope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68588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6" descr="data:image/jpeg;base64,/9j/4AAQSkZJRgABAQAAAQABAAD/2wCEAAkGBxQSEhUTEBQWFhUUGBsUFxgVFxQWGxsgFxYYFhkUFxcbHCggGRwlHRQXITEhJSkrLi4uGB8zODMsNygtLiwBCgoKDg0OGxAQGywkICQrLCwsLCwwLCwsLCwsLC0sLCwsLCwsLCwsLCwsLCwsLCwsLCwsLCwsLCwsLCwsLCwsLP/AABEIAGgB4gMBEQACEQEDEQH/xAAcAAEAAgMBAQEAAAAAAAAAAAAABgcEBQgDAgH/xABMEAABAwIBBgcKCwcDBQEAAAABAAIDBBEFBgcSITFBNVFhcXOBkRMXIjJTkpOhsbIUMzRCUnKCg7PB0SNiY3SiwtIkQ/ElRFTT4RX/xAAaAQEAAwEBAQAAAAAAAAAAAAAAAwQFAgEG/8QALxEAAgIBAQcDAwUBAQEBAAAAAAECAxEEEiExMjNRcRNBgRQisUJSYZGh8AXRwf/aAAwDAQACEQMRAD8AvFAEAQBAEAQBAEAQBAEAQBAEAQBAEAQBAEAQBAEAQBAEAQBAEAQBAEAQBAEAQBAEAQBAEAQBAEAQBAEAQBAEAQBAEAQBAEAQBAEAQBAEBSWV+W9fHWTxRVBYyORzWgMh2DZrLCVq06etwTa/JVnZLaaTNE7LbEDtq5OrQHsapfp6v2nHqS7nmcsK4/8Adzedb2L30K/2obcu4bljXjZVzdbr+1PQr/ahty7mbS5w8RYflBeOJ7Ij6w0H1rh6Wp+x6rJr3JBhmd6ZthUwRvG8xl0Z57O0gT1hQy0MXys7V790TvJ7LqjrCGsk0JD/ALctmO5mm5a48gJVSzTWQ3tbiWNkZEmUBIEAQBAEAQBAEAQBAEBF84mOy0VKJqfR0zI1nhguFiHE6gRxBWNNXGyeJEdknFZRWnfUr/4Ho3f5q99HV/P/AHwQetMd9Sv/AIHo3f5p9HV/P/fA9aZa2RGKyVdFDPNo6b9O+iLDwZHsFhc7mhZ98FCxxRYg245ZvVCdhAEAQBAEAQBAEBDM5mUs9DFC+n0LveWnTaXCwaTqsQrWlqjY2pEVs3Fbiv8AvqV/8D0bv81c+jq/n/vgh9aY76lf/A9G7/NPo6v5/wC+B60y48nax09JTzSW05YY5HWFhd8bXGw3C5WZbFRm4r2bLMXlJmwXB0YlVikMXxs0bPrvY32ldKEnwR42lxNVU5bUDPGq4j9V2n6m3Ui09r/Szn1I9z5wfLajqphBTyOe8guH7ORos0XOtwCT09kI7UkI2Rk8IkShOwgCAw6rFYIvjZomfXkY32ldKEnwR42lxNXU5b0DPGqoj9Ql/qYCpFp7X+lnPqR7n5g2WlHVzdxp5HPfol3xcjRZtr63AcYSenshHakhGyMnhEhUJ2EAQBAEAQBAEAQBAEAQBAEAQBAc45ccIVXTOW3R04+ClPmZo1KchAEAQBAEBP8AIjONJTlsNY50kGwPNy+Pr2vbybRu4lTv0qlvhuZLC1rcy6IJmvaHsIc1wDmkG4IOsEHiWY1jcy0fa8AQBAEAQBAEAQBAQTPN8gHTM916t6LqfBFdylILVKoQF/5reC6f7z8eRY+q6r+PwW6uVErVckCAIAgCAIAgCAICtM+HxFN0rvcKvaHmfggv4IqBaRXCA6SyM4Po/wCWh/CasS/qy8v8lyvlXg3CiOznHLof9RqulPsC26OlHwUp8zNGpTkmWaThJnRye6qus6RJTzF8LJLYQBAc25Yj/X1fTye8VuU9OPgpT5madSHJNsz3CI6GT2sVXWdL5RJTzl6LJLYQBAEAQBAEAQBAEAQBAEAQBAEBzjlxwhVdM5bdHTj4KU+ZmjUpySTN7hEVXWthqGl0ZY9xAc5t9EatbSDvUGoslCGYndcVKWGWx3tMN/8AHPp6n/2LP+ru7/4v/hY9GHY1mKZpqR4/075IXbtfdG9Yd4R6nBdw1s1zLJy6F7FaZUZJVFA79s0GMmzZWXLTyHe13Ieq6vVXRs4f0QSg48TQqY5CAszNBlQWv+BSuux93Qk/NcLudHzEXI5QeNUdZTlba+Same/ZZbyzSyEAQBAYU+L07DaSeJp4nSMB7CV0oSfBHmUftPisEhtHNE88TXsd7CjhJcUMozFyehAEBBM83yAdMz3Xq3oup8EV3KUgtUqhAX/mt4Lp/vPx5Fj6rqv4/Bbq5UStVyQIAgPOadrBd7mtHG4ge1epN8AYn/7dNe3wiG/Sx/quvTl2Z5tIy4ZmvF2ODhxtII9S5aa4np6LwBAEBp8o8m4K5rGVIcQw6TdFxbrItu5FJXbKt5icygpcTRd67D/oSelepvrLe/8Ahx6MB3rsP+hJ6V6fWW9/8HowJbh9I2GKOGO4ZExsbbm5sxoaLnfqAVaUnJtv3JEsLBkLw9Ocsu+EarpT7AtrT9KPgpT5maJTHJMs0nCTOjk91VdZ0iSnmL4WSWwgCA5uyy+X1XTye8Vt09OPgpT5maZSnJNsz3CI6GT2sVXWdL5RJTzl6LJLYQBAEAJQGDPjNOw2fPC0jc6RgPYSulCT4JnmUelNiUMmqOWN5/de13sKOMlxQyjKXJ6EAQBAEAQBAEAQHOOXHCFV0zlt0dOPgpT5maNSnJM80fCTOjk9gVXWdIkq5i91klsIDHr6Jk0bopmh7Hizmnf+h5V7GTi8o8azuZztldgLqGpfASS3xo3H5zHXsTyixB5QVtU2KyG0U5x2Xg0ylOT0p53RvbJGbPY4PaeItIcD2gLxpNYYOm8Jrm1EEUzNkrGvHJpAG3VeywpxcZOL9i8nlZMtcnpEstsuYqAaAHdJ3C4jBsGg7HSHcOIbTza1Yo08rN/BEc7FHyU7jmVlXVk92mdon5jCWMHJog6+slacKIQ4IrSnJ8WaMNHEpTgWQEhwDLKrpCO5ylzBtjkJe08gubt6iFDZRXPijuM5RLpyOythxCMlngSs+MjJuW3+cD85p4+2yy7qJVPfwLUJqRIVCdkEzzfIB0zPderei6nwRXcpSC1SqEBf+a3gun+8/HkWPquq/j8FurlRK1XJDXY7jcNHEZah+i3YBtc4/RY3ef8Ak6l3XXKbxE5lJRWWU7lHnMqqgltOfg8e7RsZCP3n7uZtrcZWnXpIR5t7K0rZPhuIXUTOkOlI5z3cbyXHtOtWkkuBHx4nnZAetLUPjOlE9zHcbHFp7QV40nxC3cCdZMZ0KiEhlX+3j+lqEjeUHUH8x18qqW6OMt8dz/wlja1xLhwvEYqiJssDw9jthHrBG4jYQdizZQcXhllNNZRlrk9K3z1zObBT6DnNvK7xSR8w8Su6FJyeexBfwRUvw6Xysnnv/VaOzHsV8sfDpfKyee/9U2Y9hlnReR7iaCjJJJNNCSTrJ/ZN1krGu6kvL/JdhyrwUll7VyDEaoCR4Ak1APcB4jdgutTTxXpR3FWbe0yNPcSbkkk7STc9ZU5wfiA+o5C03aSDxgkHtCNZB7fDpfKyee/9Vzsx7DLLozOyudQuLnFx7s7W4knxWbyszWJKzd2LVPKVhlpVyCvqgJHgCZ9gHuA27hdX6Yr047vYgm3tMj7nEm5JJO0nWe1THB+ID7jkLTdpLTxtJB7QjWQevw6Xysnnv/Vc7Mewyy7M0EjnYfdxLj3V+txJO7eVl6xYs3di1Tyk2VUlIXlvl/HQ3iiAlqN7b+Cy+sGQjfY30Rr5rhWqNM7N73Iinao7lxKgxrKaqqyTPM8j6DTosHIGDV23K0oVQhyoruUnxZpw0cSkOD9A37wgJLk9lzWUhAbIZIxtjlJcLcTXHwm9WrkKgs09c/bHgkjZKJdWSmU0NfF3SE2c2wkjd4zCdl+MGxsd9jvBAy7aZVvDLUJqS3G7UR0EAQBAEAQBAc45ccIVXTOW3R04+ClPmZo1KckzzRn/AKkzo5PYFV1nSJKuYvdZJbCAICtM92HgwwTga2PMZPI9pcPWz1lXtDL7nEgvW5MqBaRXCAvrNPUl+GxA7Y3PZ1B5I9TgFkatYtZapf2m0yyx8UNK+Y2L/Ejad7nbOoWJPICo6avUnsnU5bKyc7VVS+V7pJHFz3kuc47STvW0kksIpnkvQSjCMgK6oYHsiDGnWDK7QuOMNsXW5woJ6muLw3/R2q5MwsoMk6qiAdURWYTbTaQ5l+IkbOsBdV3Qs5WeShKPE0ilOTPwLFn0k7J4vGYdY3OafGYeQj8juXFkFOLiz2Lw8o6Tw6tbPEyWM3ZI0PbzOF9fKsSUXFtMup5WSGZ5vkA6ZnuvVnRdT4I7uUpBapVCAv8AzW8F0/3n48ix9V1X8fgt1cqJNVVDY2OkkIaxjS9xOwBouSeoKBJt4R23jec7ZX5Rvr6gyuuGC7YmfRb/AJG1yf0C2qalXHH9lOctp5NGpTk+4YnPcGsaXOcbBrQSTyADWV43jewbmXI+ua3TdSy6IF9QBPmg6XqUavrbxtI62JdjRqU5CAlubnKk0VQGvP7CYhsgOxpOoSjitqB5OYKvqafUjlcUd1z2X/Bfqxy4Vpnw+Ipuld7hV7Q8z8EF/BFQLSK4QHSWRnB9H/LQ/hNWJf1ZeX+S5XyrwUpl7RyHEaotjeQZNRDHEHwG7CAtTTyXpR3laxPaZGnsINnAgjaCLEc4U5wfKA+4onONmtLjxNBJ7AjeAevwCXyUnmP/AEXO1HuMMujM7E5tC4PaWnuztTgQfFZuKzNY07N3YtU8pWOWdFIa+qIjkIMz7EMcQde42V+mS9OO/wBiCae0yPOaQbEEEaiDqI5CFMcH4gPuKJzjZjS48TQSewI3jiD1+AS+Sk8x/wCi52o9xhl2ZoYnNoLPaWnur9TgQd24rL1jTs3di1Tymxy/yk+A0pey3dZD3OIHXrI1vI4mjXz2G9caer1J4fD3OrJ7KOfJJC4lziXOcS4km5JJuSTvJK2eBTPlASvDM3VfMwPETYwdY7q7QJ+yASOsBV5aqqLxn+jtVSZrMfyZqaIj4TGWtOoPBDmk8WkNh5DYqSu6FnKzyUHHiadSHJtslsdfRVLJ2XsPBkaPnMJGk3n1XHKAo7a1ZHZZ7GWy8nSMEwe1r2G7XAOBG8EXBWI1h4Lx9rwBAEAQBAEBzjlxwhVdM5bdHTj4KU+ZmjUpyTDNNwlF9ST3Cq2r6T+CSrmL6WQWwgCAg+eLg49LHbtP5XVrR9X4IruUo1axVCAu3Mxf4C/pnW81iy9b1Pgs08pFM9GKF9VHAD4MLNIj96TXr5mhvnFWNFDEHLucXPfgr1XCElubDCGVNc3uoBZC0ykHYSCGtB5Luv8AZVbVTca93uSVRzIvrureMdoWThls8K+CKaN8Uui5j2lrgSNYK9i3F5R48NYOZ8RpTDLJETfub3Mvx6Li2/Xa63Yy2kmUWsPBjr0F35m68yUBjO2CVzBzOtIPW9w6lla2OLM90WaX9uBnm+QDpme69NF1Pg9u5SkFqlUIC/8ANbwXT/efjyLH1XVfx+C3Vyo1ueTFDFRthabGoeGnd4LPDd2kMHM4qTRQzPPY5uf24KSWoVggLszTZNshpm1T2gzTi4J2tZ81o4tK2keccSy9Xa5S2VwX5LNUMLJPlTJioM8eTrY3srIm2Ep0JQNmla7X85AIPMOMrS0dra2H8Fa6ON6K0V4hBCA6HzeYoamgge43c0dycTtJjOhc84APWsbUQ2LGkXK3mKIvnw+Ipuld7hU+h5n4I7+CKgWkVwgOksjOD6P+Wh/CasS/qy8v8lyvlXg3CiOznLLvhGq6U+wLa0/Sj4KU+ZmiUxyTLNJwkzo5PdVXWdIkp5i+FklsIAgObssvl9V08nvFbdPTj4KU+ZmmUpyTbM9wiOhk9rFV1nS+USU85eiyS2EBRmd3FDLXGIHwadoYPrOAe4+to+ytbRw2a89ypc8yIQrRGTnNFhLJqt0stiKdoe0HZpuNmu5bBrjz2O5VNZNxhhe5JUsy8F3d1bxjtCy8MtmFjNDFUwyQS2LZGlu0ajucOUGxHMuoSlCSkjySTWGczyxlri121pLTbjBsbdi3U87yifKAvvNVXGXDogdsRdF1NN2/0lo6lkauOLX/ADvLdTzEl6rEgQBAEAQBAc45ccIVXTOW3R04+ClPmZo1KckwzTcJRfUk9wqtq+k/gkq5i+lkFsIAgKyz3YgBFBTg63vMpHIwFo7S/wDpKvaGO9yIL3uSKiWkVwgL6zUUhjw2InbI58nUXkN/paCsjVvNrLdS+0qbODLpYlVE+UDfNY1v9q0dPuqiVrOZkeUxyEAugF0AQBAW1mNd4FUN2lGe0PH5BZ2u4xLFHubXPN8gHTM916j0XU+Dq7lKQWqVQgL/AM1vBdP95+PIsfVdV/H4LdXKiFZ8Jbz0zdzY3u85zR/YFa0K+2RFfxRWqvEJ8yGwPMvVxPHwOo8MgEcMTBsYxrR1NA/JYEnltl9cDJXJ6RLOpAH4bNf5pY8dUjfyJHWrGkeLUR2r7SglsFQIC5syUpNJM0/NnNuuOM+26zNcvvXgsUPczwz4fEU3Su9wr3Q8z8C/gioFpFcIDpLIzg+j/lofwmrEv6svL/Jcr5V4Nwojs5yy64RqulPsC2tP0o+ClPmZolMckyzScJM6OT3VV1nSJKeYvhZJbCAIDm3LL5fVdPJ7xW3T04+ClPmZp1Kck2zPcIjoZPaxVdZ0vlElPOXoskthAc1ZVzadbVOO+aT1PIHsW5UsVx8FKXMzVKQ5CAXQC6AIAgLlzIu/0k44pzb0UazNdzrx/wDrLFHB+SxVSJwgCAIAgCA5xy44Qqumctujpx8FKfMzRqU5Jhmm4Si+pJ7hVbV9J/BJVzF9LILYQGJiuJR00Tpp3BrGC5J9QA3k7guoQc3hHjaSyznfKrHX11S+d4sD4LG/RaPFbz6yTykraqrVcdlFOUtp5NQpDkyMPonzyshjF3yODG9Ztc8g2nkBXkpKKbfsEsvB01h9G2GKOJmpsbGsbzNAA9iwZScm2y8lhYOf84kOhiVUDveHedGx35rZ07zVEqWczI6pjg2GB4PLVy9xgDS8guAc4NuG2vYnfr2LiyxQWWexi5PCJF3scQ8nH6Vqg+sqO/RkO9jiHk4/StT6yoejId7HEPJx+lan1lQ9GQ72OIeTj9K1PrKh6Miws1+TU1DHMKkNDpHtI0XB2preMcpKp6q6NjWyTVQcVvPLPN8gHTM91690XU+BdylILVKoQF/5reC6f7z8eRY+q6r+PwW6uVEMz4wETUz9zmPb1tc0/wB/qVrQv7ZLwRX8UVmrxCfjhcEIeM6cwGsE1NDKPnxsd2tFx2rCsjsyaL8XlZM9cHpDM7lUGYc9u+R7GDzg8+phVrRrNqIrn9pRC1iqEBdmZen0aF7vKTOcPstYz2sKy9a82Y7Is0L7TCz4fEU3Su9wrrQ8z8Hl/BFQLSK4QHSWRnB9H/LQ/hNWJf1ZeX+S5XyrwbhRHZzll1wjVdKfYFtafpR8FKfMzRKY5Jlmk4Sj+pJ7qq6zpElPMXwskthAEBzbll8vqunk94rbp6cfBSnzM06lOSbZn+ER0UntYqus6XyiSnnL0WSWwgObMroNCuqmndM8+c4uHqcFuUvNcX/BSnukzUKQ5NngGAzVshjpw0va3TIc4N1AgEi+3W4dqjssjWsyPYxcnhG/72OIeTj9K1Q/WVHfoyHexxDycfpWp9ZUPRkO9jiHk4/StT6yoejId7HEPJx+lan1lQ9GRZWbTJ6WipnsqAA98pfZpDhbRa0ax9VUtTarJZXYnqi4reS5ViQIAgCAIAgOccuOEKrpnLbo6cfBSnzM0alOSQZB4xHSVjJ5tLQa14OiLnwm2GpQ6iDnDZR3XJRlllonOrQfxvR//VQ+js/gn9aJqcSzvxgEU1O9x45i1g57NLiea4UkdC/1P+jl39kV1lBlHUVr9KpkuB4rG+Cxv1W/mbnlV2uqNaxFEEpOXE1KkPAgLezS5JGIfDZ22e8WhadrWnbIRuLhqHJfjWbq78/ZH5LFMMfcyzFRJyoM9WDlssVU0eDI3uT+RzblpPO0kfYWlop5Th8la6O/JWivEJlYZiElPKyaE2fGdJp2jiII3ggkEcRXMoqS2WE2nlF2ZPZyqOoaBM8U8m9shs3nbJ4tuex5Fl2aSyL3b1/3sWo2xfHcSmHFIXi7Jo3Dja9hHaCq7hJcUSZRjVmUVJF8bUwt5DIy/Ze66jVOXBM8corizCwbLSkq5zBTPc9waX30HNb4JAIBdYk+FuFuVdT084R2pHkbIyeESFQnZBM83yAdMz3Xq3oup8EV3KUgtUqhAX/mt4Lp/vPx5Fj6rqv4/Bbq5UY2djBzUUJewXfTu7sLfRAIf2NJd9ldaSezZh++48ujmPgolaxVCAs3NdlvHCz4JVuDGgkxSO8UXNzG8/NFySCdWsjVqvR1Wncntx+SaqzG5lpT4pCxndHyxtYBfSL2gdt1nqEm8JFhtLeUjnJytFdM1sN+4Q30SQRpuO2Sx1gW1C+vbxrV01Hpxy+LKtk9p7iHKyRn0xhcQ1oJc4hrQNpJNgBykmyA6UyXwr4LSQwb42AOI3uPhPPW4lYds9ubkXYR2UkQjPh8RTdK73CrWh5n4Ir+CKgWkVwgOksjOD6P+Wh/CasS/qy8v8lyvlXg3CiOznbOFEW4lVA73h3nMa781tad5qiUrOZkeUxyZ+A4q6lqI6iMXdG69jqBBBDmnnBIXFkFOLiz2Lw8lz0mdDD3NBfI+Nx2tdFK4jkuxrmntWY9HanuWflFlXRNpk/ljS1sroqZz3FrdMkscwWuG6tKxvrG5R2UTrWZHUbFLgSBQnZzll1Fo4hVD+KXecA/+5bdDzVHwUp8zNEpTk2WTuMOo6iOoYLlh1t2aQIs5t91wdvHZcWQU4uLPYy2XkuWmzn4c5oL5Xxk7WuimcRyXY1zewrMejtzuX+osq6JtMnsr6atkfHTF7ixukSWFgsTbVpWN+pR2UTrWZHUbFLgVnnjwgxVbagDwJ2gE/vsFiOtuieoq9op5hs9iC6OJZIArhEbDAsXkpJ2Tw+Mw7DscDqcx3IR+R3LiyCnHZZ7GTi8ouvAs41FUNGnIIH72THRHVJ4pHWDyBZdmlsjwWfBZjbF/wAElixKFwu2WMjjD2kdoKgcZLiiTKMOsymo4vjKmFvJ3RhPmg3XUapy4JnjnFcWY2AZYUtbK+Kmc5xY3TJLHNBF9HVpWJsSN28LqyidazI8jYpPCN+oTs02UGLmEBjPHcL34hx86ztdrHStmHM/8I5zxwIpJVyON3PcT9YrCldZJ5cn/ZBlm0wfHXscGyuLmHVc6y3lvvCvaT/0Jwko2PMfwdwsa4kwX0BYCAIDnHLjhCq6Zy26OnHwUp8zNGpTkIAgCAID0pqd8jgyNrnvdqDWguJ5gF42kssFrZDZs9AtnxAAka2Q6iAdxkOxx/dGrjvsGffq8/bD+yxCr3kWgqBOEBgY5hMdXA+CYeC8WuNoO0OHKDYruE3CSkjyUVJYZzzlJgEtFMYpxysePFePpNPtG5bNdkbI5RSlFxeGapSHgQH4WjiCZPMH6Ah6SLN7XdxxGnduc/uZ+8BYPWQodRHaqZ3W8SR0QsUuEEzzfIB0zPderei6nwRXcpSC1SqEBf8Amt4Lp/vPx5Fj6rqv4/Bbq5USoi+oquSFD5w8jXUUhliaTTPPgkf7ZP8Atu4hxHq27dfT3qxYfH8lSyGy93AhyskYQH5ojiQ8P1D0IC1M1mRLg5tbVNItrgY4a9Y+NcN2o+COviWfqtQsbEfknqr/AFMtZZ5YK0z4fEU3Su9wq9oeZ+CC/gioFpFcIDpLIzg+j/lofwmrEv6svL/Jcr5V4Nwojsp/PRgpbNHVtHgSNETzxObctJ526vscq0tFZmLgVro78laq8QhAEBYeZP5ZN0B/EYqWu5F5JqeJc6zCyUznmwUsqG1TR4EzQxx4nsFhfnYBb6hWnorMx2OxWujh5K7V0hCAICyMyHyio6JvvqjruVeSajiyzcpsCjrad8Euq+trhta4eK8fpvBI3qjVY65bSJ5RUlg55xzB5aSV0NQ3RcNh+a4bnsO8H/nWtmFkZrMSnKLi8MwF2eBAfhYOIL3J5g/QF4ektzV1vcsSiG6Vr4T1t0x/VG0dar6qOan/ABvO6niaL9WOXCE5TA/CHX4m25tEfndfN/8Ao5+oef4/BWs5jVKicArwFi0gPc2X26Ivz2F19hVnYWeOEW1wPZdnoQFL5U5BV01ZUSxRAskkc5p7pGLg77E3C1KtTXGCTZWlXJybNV3tsR8i30sX+S7+rq7nPpSHe2xHyLfSxf5J9XV3HpSPRmbLED/tMHPKz8rp9XV3HpSMylzT1rj4b4GD673HsDLetcvW1rhk9VMiQ4XmhibY1NQ+T92NojHMSdInqsoJa5/pR2qF7snWC4DT0jdGmibHfaQLuP1nm7ndZVSdkpvMmSxio8DZLg6CAIAgMHF8JhqozFURh7DrsdoP0mka2nlC7hOUHmLPJRUlhlY45mjeCXUUwcPoTeCRzPaLHrA51ehrl+tf0QSpfsROqyGxCM+FSvPKwseP6SSrK1FT/URuuXYxBktW/wDiT+if+i69av8AcjzYl2M2lyDxCQ2FM9vK8sYBz3dfsC4epqXue+nLsSzAM08oeySpnazRcHBsI0nXaQR4bgADq+iVXs1scYiv7JI0v3ZbSziwRXOTgk1ZSCKnaHP7o19i4N1AOvrPOFY01kYTzIjsi5LCKw72WIeSZ6Viv/V1dyD0pDvZYh5JnpWJ9XV3HpSLayEwySloYYJwBIzT0gCHDwpXuGscjgs6+anY5IsQTUcM36hOzznha9pY9oc1ws5rgCCDtBB2heptPKBW2UeaZjyX0MncydfcpLln2Xi7mjnDupXq9a1umvkglT+0hFbkDiERsadzxxxuY8HqB0u0K1HU1P3InXJexgtyUrSbCkn9G4eshdetX+5HmxLsbfDc21fKfCibEOOV7R/S3SPaAo5auqPvnwdKqTLCyWzaU9KRJOfhEo1jSAEbTxtZrueVxOy4AVO3VynuW5E0Kkt73k5VQlCAhOdDJ2etihbTNDix5c67g3UWkb+VWtLbGttyIrYuSWCvO9liHkmelYrv1dXch9KQ72WIeSZ6VifV1dx6Ui6Mm6R0NJTRSCz4oY43AG+tkbWkA79YKy7ZKU217tlmKxFI2K4OjGxKgjqInwzND43izgfaDuIOsEawQuoycXlHjSawyoMoc1dRG4uoyJo9oa4tZIOTXZrue45lpV6yD5934K0qWuBFZslK1hs6kn6o3O9bbhTq6t/qRxsS7HtBkZXv8Wkl+0Az3yF476l+pDYl2LEzYZH1VHPJNUtY0Pj0A0PDnXL2u12FrWbxqlqr4WRSiT1QcXllkKkTGJiuHR1MToZ2hzHixHsIO4g6wV1Cbg8o8aTWGU/lBmrqYnE0hE8e4EtZIOQ3s13OCOZaVeshLm3P/CtKmS4byMS5K1rTZ1JP1Rud62gqdXVv9SONiXY9oMi69/i0kv2g1nvkLx6ipfqGxLsWRmvyRqaKSWSpDGh7A0NDtJ1w6+uwt61S1V8LElEnqg4vLLEVImNdjmBwVkfc6mMPG47HNPG1w1tK7rslB5izmUVLiVhjeaSVpJo5myN3Nl8B45NIDRcepqvw1sXzL+iB0v2IrU5EV8d9KlkNt7NF/uEqwtRU/wBRH6cuxjjJWtP/AGk/o3/ovfWr/chsS7GdR5AYhIdVM5o45HRsHYXX9S5epqXuequT9iZZL5rJIpY56mcNdG9sgZCCdbXBwBe4DVqsRo79qrW6xNOMVx7kkKWnllpLPLBqsdwnu4BbYPbsvsI+iVR1uj9dZjzL/sHE4bRFZMLmabGN/ULjtGpYctJfF4cX+SDYfY2mD5PuLg+YaLRr0d55+IK7pP8AzpOSlasJe3c7hW+LJWt0n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AutoShape 18" descr="data:image/jpeg;base64,/9j/4AAQSkZJRgABAQAAAQABAAD/2wCEAAkGBxQSEhUTEBQWFhUUGBsUFxgVFxQWGxsgFxYYFhkUFxcbHCggGRwlHRQXITEhJSkrLi4uGB8zODMsNygtLiwBCgoKDg0OGxAQGywkICQrLCwsLCwwLCwsLCwsLC0sLCwsLCwsLCwsLCwsLCwsLCwsLCwsLCwsLCwsLCwsLCwsLP/AABEIAGgB4gMBEQACEQEDEQH/xAAcAAEAAgMBAQEAAAAAAAAAAAAABgcEBQgDAgH/xABMEAABAwIBBgcKCwcDBQEAAAABAAIDBBEFBgcSITFBNVFhcXOBkRMXIjJTkpOhsbIUMzRCUnKCg7PB0SNiY3SiwtIkQ/ElRFTT4RX/xAAaAQEAAwEBAQAAAAAAAAAAAAAAAwQFAgEG/8QALxEAAgIBAQcDAwUBAQEBAAAAAAECAxEEEiExMjNRcRNBgRQisUJSYZGh8AXRwf/aAAwDAQACEQMRAD8AvFAEAQBAEAQBAEAQBAEAQBAEAQBAEAQBAEAQBAEAQBAEAQBAEAQBAEAQBAEAQBAEAQBAEAQBAEAQBAEAQBAEAQBAEAQBAEAQBAEAQBAEBSWV+W9fHWTxRVBYyORzWgMh2DZrLCVq06etwTa/JVnZLaaTNE7LbEDtq5OrQHsapfp6v2nHqS7nmcsK4/8Adzedb2L30K/2obcu4bljXjZVzdbr+1PQr/ahty7mbS5w8RYflBeOJ7Ij6w0H1rh6Wp+x6rJr3JBhmd6ZthUwRvG8xl0Z57O0gT1hQy0MXys7V790TvJ7LqjrCGsk0JD/ALctmO5mm5a48gJVSzTWQ3tbiWNkZEmUBIEAQBAEAQBAEAQBAEBF84mOy0VKJqfR0zI1nhguFiHE6gRxBWNNXGyeJEdknFZRWnfUr/4Ho3f5q99HV/P/AHwQetMd9Sv/AIHo3f5p9HV/P/fA9aZa2RGKyVdFDPNo6b9O+iLDwZHsFhc7mhZ98FCxxRYg245ZvVCdhAEAQBAEAQBAEBDM5mUs9DFC+n0LveWnTaXCwaTqsQrWlqjY2pEVs3Fbiv8AvqV/8D0bv81c+jq/n/vgh9aY76lf/A9G7/NPo6v5/wC+B60y48nax09JTzSW05YY5HWFhd8bXGw3C5WZbFRm4r2bLMXlJmwXB0YlVikMXxs0bPrvY32ldKEnwR42lxNVU5bUDPGq4j9V2n6m3Ui09r/Szn1I9z5wfLajqphBTyOe8guH7ORos0XOtwCT09kI7UkI2Rk8IkShOwgCAw6rFYIvjZomfXkY32ldKEnwR42lxNXU5b0DPGqoj9Ql/qYCpFp7X+lnPqR7n5g2WlHVzdxp5HPfol3xcjRZtr63AcYSenshHakhGyMnhEhUJ2EAQBAEAQBAEAQBAEAQBAEAQBAc45ccIVXTOW3R04+ClPmZo1KchAEAQBAEBP8AIjONJTlsNY50kGwPNy+Pr2vbybRu4lTv0qlvhuZLC1rcy6IJmvaHsIc1wDmkG4IOsEHiWY1jcy0fa8AQBAEAQBAEAQBAQTPN8gHTM916t6LqfBFdylILVKoQF/5reC6f7z8eRY+q6r+PwW6uVErVckCAIAgCAIAgCAICtM+HxFN0rvcKvaHmfggv4IqBaRXCA6SyM4Po/wCWh/CasS/qy8v8lyvlXg3CiOznHLof9RqulPsC26OlHwUp8zNGpTkmWaThJnRye6qus6RJTzF8LJLYQBAc25Yj/X1fTye8VuU9OPgpT5madSHJNsz3CI6GT2sVXWdL5RJTzl6LJLYQBAEAQBAEAQBAEAQBAEAQBAEBzjlxwhVdM5bdHTj4KU+ZmjUpySTN7hEVXWthqGl0ZY9xAc5t9EatbSDvUGoslCGYndcVKWGWx3tMN/8AHPp6n/2LP+ru7/4v/hY9GHY1mKZpqR4/075IXbtfdG9Yd4R6nBdw1s1zLJy6F7FaZUZJVFA79s0GMmzZWXLTyHe13Ieq6vVXRs4f0QSg48TQqY5CAszNBlQWv+BSuux93Qk/NcLudHzEXI5QeNUdZTlba+Same/ZZbyzSyEAQBAYU+L07DaSeJp4nSMB7CV0oSfBHmUftPisEhtHNE88TXsd7CjhJcUMozFyehAEBBM83yAdMz3Xq3oup8EV3KUgtUqhAX/mt4Lp/vPx5Fj6rqv4/Bbq5UStVyQIAgPOadrBd7mtHG4ge1epN8AYn/7dNe3wiG/Sx/quvTl2Z5tIy4ZmvF2ODhxtII9S5aa4np6LwBAEBp8o8m4K5rGVIcQw6TdFxbrItu5FJXbKt5icygpcTRd67D/oSelepvrLe/8Ahx6MB3rsP+hJ6V6fWW9/8HowJbh9I2GKOGO4ZExsbbm5sxoaLnfqAVaUnJtv3JEsLBkLw9Ocsu+EarpT7AtrT9KPgpT5maJTHJMs0nCTOjk91VdZ0iSnmL4WSWwgCA5uyy+X1XTye8Vt09OPgpT5maZSnJNsz3CI6GT2sVXWdL5RJTzl6LJLYQBAEAJQGDPjNOw2fPC0jc6RgPYSulCT4JnmUelNiUMmqOWN5/de13sKOMlxQyjKXJ6EAQBAEAQBAEAQHOOXHCFV0zlt0dOPgpT5maNSnJM80fCTOjk9gVXWdIkq5i91klsIDHr6Jk0bopmh7Hizmnf+h5V7GTi8o8azuZztldgLqGpfASS3xo3H5zHXsTyixB5QVtU2KyG0U5x2Xg0ylOT0p53RvbJGbPY4PaeItIcD2gLxpNYYOm8Jrm1EEUzNkrGvHJpAG3VeywpxcZOL9i8nlZMtcnpEstsuYqAaAHdJ3C4jBsGg7HSHcOIbTza1Yo08rN/BEc7FHyU7jmVlXVk92mdon5jCWMHJog6+slacKIQ4IrSnJ8WaMNHEpTgWQEhwDLKrpCO5ylzBtjkJe08gubt6iFDZRXPijuM5RLpyOythxCMlngSs+MjJuW3+cD85p4+2yy7qJVPfwLUJqRIVCdkEzzfIB0zPderei6nwRXcpSC1SqEBf+a3gun+8/HkWPquq/j8FurlRK1XJDXY7jcNHEZah+i3YBtc4/RY3ef8Ak6l3XXKbxE5lJRWWU7lHnMqqgltOfg8e7RsZCP3n7uZtrcZWnXpIR5t7K0rZPhuIXUTOkOlI5z3cbyXHtOtWkkuBHx4nnZAetLUPjOlE9zHcbHFp7QV40nxC3cCdZMZ0KiEhlX+3j+lqEjeUHUH8x18qqW6OMt8dz/wlja1xLhwvEYqiJssDw9jthHrBG4jYQdizZQcXhllNNZRlrk9K3z1zObBT6DnNvK7xSR8w8Su6FJyeexBfwRUvw6Xysnnv/VaOzHsV8sfDpfKyee/9U2Y9hlnReR7iaCjJJJNNCSTrJ/ZN1krGu6kvL/JdhyrwUll7VyDEaoCR4Ak1APcB4jdgutTTxXpR3FWbe0yNPcSbkkk7STc9ZU5wfiA+o5C03aSDxgkHtCNZB7fDpfKyee/9Vzsx7DLLozOyudQuLnFx7s7W4knxWbyszWJKzd2LVPKVhlpVyCvqgJHgCZ9gHuA27hdX6Yr047vYgm3tMj7nEm5JJO0nWe1THB+ID7jkLTdpLTxtJB7QjWQevw6Xysnnv/Vc7Mewyy7M0EjnYfdxLj3V+txJO7eVl6xYs3di1Tyk2VUlIXlvl/HQ3iiAlqN7b+Cy+sGQjfY30Rr5rhWqNM7N73Iinao7lxKgxrKaqqyTPM8j6DTosHIGDV23K0oVQhyoruUnxZpw0cSkOD9A37wgJLk9lzWUhAbIZIxtjlJcLcTXHwm9WrkKgs09c/bHgkjZKJdWSmU0NfF3SE2c2wkjd4zCdl+MGxsd9jvBAy7aZVvDLUJqS3G7UR0EAQBAEAQBAc45ccIVXTOW3R04+ClPmZo1KckzzRn/AKkzo5PYFV1nSJKuYvdZJbCAICtM92HgwwTga2PMZPI9pcPWz1lXtDL7nEgvW5MqBaRXCAvrNPUl+GxA7Y3PZ1B5I9TgFkatYtZapf2m0yyx8UNK+Y2L/Ejad7nbOoWJPICo6avUnsnU5bKyc7VVS+V7pJHFz3kuc47STvW0kksIpnkvQSjCMgK6oYHsiDGnWDK7QuOMNsXW5woJ6muLw3/R2q5MwsoMk6qiAdURWYTbTaQ5l+IkbOsBdV3Qs5WeShKPE0ilOTPwLFn0k7J4vGYdY3OafGYeQj8juXFkFOLiz2Lw8o6Tw6tbPEyWM3ZI0PbzOF9fKsSUXFtMup5WSGZ5vkA6ZnuvVnRdT4I7uUpBapVCAv8AzW8F0/3n48ix9V1X8fgt1cqJNVVDY2OkkIaxjS9xOwBouSeoKBJt4R23jec7ZX5Rvr6gyuuGC7YmfRb/AJG1yf0C2qalXHH9lOctp5NGpTk+4YnPcGsaXOcbBrQSTyADWV43jewbmXI+ua3TdSy6IF9QBPmg6XqUavrbxtI62JdjRqU5CAlubnKk0VQGvP7CYhsgOxpOoSjitqB5OYKvqafUjlcUd1z2X/Bfqxy4Vpnw+Ipuld7hV7Q8z8EF/BFQLSK4QHSWRnB9H/LQ/hNWJf1ZeX+S5XyrwUpl7RyHEaotjeQZNRDHEHwG7CAtTTyXpR3laxPaZGnsINnAgjaCLEc4U5wfKA+4onONmtLjxNBJ7AjeAevwCXyUnmP/AEXO1HuMMujM7E5tC4PaWnuztTgQfFZuKzNY07N3YtU8pWOWdFIa+qIjkIMz7EMcQde42V+mS9OO/wBiCae0yPOaQbEEEaiDqI5CFMcH4gPuKJzjZjS48TQSewI3jiD1+AS+Sk8x/wCi52o9xhl2ZoYnNoLPaWnur9TgQd24rL1jTs3di1Tymxy/yk+A0pey3dZD3OIHXrI1vI4mjXz2G9caer1J4fD3OrJ7KOfJJC4lziXOcS4km5JJuSTvJK2eBTPlASvDM3VfMwPETYwdY7q7QJ+yASOsBV5aqqLxn+jtVSZrMfyZqaIj4TGWtOoPBDmk8WkNh5DYqSu6FnKzyUHHiadSHJtslsdfRVLJ2XsPBkaPnMJGk3n1XHKAo7a1ZHZZ7GWy8nSMEwe1r2G7XAOBG8EXBWI1h4Lx9rwBAEAQBAEBzjlxwhVdM5bdHTj4KU+ZmjUpyTDNNwlF9ST3Cq2r6T+CSrmL6WQWwgCAg+eLg49LHbtP5XVrR9X4IruUo1axVCAu3Mxf4C/pnW81iy9b1Pgs08pFM9GKF9VHAD4MLNIj96TXr5mhvnFWNFDEHLucXPfgr1XCElubDCGVNc3uoBZC0ykHYSCGtB5Luv8AZVbVTca93uSVRzIvrureMdoWThls8K+CKaN8Uui5j2lrgSNYK9i3F5R48NYOZ8RpTDLJETfub3Mvx6Li2/Xa63Yy2kmUWsPBjr0F35m68yUBjO2CVzBzOtIPW9w6lla2OLM90WaX9uBnm+QDpme69NF1Pg9u5SkFqlUIC/8ANbwXT/efjyLH1XVfx+C3Vyo1ueTFDFRthabGoeGnd4LPDd2kMHM4qTRQzPPY5uf24KSWoVggLszTZNshpm1T2gzTi4J2tZ81o4tK2keccSy9Xa5S2VwX5LNUMLJPlTJioM8eTrY3srIm2Ep0JQNmla7X85AIPMOMrS0dra2H8Fa6ON6K0V4hBCA6HzeYoamgge43c0dycTtJjOhc84APWsbUQ2LGkXK3mKIvnw+Ipuld7hU+h5n4I7+CKgWkVwgOksjOD6P+Wh/CasS/qy8v8lyvlXg3CiOznLLvhGq6U+wLa0/Sj4KU+ZmiUxyTLNJwkzo5PdVXWdIkp5i+FklsIAgObssvl9V08nvFbdPTj4KU+ZmmUpyTbM9wiOhk9rFV1nS+USU85eiyS2EBRmd3FDLXGIHwadoYPrOAe4+to+ytbRw2a89ypc8yIQrRGTnNFhLJqt0stiKdoe0HZpuNmu5bBrjz2O5VNZNxhhe5JUsy8F3d1bxjtCy8MtmFjNDFUwyQS2LZGlu0ajucOUGxHMuoSlCSkjySTWGczyxlri121pLTbjBsbdi3U87yifKAvvNVXGXDogdsRdF1NN2/0lo6lkauOLX/ADvLdTzEl6rEgQBAEAQBAc45ccIVXTOW3R04+ClPmZo1KckwzTcJRfUk9wqtq+k/gkq5i+lkFsIAgKyz3YgBFBTg63vMpHIwFo7S/wDpKvaGO9yIL3uSKiWkVwgL6zUUhjw2InbI58nUXkN/paCsjVvNrLdS+0qbODLpYlVE+UDfNY1v9q0dPuqiVrOZkeUxyEAugF0AQBAW1mNd4FUN2lGe0PH5BZ2u4xLFHubXPN8gHTM916j0XU+Dq7lKQWqVQgL/AM1vBdP95+PIsfVdV/H4LdXKiFZ8Jbz0zdzY3u85zR/YFa0K+2RFfxRWqvEJ8yGwPMvVxPHwOo8MgEcMTBsYxrR1NA/JYEnltl9cDJXJ6RLOpAH4bNf5pY8dUjfyJHWrGkeLUR2r7SglsFQIC5syUpNJM0/NnNuuOM+26zNcvvXgsUPczwz4fEU3Su9wr3Q8z8C/gioFpFcIDpLIzg+j/lofwmrEv6svL/Jcr5V4Nwojs5yy64RqulPsC2tP0o+ClPmZolMckyzScJM6OT3VV1nSJKeYvhZJbCAIDm3LL5fVdPJ7xW3T04+ClPmZp1Kck2zPcIjoZPaxVdZ0vlElPOXoskthAc1ZVzadbVOO+aT1PIHsW5UsVx8FKXMzVKQ5CAXQC6AIAgLlzIu/0k44pzb0UazNdzrx/wDrLFHB+SxVSJwgCAIAgCA5xy44Qqumctujpx8FKfMzRqU5Jhmm4Si+pJ7hVbV9J/BJVzF9LILYQGJiuJR00Tpp3BrGC5J9QA3k7guoQc3hHjaSyznfKrHX11S+d4sD4LG/RaPFbz6yTykraqrVcdlFOUtp5NQpDkyMPonzyshjF3yODG9Ztc8g2nkBXkpKKbfsEsvB01h9G2GKOJmpsbGsbzNAA9iwZScm2y8lhYOf84kOhiVUDveHedGx35rZ07zVEqWczI6pjg2GB4PLVy9xgDS8guAc4NuG2vYnfr2LiyxQWWexi5PCJF3scQ8nH6Vqg+sqO/RkO9jiHk4/StT6yoejId7HEPJx+lan1lQ9GQ72OIeTj9K1PrKh6Miws1+TU1DHMKkNDpHtI0XB2preMcpKp6q6NjWyTVQcVvPLPN8gHTM91690XU+BdylILVKoQF/5reC6f7z8eRY+q6r+PwW6uVEMz4wETUz9zmPb1tc0/wB/qVrQv7ZLwRX8UVmrxCfjhcEIeM6cwGsE1NDKPnxsd2tFx2rCsjsyaL8XlZM9cHpDM7lUGYc9u+R7GDzg8+phVrRrNqIrn9pRC1iqEBdmZen0aF7vKTOcPstYz2sKy9a82Y7Is0L7TCz4fEU3Su9wrrQ8z8Hl/BFQLSK4QHSWRnB9H/LQ/hNWJf1ZeX+S5XyrwbhRHZzll1wjVdKfYFtafpR8FKfMzRKY5Jlmk4Sj+pJ7qq6zpElPMXwskthAEBzbll8vqunk94rbp6cfBSnzM06lOSbZn+ER0UntYqus6XyiSnnL0WSWwgObMroNCuqmndM8+c4uHqcFuUvNcX/BSnukzUKQ5NngGAzVshjpw0va3TIc4N1AgEi+3W4dqjssjWsyPYxcnhG/72OIeTj9K1Q/WVHfoyHexxDycfpWp9ZUPRkO9jiHk4/StT6yoejId7HEPJx+lan1lQ9GRZWbTJ6WipnsqAA98pfZpDhbRa0ax9VUtTarJZXYnqi4reS5ViQIAgCAIAgOccuOEKrpnLbo6cfBSnzM0alOSQZB4xHSVjJ5tLQa14OiLnwm2GpQ6iDnDZR3XJRlllonOrQfxvR//VQ+js/gn9aJqcSzvxgEU1O9x45i1g57NLiea4UkdC/1P+jl39kV1lBlHUVr9KpkuB4rG+Cxv1W/mbnlV2uqNaxFEEpOXE1KkPAgLezS5JGIfDZ22e8WhadrWnbIRuLhqHJfjWbq78/ZH5LFMMfcyzFRJyoM9WDlssVU0eDI3uT+RzblpPO0kfYWlop5Th8la6O/JWivEJlYZiElPKyaE2fGdJp2jiII3ggkEcRXMoqS2WE2nlF2ZPZyqOoaBM8U8m9shs3nbJ4tuex5Fl2aSyL3b1/3sWo2xfHcSmHFIXi7Jo3Dja9hHaCq7hJcUSZRjVmUVJF8bUwt5DIy/Ze66jVOXBM8corizCwbLSkq5zBTPc9waX30HNb4JAIBdYk+FuFuVdT084R2pHkbIyeESFQnZBM83yAdMz3Xq3oup8EV3KUgtUqhAX/mt4Lp/vPx5Fj6rqv4/Bbq5UY2djBzUUJewXfTu7sLfRAIf2NJd9ldaSezZh++48ujmPgolaxVCAs3NdlvHCz4JVuDGgkxSO8UXNzG8/NFySCdWsjVqvR1Wncntx+SaqzG5lpT4pCxndHyxtYBfSL2gdt1nqEm8JFhtLeUjnJytFdM1sN+4Q30SQRpuO2Sx1gW1C+vbxrV01Hpxy+LKtk9p7iHKyRn0xhcQ1oJc4hrQNpJNgBykmyA6UyXwr4LSQwb42AOI3uPhPPW4lYds9ubkXYR2UkQjPh8RTdK73CrWh5n4Ir+CKgWkVwgOksjOD6P+Wh/CasS/qy8v8lyvlXg3CiOznbOFEW4lVA73h3nMa781tad5qiUrOZkeUxyZ+A4q6lqI6iMXdG69jqBBBDmnnBIXFkFOLiz2Lw8lz0mdDD3NBfI+Nx2tdFK4jkuxrmntWY9HanuWflFlXRNpk/ljS1sroqZz3FrdMkscwWuG6tKxvrG5R2UTrWZHUbFLgSBQnZzll1Fo4hVD+KXecA/+5bdDzVHwUp8zNEpTk2WTuMOo6iOoYLlh1t2aQIs5t91wdvHZcWQU4uLPYy2XkuWmzn4c5oL5Xxk7WuimcRyXY1zewrMejtzuX+osq6JtMnsr6atkfHTF7ixukSWFgsTbVpWN+pR2UTrWZHUbFLgVnnjwgxVbagDwJ2gE/vsFiOtuieoq9op5hs9iC6OJZIArhEbDAsXkpJ2Tw+Mw7DscDqcx3IR+R3LiyCnHZZ7GTi8ouvAs41FUNGnIIH72THRHVJ4pHWDyBZdmlsjwWfBZjbF/wAElixKFwu2WMjjD2kdoKgcZLiiTKMOsymo4vjKmFvJ3RhPmg3XUapy4JnjnFcWY2AZYUtbK+Kmc5xY3TJLHNBF9HVpWJsSN28LqyidazI8jYpPCN+oTs02UGLmEBjPHcL34hx86ztdrHStmHM/8I5zxwIpJVyON3PcT9YrCldZJ5cn/ZBlm0wfHXscGyuLmHVc6y3lvvCvaT/0Jwko2PMfwdwsa4kwX0BYCAIDnHLjhCq6Zy26OnHwUp8zNGpTkIAgCAID0pqd8jgyNrnvdqDWguJ5gF42kssFrZDZs9AtnxAAka2Q6iAdxkOxx/dGrjvsGffq8/bD+yxCr3kWgqBOEBgY5hMdXA+CYeC8WuNoO0OHKDYruE3CSkjyUVJYZzzlJgEtFMYpxysePFePpNPtG5bNdkbI5RSlFxeGapSHgQH4WjiCZPMH6Ah6SLN7XdxxGnduc/uZ+8BYPWQodRHaqZ3W8SR0QsUuEEzzfIB0zPderei6nwRXcpSC1SqEBf8Amt4Lp/vPx5Fj6rqv4/Bbq5USoi+oquSFD5w8jXUUhliaTTPPgkf7ZP8Atu4hxHq27dfT3qxYfH8lSyGy93AhyskYQH5ojiQ8P1D0IC1M1mRLg5tbVNItrgY4a9Y+NcN2o+COviWfqtQsbEfknqr/AFMtZZ5YK0z4fEU3Su9wq9oeZ+CC/gioFpFcIDpLIzg+j/lofwmrEv6svL/Jcr5V4Nwojsp/PRgpbNHVtHgSNETzxObctJ526vscq0tFZmLgVro78laq8QhAEBYeZP5ZN0B/EYqWu5F5JqeJc6zCyUznmwUsqG1TR4EzQxx4nsFhfnYBb6hWnorMx2OxWujh5K7V0hCAICyMyHyio6JvvqjruVeSajiyzcpsCjrad8Euq+trhta4eK8fpvBI3qjVY65bSJ5RUlg55xzB5aSV0NQ3RcNh+a4bnsO8H/nWtmFkZrMSnKLi8MwF2eBAfhYOIL3J5g/QF4ektzV1vcsSiG6Vr4T1t0x/VG0dar6qOan/ABvO6niaL9WOXCE5TA/CHX4m25tEfndfN/8Ao5+oef4/BWs5jVKicArwFi0gPc2X26Ivz2F19hVnYWeOEW1wPZdnoQFL5U5BV01ZUSxRAskkc5p7pGLg77E3C1KtTXGCTZWlXJybNV3tsR8i30sX+S7+rq7nPpSHe2xHyLfSxf5J9XV3HpSPRmbLED/tMHPKz8rp9XV3HpSMylzT1rj4b4GD673HsDLetcvW1rhk9VMiQ4XmhibY1NQ+T92NojHMSdInqsoJa5/pR2qF7snWC4DT0jdGmibHfaQLuP1nm7ndZVSdkpvMmSxio8DZLg6CAIAgMHF8JhqozFURh7DrsdoP0mka2nlC7hOUHmLPJRUlhlY45mjeCXUUwcPoTeCRzPaLHrA51ehrl+tf0QSpfsROqyGxCM+FSvPKwseP6SSrK1FT/URuuXYxBktW/wDiT+if+i69av8AcjzYl2M2lyDxCQ2FM9vK8sYBz3dfsC4epqXue+nLsSzAM08oeySpnazRcHBsI0nXaQR4bgADq+iVXs1scYiv7JI0v3ZbSziwRXOTgk1ZSCKnaHP7o19i4N1AOvrPOFY01kYTzIjsi5LCKw72WIeSZ6Viv/V1dyD0pDvZYh5JnpWJ9XV3HpSLayEwySloYYJwBIzT0gCHDwpXuGscjgs6+anY5IsQTUcM36hOzznha9pY9oc1ws5rgCCDtBB2heptPKBW2UeaZjyX0MncydfcpLln2Xi7mjnDupXq9a1umvkglT+0hFbkDiERsadzxxxuY8HqB0u0K1HU1P3InXJexgtyUrSbCkn9G4eshdetX+5HmxLsbfDc21fKfCibEOOV7R/S3SPaAo5auqPvnwdKqTLCyWzaU9KRJOfhEo1jSAEbTxtZrueVxOy4AVO3VynuW5E0Kkt73k5VQlCAhOdDJ2etihbTNDix5c67g3UWkb+VWtLbGttyIrYuSWCvO9liHkmelYrv1dXch9KQ72WIeSZ6VifV1dx6Ui6Mm6R0NJTRSCz4oY43AG+tkbWkA79YKy7ZKU217tlmKxFI2K4OjGxKgjqInwzND43izgfaDuIOsEawQuoycXlHjSawyoMoc1dRG4uoyJo9oa4tZIOTXZrue45lpV6yD5934K0qWuBFZslK1hs6kn6o3O9bbhTq6t/qRxsS7HtBkZXv8Wkl+0Az3yF476l+pDYl2LEzYZH1VHPJNUtY0Pj0A0PDnXL2u12FrWbxqlqr4WRSiT1QcXllkKkTGJiuHR1MToZ2hzHixHsIO4g6wV1Cbg8o8aTWGU/lBmrqYnE0hE8e4EtZIOQ3s13OCOZaVeshLm3P/CtKmS4byMS5K1rTZ1JP1Rud62gqdXVv9SONiXY9oMi69/i0kv2g1nvkLx6ipfqGxLsWRmvyRqaKSWSpDGh7A0NDtJ1w6+uwt61S1V8LElEnqg4vLLEVImNdjmBwVkfc6mMPG47HNPG1w1tK7rslB5izmUVLiVhjeaSVpJo5myN3Nl8B45NIDRcepqvw1sXzL+iB0v2IrU5EV8d9KlkNt7NF/uEqwtRU/wBRH6cuxjjJWtP/AGk/o3/ovfWr/chsS7GdR5AYhIdVM5o45HRsHYXX9S5epqXuequT9iZZL5rJIpY56mcNdG9sgZCCdbXBwBe4DVqsRo79qrW6xNOMVx7kkKWnllpLPLBqsdwnu4BbYPbsvsI+iVR1uj9dZjzL/sHE4bRFZMLmabGN/ULjtGpYctJfF4cX+SDYfY2mD5PuLg+YaLRr0d55+IK7pP8AzpOSlasJe3c7hW+LJWt0n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20" descr="data:image/jpeg;base64,/9j/4AAQSkZJRgABAQAAAQABAAD/2wCEAAkGBxQSEhUTEBQWFhUUGBsUFxgVFxQWGxsgFxYYFhkUFxcbHCggGRwlHRQXITEhJSkrLi4uGB8zODMsNygtLiwBCgoKDg0OGxAQGywkICQrLCwsLCwwLCwsLCwsLC0sLCwsLCwsLCwsLCwsLCwsLCwsLCwsLCwsLCwsLCwsLCwsLP/AABEIAGgB4gMBEQACEQEDEQH/xAAcAAEAAgMBAQEAAAAAAAAAAAAABgcEBQgDAgH/xABMEAABAwIBBgcKCwcDBQEAAAABAAIDBBEFBgcSITFBNVFhcXOBkRMXIjJTkpOhsbIUMzRCUnKCg7PB0SNiY3SiwtIkQ/ElRFTT4RX/xAAaAQEAAwEBAQAAAAAAAAAAAAAAAwQFAgEG/8QALxEAAgIBAQcDAwUBAQEBAAAAAAECAxEEEiExMjNRcRNBgRQisUJSYZGh8AXRwf/aAAwDAQACEQMRAD8AvFAEAQBAEAQBAEAQBAEAQBAEAQBAEAQBAEAQBAEAQBAEAQBAEAQBAEAQBAEAQBAEAQBAEAQBAEAQBAEAQBAEAQBAEAQBAEAQBAEAQBAEBSWV+W9fHWTxRVBYyORzWgMh2DZrLCVq06etwTa/JVnZLaaTNE7LbEDtq5OrQHsapfp6v2nHqS7nmcsK4/8Adzedb2L30K/2obcu4bljXjZVzdbr+1PQr/ahty7mbS5w8RYflBeOJ7Ij6w0H1rh6Wp+x6rJr3JBhmd6ZthUwRvG8xl0Z57O0gT1hQy0MXys7V790TvJ7LqjrCGsk0JD/ALctmO5mm5a48gJVSzTWQ3tbiWNkZEmUBIEAQBAEAQBAEAQBAEBF84mOy0VKJqfR0zI1nhguFiHE6gRxBWNNXGyeJEdknFZRWnfUr/4Ho3f5q99HV/P/AHwQetMd9Sv/AIHo3f5p9HV/P/fA9aZa2RGKyVdFDPNo6b9O+iLDwZHsFhc7mhZ98FCxxRYg245ZvVCdhAEAQBAEAQBAEBDM5mUs9DFC+n0LveWnTaXCwaTqsQrWlqjY2pEVs3Fbiv8AvqV/8D0bv81c+jq/n/vgh9aY76lf/A9G7/NPo6v5/wC+B60y48nax09JTzSW05YY5HWFhd8bXGw3C5WZbFRm4r2bLMXlJmwXB0YlVikMXxs0bPrvY32ldKEnwR42lxNVU5bUDPGq4j9V2n6m3Ui09r/Szn1I9z5wfLajqphBTyOe8guH7ORos0XOtwCT09kI7UkI2Rk8IkShOwgCAw6rFYIvjZomfXkY32ldKEnwR42lxNXU5b0DPGqoj9Ql/qYCpFp7X+lnPqR7n5g2WlHVzdxp5HPfol3xcjRZtr63AcYSenshHakhGyMnhEhUJ2EAQBAEAQBAEAQBAEAQBAEAQBAc45ccIVXTOW3R04+ClPmZo1KchAEAQBAEBP8AIjONJTlsNY50kGwPNy+Pr2vbybRu4lTv0qlvhuZLC1rcy6IJmvaHsIc1wDmkG4IOsEHiWY1jcy0fa8AQBAEAQBAEAQBAQTPN8gHTM916t6LqfBFdylILVKoQF/5reC6f7z8eRY+q6r+PwW6uVErVckCAIAgCAIAgCAICtM+HxFN0rvcKvaHmfggv4IqBaRXCA6SyM4Po/wCWh/CasS/qy8v8lyvlXg3CiOznHLof9RqulPsC26OlHwUp8zNGpTkmWaThJnRye6qus6RJTzF8LJLYQBAc25Yj/X1fTye8VuU9OPgpT5madSHJNsz3CI6GT2sVXWdL5RJTzl6LJLYQBAEAQBAEAQBAEAQBAEAQBAEBzjlxwhVdM5bdHTj4KU+ZmjUpySTN7hEVXWthqGl0ZY9xAc5t9EatbSDvUGoslCGYndcVKWGWx3tMN/8AHPp6n/2LP+ru7/4v/hY9GHY1mKZpqR4/075IXbtfdG9Yd4R6nBdw1s1zLJy6F7FaZUZJVFA79s0GMmzZWXLTyHe13Ieq6vVXRs4f0QSg48TQqY5CAszNBlQWv+BSuux93Qk/NcLudHzEXI5QeNUdZTlba+Same/ZZbyzSyEAQBAYU+L07DaSeJp4nSMB7CV0oSfBHmUftPisEhtHNE88TXsd7CjhJcUMozFyehAEBBM83yAdMz3Xq3oup8EV3KUgtUqhAX/mt4Lp/vPx5Fj6rqv4/Bbq5UStVyQIAgPOadrBd7mtHG4ge1epN8AYn/7dNe3wiG/Sx/quvTl2Z5tIy4ZmvF2ODhxtII9S5aa4np6LwBAEBp8o8m4K5rGVIcQw6TdFxbrItu5FJXbKt5icygpcTRd67D/oSelepvrLe/8Ahx6MB3rsP+hJ6V6fWW9/8HowJbh9I2GKOGO4ZExsbbm5sxoaLnfqAVaUnJtv3JEsLBkLw9Ocsu+EarpT7AtrT9KPgpT5maJTHJMs0nCTOjk91VdZ0iSnmL4WSWwgCA5uyy+X1XTye8Vt09OPgpT5maZSnJNsz3CI6GT2sVXWdL5RJTzl6LJLYQBAEAJQGDPjNOw2fPC0jc6RgPYSulCT4JnmUelNiUMmqOWN5/de13sKOMlxQyjKXJ6EAQBAEAQBAEAQHOOXHCFV0zlt0dOPgpT5maNSnJM80fCTOjk9gVXWdIkq5i91klsIDHr6Jk0bopmh7Hizmnf+h5V7GTi8o8azuZztldgLqGpfASS3xo3H5zHXsTyixB5QVtU2KyG0U5x2Xg0ylOT0p53RvbJGbPY4PaeItIcD2gLxpNYYOm8Jrm1EEUzNkrGvHJpAG3VeywpxcZOL9i8nlZMtcnpEstsuYqAaAHdJ3C4jBsGg7HSHcOIbTza1Yo08rN/BEc7FHyU7jmVlXVk92mdon5jCWMHJog6+slacKIQ4IrSnJ8WaMNHEpTgWQEhwDLKrpCO5ylzBtjkJe08gubt6iFDZRXPijuM5RLpyOythxCMlngSs+MjJuW3+cD85p4+2yy7qJVPfwLUJqRIVCdkEzzfIB0zPderei6nwRXcpSC1SqEBf+a3gun+8/HkWPquq/j8FurlRK1XJDXY7jcNHEZah+i3YBtc4/RY3ef8Ak6l3XXKbxE5lJRWWU7lHnMqqgltOfg8e7RsZCP3n7uZtrcZWnXpIR5t7K0rZPhuIXUTOkOlI5z3cbyXHtOtWkkuBHx4nnZAetLUPjOlE9zHcbHFp7QV40nxC3cCdZMZ0KiEhlX+3j+lqEjeUHUH8x18qqW6OMt8dz/wlja1xLhwvEYqiJssDw9jthHrBG4jYQdizZQcXhllNNZRlrk9K3z1zObBT6DnNvK7xSR8w8Su6FJyeexBfwRUvw6Xysnnv/VaOzHsV8sfDpfKyee/9U2Y9hlnReR7iaCjJJJNNCSTrJ/ZN1krGu6kvL/JdhyrwUll7VyDEaoCR4Ak1APcB4jdgutTTxXpR3FWbe0yNPcSbkkk7STc9ZU5wfiA+o5C03aSDxgkHtCNZB7fDpfKyee/9Vzsx7DLLozOyudQuLnFx7s7W4knxWbyszWJKzd2LVPKVhlpVyCvqgJHgCZ9gHuA27hdX6Yr047vYgm3tMj7nEm5JJO0nWe1THB+ID7jkLTdpLTxtJB7QjWQevw6Xysnnv/Vc7Mewyy7M0EjnYfdxLj3V+txJO7eVl6xYs3di1Tyk2VUlIXlvl/HQ3iiAlqN7b+Cy+sGQjfY30Rr5rhWqNM7N73Iinao7lxKgxrKaqqyTPM8j6DTosHIGDV23K0oVQhyoruUnxZpw0cSkOD9A37wgJLk9lzWUhAbIZIxtjlJcLcTXHwm9WrkKgs09c/bHgkjZKJdWSmU0NfF3SE2c2wkjd4zCdl+MGxsd9jvBAy7aZVvDLUJqS3G7UR0EAQBAEAQBAc45ccIVXTOW3R04+ClPmZo1KckzzRn/AKkzo5PYFV1nSJKuYvdZJbCAICtM92HgwwTga2PMZPI9pcPWz1lXtDL7nEgvW5MqBaRXCAvrNPUl+GxA7Y3PZ1B5I9TgFkatYtZapf2m0yyx8UNK+Y2L/Ejad7nbOoWJPICo6avUnsnU5bKyc7VVS+V7pJHFz3kuc47STvW0kksIpnkvQSjCMgK6oYHsiDGnWDK7QuOMNsXW5woJ6muLw3/R2q5MwsoMk6qiAdURWYTbTaQ5l+IkbOsBdV3Qs5WeShKPE0ilOTPwLFn0k7J4vGYdY3OafGYeQj8juXFkFOLiz2Lw8o6Tw6tbPEyWM3ZI0PbzOF9fKsSUXFtMup5WSGZ5vkA6ZnuvVnRdT4I7uUpBapVCAv8AzW8F0/3n48ix9V1X8fgt1cqJNVVDY2OkkIaxjS9xOwBouSeoKBJt4R23jec7ZX5Rvr6gyuuGC7YmfRb/AJG1yf0C2qalXHH9lOctp5NGpTk+4YnPcGsaXOcbBrQSTyADWV43jewbmXI+ua3TdSy6IF9QBPmg6XqUavrbxtI62JdjRqU5CAlubnKk0VQGvP7CYhsgOxpOoSjitqB5OYKvqafUjlcUd1z2X/Bfqxy4Vpnw+Ipuld7hV7Q8z8EF/BFQLSK4QHSWRnB9H/LQ/hNWJf1ZeX+S5XyrwUpl7RyHEaotjeQZNRDHEHwG7CAtTTyXpR3laxPaZGnsINnAgjaCLEc4U5wfKA+4onONmtLjxNBJ7AjeAevwCXyUnmP/AEXO1HuMMujM7E5tC4PaWnuztTgQfFZuKzNY07N3YtU8pWOWdFIa+qIjkIMz7EMcQde42V+mS9OO/wBiCae0yPOaQbEEEaiDqI5CFMcH4gPuKJzjZjS48TQSewI3jiD1+AS+Sk8x/wCi52o9xhl2ZoYnNoLPaWnur9TgQd24rL1jTs3di1Tymxy/yk+A0pey3dZD3OIHXrI1vI4mjXz2G9caer1J4fD3OrJ7KOfJJC4lziXOcS4km5JJuSTvJK2eBTPlASvDM3VfMwPETYwdY7q7QJ+yASOsBV5aqqLxn+jtVSZrMfyZqaIj4TGWtOoPBDmk8WkNh5DYqSu6FnKzyUHHiadSHJtslsdfRVLJ2XsPBkaPnMJGk3n1XHKAo7a1ZHZZ7GWy8nSMEwe1r2G7XAOBG8EXBWI1h4Lx9rwBAEAQBAEBzjlxwhVdM5bdHTj4KU+ZmjUpyTDNNwlF9ST3Cq2r6T+CSrmL6WQWwgCAg+eLg49LHbtP5XVrR9X4IruUo1axVCAu3Mxf4C/pnW81iy9b1Pgs08pFM9GKF9VHAD4MLNIj96TXr5mhvnFWNFDEHLucXPfgr1XCElubDCGVNc3uoBZC0ykHYSCGtB5Luv8AZVbVTca93uSVRzIvrureMdoWThls8K+CKaN8Uui5j2lrgSNYK9i3F5R48NYOZ8RpTDLJETfub3Mvx6Li2/Xa63Yy2kmUWsPBjr0F35m68yUBjO2CVzBzOtIPW9w6lla2OLM90WaX9uBnm+QDpme69NF1Pg9u5SkFqlUIC/8ANbwXT/efjyLH1XVfx+C3Vyo1ueTFDFRthabGoeGnd4LPDd2kMHM4qTRQzPPY5uf24KSWoVggLszTZNshpm1T2gzTi4J2tZ81o4tK2keccSy9Xa5S2VwX5LNUMLJPlTJioM8eTrY3srIm2Ep0JQNmla7X85AIPMOMrS0dra2H8Fa6ON6K0V4hBCA6HzeYoamgge43c0dycTtJjOhc84APWsbUQ2LGkXK3mKIvnw+Ipuld7hU+h5n4I7+CKgWkVwgOksjOD6P+Wh/CasS/qy8v8lyvlXg3CiOznLLvhGq6U+wLa0/Sj4KU+ZmiUxyTLNJwkzo5PdVXWdIkp5i+FklsIAgObssvl9V08nvFbdPTj4KU+ZmmUpyTbM9wiOhk9rFV1nS+USU85eiyS2EBRmd3FDLXGIHwadoYPrOAe4+to+ytbRw2a89ypc8yIQrRGTnNFhLJqt0stiKdoe0HZpuNmu5bBrjz2O5VNZNxhhe5JUsy8F3d1bxjtCy8MtmFjNDFUwyQS2LZGlu0ajucOUGxHMuoSlCSkjySTWGczyxlri121pLTbjBsbdi3U87yifKAvvNVXGXDogdsRdF1NN2/0lo6lkauOLX/ADvLdTzEl6rEgQBAEAQBAc45ccIVXTOW3R04+ClPmZo1KckwzTcJRfUk9wqtq+k/gkq5i+lkFsIAgKyz3YgBFBTg63vMpHIwFo7S/wDpKvaGO9yIL3uSKiWkVwgL6zUUhjw2InbI58nUXkN/paCsjVvNrLdS+0qbODLpYlVE+UDfNY1v9q0dPuqiVrOZkeUxyEAugF0AQBAW1mNd4FUN2lGe0PH5BZ2u4xLFHubXPN8gHTM916j0XU+Dq7lKQWqVQgL/AM1vBdP95+PIsfVdV/H4LdXKiFZ8Jbz0zdzY3u85zR/YFa0K+2RFfxRWqvEJ8yGwPMvVxPHwOo8MgEcMTBsYxrR1NA/JYEnltl9cDJXJ6RLOpAH4bNf5pY8dUjfyJHWrGkeLUR2r7SglsFQIC5syUpNJM0/NnNuuOM+26zNcvvXgsUPczwz4fEU3Su9wr3Q8z8C/gioFpFcIDpLIzg+j/lofwmrEv6svL/Jcr5V4Nwojs5yy64RqulPsC2tP0o+ClPmZolMckyzScJM6OT3VV1nSJKeYvhZJbCAIDm3LL5fVdPJ7xW3T04+ClPmZp1Kck2zPcIjoZPaxVdZ0vlElPOXoskthAc1ZVzadbVOO+aT1PIHsW5UsVx8FKXMzVKQ5CAXQC6AIAgLlzIu/0k44pzb0UazNdzrx/wDrLFHB+SxVSJwgCAIAgCA5xy44Qqumctujpx8FKfMzRqU5Jhmm4Si+pJ7hVbV9J/BJVzF9LILYQGJiuJR00Tpp3BrGC5J9QA3k7guoQc3hHjaSyznfKrHX11S+d4sD4LG/RaPFbz6yTykraqrVcdlFOUtp5NQpDkyMPonzyshjF3yODG9Ztc8g2nkBXkpKKbfsEsvB01h9G2GKOJmpsbGsbzNAA9iwZScm2y8lhYOf84kOhiVUDveHedGx35rZ07zVEqWczI6pjg2GB4PLVy9xgDS8guAc4NuG2vYnfr2LiyxQWWexi5PCJF3scQ8nH6Vqg+sqO/RkO9jiHk4/StT6yoejId7HEPJx+lan1lQ9GQ72OIeTj9K1PrKh6Miws1+TU1DHMKkNDpHtI0XB2preMcpKp6q6NjWyTVQcVvPLPN8gHTM91690XU+BdylILVKoQF/5reC6f7z8eRY+q6r+PwW6uVEMz4wETUz9zmPb1tc0/wB/qVrQv7ZLwRX8UVmrxCfjhcEIeM6cwGsE1NDKPnxsd2tFx2rCsjsyaL8XlZM9cHpDM7lUGYc9u+R7GDzg8+phVrRrNqIrn9pRC1iqEBdmZen0aF7vKTOcPstYz2sKy9a82Y7Is0L7TCz4fEU3Su9wrrQ8z8Hl/BFQLSK4QHSWRnB9H/LQ/hNWJf1ZeX+S5XyrwbhRHZzll1wjVdKfYFtafpR8FKfMzRKY5Jlmk4Sj+pJ7qq6zpElPMXwskthAEBzbll8vqunk94rbp6cfBSnzM06lOSbZn+ER0UntYqus6XyiSnnL0WSWwgObMroNCuqmndM8+c4uHqcFuUvNcX/BSnukzUKQ5NngGAzVshjpw0va3TIc4N1AgEi+3W4dqjssjWsyPYxcnhG/72OIeTj9K1Q/WVHfoyHexxDycfpWp9ZUPRkO9jiHk4/StT6yoejId7HEPJx+lan1lQ9GRZWbTJ6WipnsqAA98pfZpDhbRa0ax9VUtTarJZXYnqi4reS5ViQIAgCAIAgOccuOEKrpnLbo6cfBSnzM0alOSQZB4xHSVjJ5tLQa14OiLnwm2GpQ6iDnDZR3XJRlllonOrQfxvR//VQ+js/gn9aJqcSzvxgEU1O9x45i1g57NLiea4UkdC/1P+jl39kV1lBlHUVr9KpkuB4rG+Cxv1W/mbnlV2uqNaxFEEpOXE1KkPAgLezS5JGIfDZ22e8WhadrWnbIRuLhqHJfjWbq78/ZH5LFMMfcyzFRJyoM9WDlssVU0eDI3uT+RzblpPO0kfYWlop5Th8la6O/JWivEJlYZiElPKyaE2fGdJp2jiII3ggkEcRXMoqS2WE2nlF2ZPZyqOoaBM8U8m9shs3nbJ4tuex5Fl2aSyL3b1/3sWo2xfHcSmHFIXi7Jo3Dja9hHaCq7hJcUSZRjVmUVJF8bUwt5DIy/Ze66jVOXBM8corizCwbLSkq5zBTPc9waX30HNb4JAIBdYk+FuFuVdT084R2pHkbIyeESFQnZBM83yAdMz3Xq3oup8EV3KUgtUqhAX/mt4Lp/vPx5Fj6rqv4/Bbq5UY2djBzUUJewXfTu7sLfRAIf2NJd9ldaSezZh++48ujmPgolaxVCAs3NdlvHCz4JVuDGgkxSO8UXNzG8/NFySCdWsjVqvR1Wncntx+SaqzG5lpT4pCxndHyxtYBfSL2gdt1nqEm8JFhtLeUjnJytFdM1sN+4Q30SQRpuO2Sx1gW1C+vbxrV01Hpxy+LKtk9p7iHKyRn0xhcQ1oJc4hrQNpJNgBykmyA6UyXwr4LSQwb42AOI3uPhPPW4lYds9ubkXYR2UkQjPh8RTdK73CrWh5n4Ir+CKgWkVwgOksjOD6P+Wh/CasS/qy8v8lyvlXg3CiOznbOFEW4lVA73h3nMa781tad5qiUrOZkeUxyZ+A4q6lqI6iMXdG69jqBBBDmnnBIXFkFOLiz2Lw8lz0mdDD3NBfI+Nx2tdFK4jkuxrmntWY9HanuWflFlXRNpk/ljS1sroqZz3FrdMkscwWuG6tKxvrG5R2UTrWZHUbFLgSBQnZzll1Fo4hVD+KXecA/+5bdDzVHwUp8zNEpTk2WTuMOo6iOoYLlh1t2aQIs5t91wdvHZcWQU4uLPYy2XkuWmzn4c5oL5Xxk7WuimcRyXY1zewrMejtzuX+osq6JtMnsr6atkfHTF7ixukSWFgsTbVpWN+pR2UTrWZHUbFLgVnnjwgxVbagDwJ2gE/vsFiOtuieoq9op5hs9iC6OJZIArhEbDAsXkpJ2Tw+Mw7DscDqcx3IR+R3LiyCnHZZ7GTi8ouvAs41FUNGnIIH72THRHVJ4pHWDyBZdmlsjwWfBZjbF/wAElixKFwu2WMjjD2kdoKgcZLiiTKMOsymo4vjKmFvJ3RhPmg3XUapy4JnjnFcWY2AZYUtbK+Kmc5xY3TJLHNBF9HVpWJsSN28LqyidazI8jYpPCN+oTs02UGLmEBjPHcL34hx86ztdrHStmHM/8I5zxwIpJVyON3PcT9YrCldZJ5cn/ZBlm0wfHXscGyuLmHVc6y3lvvCvaT/0Jwko2PMfwdwsa4kwX0BYCAIDnHLjhCq6Zy26OnHwUp8zNGpTkIAgCAID0pqd8jgyNrnvdqDWguJ5gF42kssFrZDZs9AtnxAAka2Q6iAdxkOxx/dGrjvsGffq8/bD+yxCr3kWgqBOEBgY5hMdXA+CYeC8WuNoO0OHKDYruE3CSkjyUVJYZzzlJgEtFMYpxysePFePpNPtG5bNdkbI5RSlFxeGapSHgQH4WjiCZPMH6Ah6SLN7XdxxGnduc/uZ+8BYPWQodRHaqZ3W8SR0QsUuEEzzfIB0zPderei6nwRXcpSC1SqEBf8Amt4Lp/vPx5Fj6rqv4/Bbq5USoi+oquSFD5w8jXUUhliaTTPPgkf7ZP8Atu4hxHq27dfT3qxYfH8lSyGy93AhyskYQH5ojiQ8P1D0IC1M1mRLg5tbVNItrgY4a9Y+NcN2o+COviWfqtQsbEfknqr/AFMtZZ5YK0z4fEU3Su9wq9oeZ+CC/gioFpFcIDpLIzg+j/lofwmrEv6svL/Jcr5V4Nwojsp/PRgpbNHVtHgSNETzxObctJ526vscq0tFZmLgVro78laq8QhAEBYeZP5ZN0B/EYqWu5F5JqeJc6zCyUznmwUsqG1TR4EzQxx4nsFhfnYBb6hWnorMx2OxWujh5K7V0hCAICyMyHyio6JvvqjruVeSajiyzcpsCjrad8Euq+trhta4eK8fpvBI3qjVY65bSJ5RUlg55xzB5aSV0NQ3RcNh+a4bnsO8H/nWtmFkZrMSnKLi8MwF2eBAfhYOIL3J5g/QF4ektzV1vcsSiG6Vr4T1t0x/VG0dar6qOan/ABvO6niaL9WOXCE5TA/CHX4m25tEfndfN/8Ao5+oef4/BWs5jVKicArwFi0gPc2X26Ivz2F19hVnYWeOEW1wPZdnoQFL5U5BV01ZUSxRAskkc5p7pGLg77E3C1KtTXGCTZWlXJybNV3tsR8i30sX+S7+rq7nPpSHe2xHyLfSxf5J9XV3HpSPRmbLED/tMHPKz8rp9XV3HpSMylzT1rj4b4GD673HsDLetcvW1rhk9VMiQ4XmhibY1NQ+T92NojHMSdInqsoJa5/pR2qF7snWC4DT0jdGmibHfaQLuP1nm7ndZVSdkpvMmSxio8DZLg6CAIAgMHF8JhqozFURh7DrsdoP0mka2nlC7hOUHmLPJRUlhlY45mjeCXUUwcPoTeCRzPaLHrA51ehrl+tf0QSpfsROqyGxCM+FSvPKwseP6SSrK1FT/URuuXYxBktW/wDiT+if+i69av8AcjzYl2M2lyDxCQ2FM9vK8sYBz3dfsC4epqXue+nLsSzAM08oeySpnazRcHBsI0nXaQR4bgADq+iVXs1scYiv7JI0v3ZbSziwRXOTgk1ZSCKnaHP7o19i4N1AOvrPOFY01kYTzIjsi5LCKw72WIeSZ6Viv/V1dyD0pDvZYh5JnpWJ9XV3HpSLayEwySloYYJwBIzT0gCHDwpXuGscjgs6+anY5IsQTUcM36hOzznha9pY9oc1ws5rgCCDtBB2heptPKBW2UeaZjyX0MncydfcpLln2Xi7mjnDupXq9a1umvkglT+0hFbkDiERsadzxxxuY8HqB0u0K1HU1P3InXJexgtyUrSbCkn9G4eshdetX+5HmxLsbfDc21fKfCibEOOV7R/S3SPaAo5auqPvnwdKqTLCyWzaU9KRJOfhEo1jSAEbTxtZrueVxOy4AVO3VynuW5E0Kkt73k5VQlCAhOdDJ2etihbTNDix5c67g3UWkb+VWtLbGttyIrYuSWCvO9liHkmelYrv1dXch9KQ72WIeSZ6VifV1dx6Ui6Mm6R0NJTRSCz4oY43AG+tkbWkA79YKy7ZKU217tlmKxFI2K4OjGxKgjqInwzND43izgfaDuIOsEawQuoycXlHjSawyoMoc1dRG4uoyJo9oa4tZIOTXZrue45lpV6yD5934K0qWuBFZslK1hs6kn6o3O9bbhTq6t/qRxsS7HtBkZXv8Wkl+0Az3yF476l+pDYl2LEzYZH1VHPJNUtY0Pj0A0PDnXL2u12FrWbxqlqr4WRSiT1QcXllkKkTGJiuHR1MToZ2hzHixHsIO4g6wV1Cbg8o8aTWGU/lBmrqYnE0hE8e4EtZIOQ3s13OCOZaVeshLm3P/CtKmS4byMS5K1rTZ1JP1Rud62gqdXVv9SONiXY9oMi69/i0kv2g1nvkLx6ipfqGxLsWRmvyRqaKSWSpDGh7A0NDtJ1w6+uwt61S1V8LElEnqg4vLLEVImNdjmBwVkfc6mMPG47HNPG1w1tK7rslB5izmUVLiVhjeaSVpJo5myN3Nl8B45NIDRcepqvw1sXzL+iB0v2IrU5EV8d9KlkNt7NF/uEqwtRU/wBRH6cuxjjJWtP/AGk/o3/ovfWr/chsS7GdR5AYhIdVM5o45HRsHYXX9S5epqXuequT9iZZL5rJIpY56mcNdG9sgZCCdbXBwBe4DVqsRo79qrW6xNOMVx7kkKWnllpLPLBqsdwnu4BbYPbsvsI+iVR1uj9dZjzL/sHE4bRFZMLmabGN/ULjtGpYctJfF4cX+SDYfY2mD5PuLg+YaLRr0d55+IK7pP8AzpOSlasJe3c7hW+LJWt0n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AutoShape 22" descr="data:image/jpeg;base64,/9j/4AAQSkZJRgABAQAAAQABAAD/2wCEAAkGBxQSEhUTEBQWFhUUGBsUFxgVFxQWGxsgFxYYFhkUFxcbHCggGRwlHRQXITEhJSkrLi4uGB8zODMsNygtLiwBCgoKDg0OGxAQGywkICQrLCwsLCwwLCwsLCwsLC0sLCwsLCwsLCwsLCwsLCwsLCwsLCwsLCwsLCwsLCwsLCwsLP/AABEIAGgB4gMBEQACEQEDEQH/xAAcAAEAAgMBAQEAAAAAAAAAAAAABgcEBQgDAgH/xABMEAABAwIBBgcKCwcDBQEAAAABAAIDBBEFBgcSITFBNVFhcXOBkRMXIjJTkpOhsbIUMzRCUnKCg7PB0SNiY3SiwtIkQ/ElRFTT4RX/xAAaAQEAAwEBAQAAAAAAAAAAAAAAAwQFAgEG/8QALxEAAgIBAQcDAwUBAQEBAAAAAAECAxEEEiExMjNRcRNBgRQisUJSYZGh8AXRwf/aAAwDAQACEQMRAD8AvFAEAQBAEAQBAEAQBAEAQBAEAQBAEAQBAEAQBAEAQBAEAQBAEAQBAEAQBAEAQBAEAQBAEAQBAEAQBAEAQBAEAQBAEAQBAEAQBAEAQBAEBSWV+W9fHWTxRVBYyORzWgMh2DZrLCVq06etwTa/JVnZLaaTNE7LbEDtq5OrQHsapfp6v2nHqS7nmcsK4/8Adzedb2L30K/2obcu4bljXjZVzdbr+1PQr/ahty7mbS5w8RYflBeOJ7Ij6w0H1rh6Wp+x6rJr3JBhmd6ZthUwRvG8xl0Z57O0gT1hQy0MXys7V790TvJ7LqjrCGsk0JD/ALctmO5mm5a48gJVSzTWQ3tbiWNkZEmUBIEAQBAEAQBAEAQBAEBF84mOy0VKJqfR0zI1nhguFiHE6gRxBWNNXGyeJEdknFZRWnfUr/4Ho3f5q99HV/P/AHwQetMd9Sv/AIHo3f5p9HV/P/fA9aZa2RGKyVdFDPNo6b9O+iLDwZHsFhc7mhZ98FCxxRYg245ZvVCdhAEAQBAEAQBAEBDM5mUs9DFC+n0LveWnTaXCwaTqsQrWlqjY2pEVs3Fbiv8AvqV/8D0bv81c+jq/n/vgh9aY76lf/A9G7/NPo6v5/wC+B60y48nax09JTzSW05YY5HWFhd8bXGw3C5WZbFRm4r2bLMXlJmwXB0YlVikMXxs0bPrvY32ldKEnwR42lxNVU5bUDPGq4j9V2n6m3Ui09r/Szn1I9z5wfLajqphBTyOe8guH7ORos0XOtwCT09kI7UkI2Rk8IkShOwgCAw6rFYIvjZomfXkY32ldKEnwR42lxNXU5b0DPGqoj9Ql/qYCpFp7X+lnPqR7n5g2WlHVzdxp5HPfol3xcjRZtr63AcYSenshHakhGyMnhEhUJ2EAQBAEAQBAEAQBAEAQBAEAQBAc45ccIVXTOW3R04+ClPmZo1KchAEAQBAEBP8AIjONJTlsNY50kGwPNy+Pr2vbybRu4lTv0qlvhuZLC1rcy6IJmvaHsIc1wDmkG4IOsEHiWY1jcy0fa8AQBAEAQBAEAQBAQTPN8gHTM916t6LqfBFdylILVKoQF/5reC6f7z8eRY+q6r+PwW6uVErVckCAIAgCAIAgCAICtM+HxFN0rvcKvaHmfggv4IqBaRXCA6SyM4Po/wCWh/CasS/qy8v8lyvlXg3CiOznHLof9RqulPsC26OlHwUp8zNGpTkmWaThJnRye6qus6RJTzF8LJLYQBAc25Yj/X1fTye8VuU9OPgpT5madSHJNsz3CI6GT2sVXWdL5RJTzl6LJLYQBAEAQBAEAQBAEAQBAEAQBAEBzjlxwhVdM5bdHTj4KU+ZmjUpySTN7hEVXWthqGl0ZY9xAc5t9EatbSDvUGoslCGYndcVKWGWx3tMN/8AHPp6n/2LP+ru7/4v/hY9GHY1mKZpqR4/075IXbtfdG9Yd4R6nBdw1s1zLJy6F7FaZUZJVFA79s0GMmzZWXLTyHe13Ieq6vVXRs4f0QSg48TQqY5CAszNBlQWv+BSuux93Qk/NcLudHzEXI5QeNUdZTlba+Same/ZZbyzSyEAQBAYU+L07DaSeJp4nSMB7CV0oSfBHmUftPisEhtHNE88TXsd7CjhJcUMozFyehAEBBM83yAdMz3Xq3oup8EV3KUgtUqhAX/mt4Lp/vPx5Fj6rqv4/Bbq5UStVyQIAgPOadrBd7mtHG4ge1epN8AYn/7dNe3wiG/Sx/quvTl2Z5tIy4ZmvF2ODhxtII9S5aa4np6LwBAEBp8o8m4K5rGVIcQw6TdFxbrItu5FJXbKt5icygpcTRd67D/oSelepvrLe/8Ahx6MB3rsP+hJ6V6fWW9/8HowJbh9I2GKOGO4ZExsbbm5sxoaLnfqAVaUnJtv3JEsLBkLw9Ocsu+EarpT7AtrT9KPgpT5maJTHJMs0nCTOjk91VdZ0iSnmL4WSWwgCA5uyy+X1XTye8Vt09OPgpT5maZSnJNsz3CI6GT2sVXWdL5RJTzl6LJLYQBAEAJQGDPjNOw2fPC0jc6RgPYSulCT4JnmUelNiUMmqOWN5/de13sKOMlxQyjKXJ6EAQBAEAQBAEAQHOOXHCFV0zlt0dOPgpT5maNSnJM80fCTOjk9gVXWdIkq5i91klsIDHr6Jk0bopmh7Hizmnf+h5V7GTi8o8azuZztldgLqGpfASS3xo3H5zHXsTyixB5QVtU2KyG0U5x2Xg0ylOT0p53RvbJGbPY4PaeItIcD2gLxpNYYOm8Jrm1EEUzNkrGvHJpAG3VeywpxcZOL9i8nlZMtcnpEstsuYqAaAHdJ3C4jBsGg7HSHcOIbTza1Yo08rN/BEc7FHyU7jmVlXVk92mdon5jCWMHJog6+slacKIQ4IrSnJ8WaMNHEpTgWQEhwDLKrpCO5ylzBtjkJe08gubt6iFDZRXPijuM5RLpyOythxCMlngSs+MjJuW3+cD85p4+2yy7qJVPfwLUJqRIVCdkEzzfIB0zPderei6nwRXcpSC1SqEBf+a3gun+8/HkWPquq/j8FurlRK1XJDXY7jcNHEZah+i3YBtc4/RY3ef8Ak6l3XXKbxE5lJRWWU7lHnMqqgltOfg8e7RsZCP3n7uZtrcZWnXpIR5t7K0rZPhuIXUTOkOlI5z3cbyXHtOtWkkuBHx4nnZAetLUPjOlE9zHcbHFp7QV40nxC3cCdZMZ0KiEhlX+3j+lqEjeUHUH8x18qqW6OMt8dz/wlja1xLhwvEYqiJssDw9jthHrBG4jYQdizZQcXhllNNZRlrk9K3z1zObBT6DnNvK7xSR8w8Su6FJyeexBfwRUvw6Xysnnv/VaOzHsV8sfDpfKyee/9U2Y9hlnReR7iaCjJJJNNCSTrJ/ZN1krGu6kvL/JdhyrwUll7VyDEaoCR4Ak1APcB4jdgutTTxXpR3FWbe0yNPcSbkkk7STc9ZU5wfiA+o5C03aSDxgkHtCNZB7fDpfKyee/9Vzsx7DLLozOyudQuLnFx7s7W4knxWbyszWJKzd2LVPKVhlpVyCvqgJHgCZ9gHuA27hdX6Yr047vYgm3tMj7nEm5JJO0nWe1THB+ID7jkLTdpLTxtJB7QjWQevw6Xysnnv/Vc7Mewyy7M0EjnYfdxLj3V+txJO7eVl6xYs3di1Tyk2VUlIXlvl/HQ3iiAlqN7b+Cy+sGQjfY30Rr5rhWqNM7N73Iinao7lxKgxrKaqqyTPM8j6DTosHIGDV23K0oVQhyoruUnxZpw0cSkOD9A37wgJLk9lzWUhAbIZIxtjlJcLcTXHwm9WrkKgs09c/bHgkjZKJdWSmU0NfF3SE2c2wkjd4zCdl+MGxsd9jvBAy7aZVvDLUJqS3G7UR0EAQBAEAQBAc45ccIVXTOW3R04+ClPmZo1KckzzRn/AKkzo5PYFV1nSJKuYvdZJbCAICtM92HgwwTga2PMZPI9pcPWz1lXtDL7nEgvW5MqBaRXCAvrNPUl+GxA7Y3PZ1B5I9TgFkatYtZapf2m0yyx8UNK+Y2L/Ejad7nbOoWJPICo6avUnsnU5bKyc7VVS+V7pJHFz3kuc47STvW0kksIpnkvQSjCMgK6oYHsiDGnWDK7QuOMNsXW5woJ6muLw3/R2q5MwsoMk6qiAdURWYTbTaQ5l+IkbOsBdV3Qs5WeShKPE0ilOTPwLFn0k7J4vGYdY3OafGYeQj8juXFkFOLiz2Lw8o6Tw6tbPEyWM3ZI0PbzOF9fKsSUXFtMup5WSGZ5vkA6ZnuvVnRdT4I7uUpBapVCAv8AzW8F0/3n48ix9V1X8fgt1cqJNVVDY2OkkIaxjS9xOwBouSeoKBJt4R23jec7ZX5Rvr6gyuuGC7YmfRb/AJG1yf0C2qalXHH9lOctp5NGpTk+4YnPcGsaXOcbBrQSTyADWV43jewbmXI+ua3TdSy6IF9QBPmg6XqUavrbxtI62JdjRqU5CAlubnKk0VQGvP7CYhsgOxpOoSjitqB5OYKvqafUjlcUd1z2X/Bfqxy4Vpnw+Ipuld7hV7Q8z8EF/BFQLSK4QHSWRnB9H/LQ/hNWJf1ZeX+S5XyrwUpl7RyHEaotjeQZNRDHEHwG7CAtTTyXpR3laxPaZGnsINnAgjaCLEc4U5wfKA+4onONmtLjxNBJ7AjeAevwCXyUnmP/AEXO1HuMMujM7E5tC4PaWnuztTgQfFZuKzNY07N3YtU8pWOWdFIa+qIjkIMz7EMcQde42V+mS9OO/wBiCae0yPOaQbEEEaiDqI5CFMcH4gPuKJzjZjS48TQSewI3jiD1+AS+Sk8x/wCi52o9xhl2ZoYnNoLPaWnur9TgQd24rL1jTs3di1Tymxy/yk+A0pey3dZD3OIHXrI1vI4mjXz2G9caer1J4fD3OrJ7KOfJJC4lziXOcS4km5JJuSTvJK2eBTPlASvDM3VfMwPETYwdY7q7QJ+yASOsBV5aqqLxn+jtVSZrMfyZqaIj4TGWtOoPBDmk8WkNh5DYqSu6FnKzyUHHiadSHJtslsdfRVLJ2XsPBkaPnMJGk3n1XHKAo7a1ZHZZ7GWy8nSMEwe1r2G7XAOBG8EXBWI1h4Lx9rwBAEAQBAEBzjlxwhVdM5bdHTj4KU+ZmjUpyTDNNwlF9ST3Cq2r6T+CSrmL6WQWwgCAg+eLg49LHbtP5XVrR9X4IruUo1axVCAu3Mxf4C/pnW81iy9b1Pgs08pFM9GKF9VHAD4MLNIj96TXr5mhvnFWNFDEHLucXPfgr1XCElubDCGVNc3uoBZC0ykHYSCGtB5Luv8AZVbVTca93uSVRzIvrureMdoWThls8K+CKaN8Uui5j2lrgSNYK9i3F5R48NYOZ8RpTDLJETfub3Mvx6Li2/Xa63Yy2kmUWsPBjr0F35m68yUBjO2CVzBzOtIPW9w6lla2OLM90WaX9uBnm+QDpme69NF1Pg9u5SkFqlUIC/8ANbwXT/efjyLH1XVfx+C3Vyo1ueTFDFRthabGoeGnd4LPDd2kMHM4qTRQzPPY5uf24KSWoVggLszTZNshpm1T2gzTi4J2tZ81o4tK2keccSy9Xa5S2VwX5LNUMLJPlTJioM8eTrY3srIm2Ep0JQNmla7X85AIPMOMrS0dra2H8Fa6ON6K0V4hBCA6HzeYoamgge43c0dycTtJjOhc84APWsbUQ2LGkXK3mKIvnw+Ipuld7hU+h5n4I7+CKgWkVwgOksjOD6P+Wh/CasS/qy8v8lyvlXg3CiOznLLvhGq6U+wLa0/Sj4KU+ZmiUxyTLNJwkzo5PdVXWdIkp5i+FklsIAgObssvl9V08nvFbdPTj4KU+ZmmUpyTbM9wiOhk9rFV1nS+USU85eiyS2EBRmd3FDLXGIHwadoYPrOAe4+to+ytbRw2a89ypc8yIQrRGTnNFhLJqt0stiKdoe0HZpuNmu5bBrjz2O5VNZNxhhe5JUsy8F3d1bxjtCy8MtmFjNDFUwyQS2LZGlu0ajucOUGxHMuoSlCSkjySTWGczyxlri121pLTbjBsbdi3U87yifKAvvNVXGXDogdsRdF1NN2/0lo6lkauOLX/ADvLdTzEl6rEgQBAEAQBAc45ccIVXTOW3R04+ClPmZo1KckwzTcJRfUk9wqtq+k/gkq5i+lkFsIAgKyz3YgBFBTg63vMpHIwFo7S/wDpKvaGO9yIL3uSKiWkVwgL6zUUhjw2InbI58nUXkN/paCsjVvNrLdS+0qbODLpYlVE+UDfNY1v9q0dPuqiVrOZkeUxyEAugF0AQBAW1mNd4FUN2lGe0PH5BZ2u4xLFHubXPN8gHTM916j0XU+Dq7lKQWqVQgL/AM1vBdP95+PIsfVdV/H4LdXKiFZ8Jbz0zdzY3u85zR/YFa0K+2RFfxRWqvEJ8yGwPMvVxPHwOo8MgEcMTBsYxrR1NA/JYEnltl9cDJXJ6RLOpAH4bNf5pY8dUjfyJHWrGkeLUR2r7SglsFQIC5syUpNJM0/NnNuuOM+26zNcvvXgsUPczwz4fEU3Su9wr3Q8z8C/gioFpFcIDpLIzg+j/lofwmrEv6svL/Jcr5V4Nwojs5yy64RqulPsC2tP0o+ClPmZolMckyzScJM6OT3VV1nSJKeYvhZJbCAIDm3LL5fVdPJ7xW3T04+ClPmZp1Kck2zPcIjoZPaxVdZ0vlElPOXoskthAc1ZVzadbVOO+aT1PIHsW5UsVx8FKXMzVKQ5CAXQC6AIAgLlzIu/0k44pzb0UazNdzrx/wDrLFHB+SxVSJwgCAIAgCA5xy44Qqumctujpx8FKfMzRqU5Jhmm4Si+pJ7hVbV9J/BJVzF9LILYQGJiuJR00Tpp3BrGC5J9QA3k7guoQc3hHjaSyznfKrHX11S+d4sD4LG/RaPFbz6yTykraqrVcdlFOUtp5NQpDkyMPonzyshjF3yODG9Ztc8g2nkBXkpKKbfsEsvB01h9G2GKOJmpsbGsbzNAA9iwZScm2y8lhYOf84kOhiVUDveHedGx35rZ07zVEqWczI6pjg2GB4PLVy9xgDS8guAc4NuG2vYnfr2LiyxQWWexi5PCJF3scQ8nH6Vqg+sqO/RkO9jiHk4/StT6yoejId7HEPJx+lan1lQ9GQ72OIeTj9K1PrKh6Miws1+TU1DHMKkNDpHtI0XB2preMcpKp6q6NjWyTVQcVvPLPN8gHTM91690XU+BdylILVKoQF/5reC6f7z8eRY+q6r+PwW6uVEMz4wETUz9zmPb1tc0/wB/qVrQv7ZLwRX8UVmrxCfjhcEIeM6cwGsE1NDKPnxsd2tFx2rCsjsyaL8XlZM9cHpDM7lUGYc9u+R7GDzg8+phVrRrNqIrn9pRC1iqEBdmZen0aF7vKTOcPstYz2sKy9a82Y7Is0L7TCz4fEU3Su9wrrQ8z8Hl/BFQLSK4QHSWRnB9H/LQ/hNWJf1ZeX+S5XyrwbhRHZzll1wjVdKfYFtafpR8FKfMzRKY5Jlmk4Sj+pJ7qq6zpElPMXwskthAEBzbll8vqunk94rbp6cfBSnzM06lOSbZn+ER0UntYqus6XyiSnnL0WSWwgObMroNCuqmndM8+c4uHqcFuUvNcX/BSnukzUKQ5NngGAzVshjpw0va3TIc4N1AgEi+3W4dqjssjWsyPYxcnhG/72OIeTj9K1Q/WVHfoyHexxDycfpWp9ZUPRkO9jiHk4/StT6yoejId7HEPJx+lan1lQ9GRZWbTJ6WipnsqAA98pfZpDhbRa0ax9VUtTarJZXYnqi4reS5ViQIAgCAIAgOccuOEKrpnLbo6cfBSnzM0alOSQZB4xHSVjJ5tLQa14OiLnwm2GpQ6iDnDZR3XJRlllonOrQfxvR//VQ+js/gn9aJqcSzvxgEU1O9x45i1g57NLiea4UkdC/1P+jl39kV1lBlHUVr9KpkuB4rG+Cxv1W/mbnlV2uqNaxFEEpOXE1KkPAgLezS5JGIfDZ22e8WhadrWnbIRuLhqHJfjWbq78/ZH5LFMMfcyzFRJyoM9WDlssVU0eDI3uT+RzblpPO0kfYWlop5Th8la6O/JWivEJlYZiElPKyaE2fGdJp2jiII3ggkEcRXMoqS2WE2nlF2ZPZyqOoaBM8U8m9shs3nbJ4tuex5Fl2aSyL3b1/3sWo2xfHcSmHFIXi7Jo3Dja9hHaCq7hJcUSZRjVmUVJF8bUwt5DIy/Ze66jVOXBM8corizCwbLSkq5zBTPc9waX30HNb4JAIBdYk+FuFuVdT084R2pHkbIyeESFQnZBM83yAdMz3Xq3oup8EV3KUgtUqhAX/mt4Lp/vPx5Fj6rqv4/Bbq5UY2djBzUUJewXfTu7sLfRAIf2NJd9ldaSezZh++48ujmPgolaxVCAs3NdlvHCz4JVuDGgkxSO8UXNzG8/NFySCdWsjVqvR1Wncntx+SaqzG5lpT4pCxndHyxtYBfSL2gdt1nqEm8JFhtLeUjnJytFdM1sN+4Q30SQRpuO2Sx1gW1C+vbxrV01Hpxy+LKtk9p7iHKyRn0xhcQ1oJc4hrQNpJNgBykmyA6UyXwr4LSQwb42AOI3uPhPPW4lYds9ubkXYR2UkQjPh8RTdK73CrWh5n4Ir+CKgWkVwgOksjOD6P+Wh/CasS/qy8v8lyvlXg3CiOznbOFEW4lVA73h3nMa781tad5qiUrOZkeUxyZ+A4q6lqI6iMXdG69jqBBBDmnnBIXFkFOLiz2Lw8lz0mdDD3NBfI+Nx2tdFK4jkuxrmntWY9HanuWflFlXRNpk/ljS1sroqZz3FrdMkscwWuG6tKxvrG5R2UTrWZHUbFLgSBQnZzll1Fo4hVD+KXecA/+5bdDzVHwUp8zNEpTk2WTuMOo6iOoYLlh1t2aQIs5t91wdvHZcWQU4uLPYy2XkuWmzn4c5oL5Xxk7WuimcRyXY1zewrMejtzuX+osq6JtMnsr6atkfHTF7ixukSWFgsTbVpWN+pR2UTrWZHUbFLgVnnjwgxVbagDwJ2gE/vsFiOtuieoq9op5hs9iC6OJZIArhEbDAsXkpJ2Tw+Mw7DscDqcx3IR+R3LiyCnHZZ7GTi8ouvAs41FUNGnIIH72THRHVJ4pHWDyBZdmlsjwWfBZjbF/wAElixKFwu2WMjjD2kdoKgcZLiiTKMOsymo4vjKmFvJ3RhPmg3XUapy4JnjnFcWY2AZYUtbK+Kmc5xY3TJLHNBF9HVpWJsSN28LqyidazI8jYpPCN+oTs02UGLmEBjPHcL34hx86ztdrHStmHM/8I5zxwIpJVyON3PcT9YrCldZJ5cn/ZBlm0wfHXscGyuLmHVc6y3lvvCvaT/0Jwko2PMfwdwsa4kwX0BYCAIDnHLjhCq6Zy26OnHwUp8zNGpTkIAgCAID0pqd8jgyNrnvdqDWguJ5gF42kssFrZDZs9AtnxAAka2Q6iAdxkOxx/dGrjvsGffq8/bD+yxCr3kWgqBOEBgY5hMdXA+CYeC8WuNoO0OHKDYruE3CSkjyUVJYZzzlJgEtFMYpxysePFePpNPtG5bNdkbI5RSlFxeGapSHgQH4WjiCZPMH6Ah6SLN7XdxxGnduc/uZ+8BYPWQodRHaqZ3W8SR0QsUuEEzzfIB0zPderei6nwRXcpSC1SqEBf8Amt4Lp/vPx5Fj6rqv4/Bbq5USoi+oquSFD5w8jXUUhliaTTPPgkf7ZP8Atu4hxHq27dfT3qxYfH8lSyGy93AhyskYQH5ojiQ8P1D0IC1M1mRLg5tbVNItrgY4a9Y+NcN2o+COviWfqtQsbEfknqr/AFMtZZ5YK0z4fEU3Su9wq9oeZ+CC/gioFpFcIDpLIzg+j/lofwmrEv6svL/Jcr5V4Nwojsp/PRgpbNHVtHgSNETzxObctJ526vscq0tFZmLgVro78laq8QhAEBYeZP5ZN0B/EYqWu5F5JqeJc6zCyUznmwUsqG1TR4EzQxx4nsFhfnYBb6hWnorMx2OxWujh5K7V0hCAICyMyHyio6JvvqjruVeSajiyzcpsCjrad8Euq+trhta4eK8fpvBI3qjVY65bSJ5RUlg55xzB5aSV0NQ3RcNh+a4bnsO8H/nWtmFkZrMSnKLi8MwF2eBAfhYOIL3J5g/QF4ektzV1vcsSiG6Vr4T1t0x/VG0dar6qOan/ABvO6niaL9WOXCE5TA/CHX4m25tEfndfN/8Ao5+oef4/BWs5jVKicArwFi0gPc2X26Ivz2F19hVnYWeOEW1wPZdnoQFL5U5BV01ZUSxRAskkc5p7pGLg77E3C1KtTXGCTZWlXJybNV3tsR8i30sX+S7+rq7nPpSHe2xHyLfSxf5J9XV3HpSPRmbLED/tMHPKz8rp9XV3HpSMylzT1rj4b4GD673HsDLetcvW1rhk9VMiQ4XmhibY1NQ+T92NojHMSdInqsoJa5/pR2qF7snWC4DT0jdGmibHfaQLuP1nm7ndZVSdkpvMmSxio8DZLg6CAIAgMHF8JhqozFURh7DrsdoP0mka2nlC7hOUHmLPJRUlhlY45mjeCXUUwcPoTeCRzPaLHrA51ehrl+tf0QSpfsROqyGxCM+FSvPKwseP6SSrK1FT/URuuXYxBktW/wDiT+if+i69av8AcjzYl2M2lyDxCQ2FM9vK8sYBz3dfsC4epqXue+nLsSzAM08oeySpnazRcHBsI0nXaQR4bgADq+iVXs1scYiv7JI0v3ZbSziwRXOTgk1ZSCKnaHP7o19i4N1AOvrPOFY01kYTzIjsi5LCKw72WIeSZ6Viv/V1dyD0pDvZYh5JnpWJ9XV3HpSLayEwySloYYJwBIzT0gCHDwpXuGscjgs6+anY5IsQTUcM36hOzznha9pY9oc1ws5rgCCDtBB2heptPKBW2UeaZjyX0MncydfcpLln2Xi7mjnDupXq9a1umvkglT+0hFbkDiERsadzxxxuY8HqB0u0K1HU1P3InXJexgtyUrSbCkn9G4eshdetX+5HmxLsbfDc21fKfCibEOOV7R/S3SPaAo5auqPvnwdKqTLCyWzaU9KRJOfhEo1jSAEbTxtZrueVxOy4AVO3VynuW5E0Kkt73k5VQlCAhOdDJ2etihbTNDix5c67g3UWkb+VWtLbGttyIrYuSWCvO9liHkmelYrv1dXch9KQ72WIeSZ6VifV1dx6Ui6Mm6R0NJTRSCz4oY43AG+tkbWkA79YKy7ZKU217tlmKxFI2K4OjGxKgjqInwzND43izgfaDuIOsEawQuoycXlHjSawyoMoc1dRG4uoyJo9oa4tZIOTXZrue45lpV6yD5934K0qWuBFZslK1hs6kn6o3O9bbhTq6t/qRxsS7HtBkZXv8Wkl+0Az3yF476l+pDYl2LEzYZH1VHPJNUtY0Pj0A0PDnXL2u12FrWbxqlqr4WRSiT1QcXllkKkTGJiuHR1MToZ2hzHixHsIO4g6wV1Cbg8o8aTWGU/lBmrqYnE0hE8e4EtZIOQ3s13OCOZaVeshLm3P/CtKmS4byMS5K1rTZ1JP1Rud62gqdXVv9SONiXY9oMi69/i0kv2g1nvkLx6ipfqGxLsWRmvyRqaKSWSpDGh7A0NDtJ1w6+uwt61S1V8LElEnqg4vLLEVImNdjmBwVkfc6mMPG47HNPG1w1tK7rslB5izmUVLiVhjeaSVpJo5myN3Nl8B45NIDRcepqvw1sXzL+iB0v2IrU5EV8d9KlkNt7NF/uEqwtRU/wBRH6cuxjjJWtP/AGk/o3/ovfWr/chsS7GdR5AYhIdVM5o45HRsHYXX9S5epqXuequT9iZZL5rJIpY56mcNdG9sgZCCdbXBwBe4DVqsRo79qrW6xNOMVx7kkKWnllpLPLBqsdwnu4BbYPbsvsI+iVR1uj9dZjzL/sHE4bRFZMLmabGN/ULjtGpYctJfF4cX+SDYfY2mD5PuLg+YaLRr0d55+IK7pP8AzpOSlasJe3c7hW+LJWt0n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AutoShape 24" descr="data:image/jpeg;base64,/9j/4AAQSkZJRgABAQAAAQABAAD/2wCEAAkGBxQSEhUTEBQWFhUUGBsUFxgVFxQWGxsgFxYYFhkUFxcbHCggGRwlHRQXITEhJSkrLi4uGB8zODMsNygtLiwBCgoKDg0OGxAQGywkICQrLCwsLCwwLCwsLCwsLC0sLCwsLCwsLCwsLCwsLCwsLCwsLCwsLCwsLCwsLCwsLCwsLP/AABEIAGgB4gMBEQACEQEDEQH/xAAcAAEAAgMBAQEAAAAAAAAAAAAABgcEBQgDAgH/xABMEAABAwIBBgcKCwcDBQEAAAABAAIDBBEFBgcSITFBNVFhcXOBkRMXIjJTkpOhsbIUMzRCUnKCg7PB0SNiY3SiwtIkQ/ElRFTT4RX/xAAaAQEAAwEBAQAAAAAAAAAAAAAAAwQFAgEG/8QALxEAAgIBAQcDAwUBAQEBAAAAAAECAxEEEiExMjNRcRNBgRQisUJSYZGh8AXRwf/aAAwDAQACEQMRAD8AvFAEAQBAEAQBAEAQBAEAQBAEAQBAEAQBAEAQBAEAQBAEAQBAEAQBAEAQBAEAQBAEAQBAEAQBAEAQBAEAQBAEAQBAEAQBAEAQBAEAQBAEBSWV+W9fHWTxRVBYyORzWgMh2DZrLCVq06etwTa/JVnZLaaTNE7LbEDtq5OrQHsapfp6v2nHqS7nmcsK4/8Adzedb2L30K/2obcu4bljXjZVzdbr+1PQr/ahty7mbS5w8RYflBeOJ7Ij6w0H1rh6Wp+x6rJr3JBhmd6ZthUwRvG8xl0Z57O0gT1hQy0MXys7V790TvJ7LqjrCGsk0JD/ALctmO5mm5a48gJVSzTWQ3tbiWNkZEmUBIEAQBAEAQBAEAQBAEBF84mOy0VKJqfR0zI1nhguFiHE6gRxBWNNXGyeJEdknFZRWnfUr/4Ho3f5q99HV/P/AHwQetMd9Sv/AIHo3f5p9HV/P/fA9aZa2RGKyVdFDPNo6b9O+iLDwZHsFhc7mhZ98FCxxRYg245ZvVCdhAEAQBAEAQBAEBDM5mUs9DFC+n0LveWnTaXCwaTqsQrWlqjY2pEVs3Fbiv8AvqV/8D0bv81c+jq/n/vgh9aY76lf/A9G7/NPo6v5/wC+B60y48nax09JTzSW05YY5HWFhd8bXGw3C5WZbFRm4r2bLMXlJmwXB0YlVikMXxs0bPrvY32ldKEnwR42lxNVU5bUDPGq4j9V2n6m3Ui09r/Szn1I9z5wfLajqphBTyOe8guH7ORos0XOtwCT09kI7UkI2Rk8IkShOwgCAw6rFYIvjZomfXkY32ldKEnwR42lxNXU5b0DPGqoj9Ql/qYCpFp7X+lnPqR7n5g2WlHVzdxp5HPfol3xcjRZtr63AcYSenshHakhGyMnhEhUJ2EAQBAEAQBAEAQBAEAQBAEAQBAc45ccIVXTOW3R04+ClPmZo1KchAEAQBAEBP8AIjONJTlsNY50kGwPNy+Pr2vbybRu4lTv0qlvhuZLC1rcy6IJmvaHsIc1wDmkG4IOsEHiWY1jcy0fa8AQBAEAQBAEAQBAQTPN8gHTM916t6LqfBFdylILVKoQF/5reC6f7z8eRY+q6r+PwW6uVErVckCAIAgCAIAgCAICtM+HxFN0rvcKvaHmfggv4IqBaRXCA6SyM4Po/wCWh/CasS/qy8v8lyvlXg3CiOznHLof9RqulPsC26OlHwUp8zNGpTkmWaThJnRye6qus6RJTzF8LJLYQBAc25Yj/X1fTye8VuU9OPgpT5madSHJNsz3CI6GT2sVXWdL5RJTzl6LJLYQBAEAQBAEAQBAEAQBAEAQBAEBzjlxwhVdM5bdHTj4KU+ZmjUpySTN7hEVXWthqGl0ZY9xAc5t9EatbSDvUGoslCGYndcVKWGWx3tMN/8AHPp6n/2LP+ru7/4v/hY9GHY1mKZpqR4/075IXbtfdG9Yd4R6nBdw1s1zLJy6F7FaZUZJVFA79s0GMmzZWXLTyHe13Ieq6vVXRs4f0QSg48TQqY5CAszNBlQWv+BSuux93Qk/NcLudHzEXI5QeNUdZTlba+Same/ZZbyzSyEAQBAYU+L07DaSeJp4nSMB7CV0oSfBHmUftPisEhtHNE88TXsd7CjhJcUMozFyehAEBBM83yAdMz3Xq3oup8EV3KUgtUqhAX/mt4Lp/vPx5Fj6rqv4/Bbq5UStVyQIAgPOadrBd7mtHG4ge1epN8AYn/7dNe3wiG/Sx/quvTl2Z5tIy4ZmvF2ODhxtII9S5aa4np6LwBAEBp8o8m4K5rGVIcQw6TdFxbrItu5FJXbKt5icygpcTRd67D/oSelepvrLe/8Ahx6MB3rsP+hJ6V6fWW9/8HowJbh9I2GKOGO4ZExsbbm5sxoaLnfqAVaUnJtv3JEsLBkLw9Ocsu+EarpT7AtrT9KPgpT5maJTHJMs0nCTOjk91VdZ0iSnmL4WSWwgCA5uyy+X1XTye8Vt09OPgpT5maZSnJNsz3CI6GT2sVXWdL5RJTzl6LJLYQBAEAJQGDPjNOw2fPC0jc6RgPYSulCT4JnmUelNiUMmqOWN5/de13sKOMlxQyjKXJ6EAQBAEAQBAEAQHOOXHCFV0zlt0dOPgpT5maNSnJM80fCTOjk9gVXWdIkq5i91klsIDHr6Jk0bopmh7Hizmnf+h5V7GTi8o8azuZztldgLqGpfASS3xo3H5zHXsTyixB5QVtU2KyG0U5x2Xg0ylOT0p53RvbJGbPY4PaeItIcD2gLxpNYYOm8Jrm1EEUzNkrGvHJpAG3VeywpxcZOL9i8nlZMtcnpEstsuYqAaAHdJ3C4jBsGg7HSHcOIbTza1Yo08rN/BEc7FHyU7jmVlXVk92mdon5jCWMHJog6+slacKIQ4IrSnJ8WaMNHEpTgWQEhwDLKrpCO5ylzBtjkJe08gubt6iFDZRXPijuM5RLpyOythxCMlngSs+MjJuW3+cD85p4+2yy7qJVPfwLUJqRIVCdkEzzfIB0zPderei6nwRXcpSC1SqEBf+a3gun+8/HkWPquq/j8FurlRK1XJDXY7jcNHEZah+i3YBtc4/RY3ef8Ak6l3XXKbxE5lJRWWU7lHnMqqgltOfg8e7RsZCP3n7uZtrcZWnXpIR5t7K0rZPhuIXUTOkOlI5z3cbyXHtOtWkkuBHx4nnZAetLUPjOlE9zHcbHFp7QV40nxC3cCdZMZ0KiEhlX+3j+lqEjeUHUH8x18qqW6OMt8dz/wlja1xLhwvEYqiJssDw9jthHrBG4jYQdizZQcXhllNNZRlrk9K3z1zObBT6DnNvK7xSR8w8Su6FJyeexBfwRUvw6Xysnnv/VaOzHsV8sfDpfKyee/9U2Y9hlnReR7iaCjJJJNNCSTrJ/ZN1krGu6kvL/JdhyrwUll7VyDEaoCR4Ak1APcB4jdgutTTxXpR3FWbe0yNPcSbkkk7STc9ZU5wfiA+o5C03aSDxgkHtCNZB7fDpfKyee/9Vzsx7DLLozOyudQuLnFx7s7W4knxWbyszWJKzd2LVPKVhlpVyCvqgJHgCZ9gHuA27hdX6Yr047vYgm3tMj7nEm5JJO0nWe1THB+ID7jkLTdpLTxtJB7QjWQevw6Xysnnv/Vc7Mewyy7M0EjnYfdxLj3V+txJO7eVl6xYs3di1Tyk2VUlIXlvl/HQ3iiAlqN7b+Cy+sGQjfY30Rr5rhWqNM7N73Iinao7lxKgxrKaqqyTPM8j6DTosHIGDV23K0oVQhyoruUnxZpw0cSkOD9A37wgJLk9lzWUhAbIZIxtjlJcLcTXHwm9WrkKgs09c/bHgkjZKJdWSmU0NfF3SE2c2wkjd4zCdl+MGxsd9jvBAy7aZVvDLUJqS3G7UR0EAQBAEAQBAc45ccIVXTOW3R04+ClPmZo1KckzzRn/AKkzo5PYFV1nSJKuYvdZJbCAICtM92HgwwTga2PMZPI9pcPWz1lXtDL7nEgvW5MqBaRXCAvrNPUl+GxA7Y3PZ1B5I9TgFkatYtZapf2m0yyx8UNK+Y2L/Ejad7nbOoWJPICo6avUnsnU5bKyc7VVS+V7pJHFz3kuc47STvW0kksIpnkvQSjCMgK6oYHsiDGnWDK7QuOMNsXW5woJ6muLw3/R2q5MwsoMk6qiAdURWYTbTaQ5l+IkbOsBdV3Qs5WeShKPE0ilOTPwLFn0k7J4vGYdY3OafGYeQj8juXFkFOLiz2Lw8o6Tw6tbPEyWM3ZI0PbzOF9fKsSUXFtMup5WSGZ5vkA6ZnuvVnRdT4I7uUpBapVCAv8AzW8F0/3n48ix9V1X8fgt1cqJNVVDY2OkkIaxjS9xOwBouSeoKBJt4R23jec7ZX5Rvr6gyuuGC7YmfRb/AJG1yf0C2qalXHH9lOctp5NGpTk+4YnPcGsaXOcbBrQSTyADWV43jewbmXI+ua3TdSy6IF9QBPmg6XqUavrbxtI62JdjRqU5CAlubnKk0VQGvP7CYhsgOxpOoSjitqB5OYKvqafUjlcUd1z2X/Bfqxy4Vpnw+Ipuld7hV7Q8z8EF/BFQLSK4QHSWRnB9H/LQ/hNWJf1ZeX+S5XyrwUpl7RyHEaotjeQZNRDHEHwG7CAtTTyXpR3laxPaZGnsINnAgjaCLEc4U5wfKA+4onONmtLjxNBJ7AjeAevwCXyUnmP/AEXO1HuMMujM7E5tC4PaWnuztTgQfFZuKzNY07N3YtU8pWOWdFIa+qIjkIMz7EMcQde42V+mS9OO/wBiCae0yPOaQbEEEaiDqI5CFMcH4gPuKJzjZjS48TQSewI3jiD1+AS+Sk8x/wCi52o9xhl2ZoYnNoLPaWnur9TgQd24rL1jTs3di1Tymxy/yk+A0pey3dZD3OIHXrI1vI4mjXz2G9caer1J4fD3OrJ7KOfJJC4lziXOcS4km5JJuSTvJK2eBTPlASvDM3VfMwPETYwdY7q7QJ+yASOsBV5aqqLxn+jtVSZrMfyZqaIj4TGWtOoPBDmk8WkNh5DYqSu6FnKzyUHHiadSHJtslsdfRVLJ2XsPBkaPnMJGk3n1XHKAo7a1ZHZZ7GWy8nSMEwe1r2G7XAOBG8EXBWI1h4Lx9rwBAEAQBAEBzjlxwhVdM5bdHTj4KU+ZmjUpyTDNNwlF9ST3Cq2r6T+CSrmL6WQWwgCAg+eLg49LHbtP5XVrR9X4IruUo1axVCAu3Mxf4C/pnW81iy9b1Pgs08pFM9GKF9VHAD4MLNIj96TXr5mhvnFWNFDEHLucXPfgr1XCElubDCGVNc3uoBZC0ykHYSCGtB5Luv8AZVbVTca93uSVRzIvrureMdoWThls8K+CKaN8Uui5j2lrgSNYK9i3F5R48NYOZ8RpTDLJETfub3Mvx6Li2/Xa63Yy2kmUWsPBjr0F35m68yUBjO2CVzBzOtIPW9w6lla2OLM90WaX9uBnm+QDpme69NF1Pg9u5SkFqlUIC/8ANbwXT/efjyLH1XVfx+C3Vyo1ueTFDFRthabGoeGnd4LPDd2kMHM4qTRQzPPY5uf24KSWoVggLszTZNshpm1T2gzTi4J2tZ81o4tK2keccSy9Xa5S2VwX5LNUMLJPlTJioM8eTrY3srIm2Ep0JQNmla7X85AIPMOMrS0dra2H8Fa6ON6K0V4hBCA6HzeYoamgge43c0dycTtJjOhc84APWsbUQ2LGkXK3mKIvnw+Ipuld7hU+h5n4I7+CKgWkVwgOksjOD6P+Wh/CasS/qy8v8lyvlXg3CiOznLLvhGq6U+wLa0/Sj4KU+ZmiUxyTLNJwkzo5PdVXWdIkp5i+FklsIAgObssvl9V08nvFbdPTj4KU+ZmmUpyTbM9wiOhk9rFV1nS+USU85eiyS2EBRmd3FDLXGIHwadoYPrOAe4+to+ytbRw2a89ypc8yIQrRGTnNFhLJqt0stiKdoe0HZpuNmu5bBrjz2O5VNZNxhhe5JUsy8F3d1bxjtCy8MtmFjNDFUwyQS2LZGlu0ajucOUGxHMuoSlCSkjySTWGczyxlri121pLTbjBsbdi3U87yifKAvvNVXGXDogdsRdF1NN2/0lo6lkauOLX/ADvLdTzEl6rEgQBAEAQBAc45ccIVXTOW3R04+ClPmZo1KckwzTcJRfUk9wqtq+k/gkq5i+lkFsIAgKyz3YgBFBTg63vMpHIwFo7S/wDpKvaGO9yIL3uSKiWkVwgL6zUUhjw2InbI58nUXkN/paCsjVvNrLdS+0qbODLpYlVE+UDfNY1v9q0dPuqiVrOZkeUxyEAugF0AQBAW1mNd4FUN2lGe0PH5BZ2u4xLFHubXPN8gHTM916j0XU+Dq7lKQWqVQgL/AM1vBdP95+PIsfVdV/H4LdXKiFZ8Jbz0zdzY3u85zR/YFa0K+2RFfxRWqvEJ8yGwPMvVxPHwOo8MgEcMTBsYxrR1NA/JYEnltl9cDJXJ6RLOpAH4bNf5pY8dUjfyJHWrGkeLUR2r7SglsFQIC5syUpNJM0/NnNuuOM+26zNcvvXgsUPczwz4fEU3Su9wr3Q8z8C/gioFpFcIDpLIzg+j/lofwmrEv6svL/Jcr5V4Nwojs5yy64RqulPsC2tP0o+ClPmZolMckyzScJM6OT3VV1nSJKeYvhZJbCAIDm3LL5fVdPJ7xW3T04+ClPmZp1Kck2zPcIjoZPaxVdZ0vlElPOXoskthAc1ZVzadbVOO+aT1PIHsW5UsVx8FKXMzVKQ5CAXQC6AIAgLlzIu/0k44pzb0UazNdzrx/wDrLFHB+SxVSJwgCAIAgCA5xy44Qqumctujpx8FKfMzRqU5Jhmm4Si+pJ7hVbV9J/BJVzF9LILYQGJiuJR00Tpp3BrGC5J9QA3k7guoQc3hHjaSyznfKrHX11S+d4sD4LG/RaPFbz6yTykraqrVcdlFOUtp5NQpDkyMPonzyshjF3yODG9Ztc8g2nkBXkpKKbfsEsvB01h9G2GKOJmpsbGsbzNAA9iwZScm2y8lhYOf84kOhiVUDveHedGx35rZ07zVEqWczI6pjg2GB4PLVy9xgDS8guAc4NuG2vYnfr2LiyxQWWexi5PCJF3scQ8nH6Vqg+sqO/RkO9jiHk4/StT6yoejId7HEPJx+lan1lQ9GQ72OIeTj9K1PrKh6Miws1+TU1DHMKkNDpHtI0XB2preMcpKp6q6NjWyTVQcVvPLPN8gHTM91690XU+BdylILVKoQF/5reC6f7z8eRY+q6r+PwW6uVEMz4wETUz9zmPb1tc0/wB/qVrQv7ZLwRX8UVmrxCfjhcEIeM6cwGsE1NDKPnxsd2tFx2rCsjsyaL8XlZM9cHpDM7lUGYc9u+R7GDzg8+phVrRrNqIrn9pRC1iqEBdmZen0aF7vKTOcPstYz2sKy9a82Y7Is0L7TCz4fEU3Su9wrrQ8z8Hl/BFQLSK4QHSWRnB9H/LQ/hNWJf1ZeX+S5XyrwbhRHZzll1wjVdKfYFtafpR8FKfMzRKY5Jlmk4Sj+pJ7qq6zpElPMXwskthAEBzbll8vqunk94rbp6cfBSnzM06lOSbZn+ER0UntYqus6XyiSnnL0WSWwgObMroNCuqmndM8+c4uHqcFuUvNcX/BSnukzUKQ5NngGAzVshjpw0va3TIc4N1AgEi+3W4dqjssjWsyPYxcnhG/72OIeTj9K1Q/WVHfoyHexxDycfpWp9ZUPRkO9jiHk4/StT6yoejId7HEPJx+lan1lQ9GRZWbTJ6WipnsqAA98pfZpDhbRa0ax9VUtTarJZXYnqi4reS5ViQIAgCAIAgOccuOEKrpnLbo6cfBSnzM0alOSQZB4xHSVjJ5tLQa14OiLnwm2GpQ6iDnDZR3XJRlllonOrQfxvR//VQ+js/gn9aJqcSzvxgEU1O9x45i1g57NLiea4UkdC/1P+jl39kV1lBlHUVr9KpkuB4rG+Cxv1W/mbnlV2uqNaxFEEpOXE1KkPAgLezS5JGIfDZ22e8WhadrWnbIRuLhqHJfjWbq78/ZH5LFMMfcyzFRJyoM9WDlssVU0eDI3uT+RzblpPO0kfYWlop5Th8la6O/JWivEJlYZiElPKyaE2fGdJp2jiII3ggkEcRXMoqS2WE2nlF2ZPZyqOoaBM8U8m9shs3nbJ4tuex5Fl2aSyL3b1/3sWo2xfHcSmHFIXi7Jo3Dja9hHaCq7hJcUSZRjVmUVJF8bUwt5DIy/Ze66jVOXBM8corizCwbLSkq5zBTPc9waX30HNb4JAIBdYk+FuFuVdT084R2pHkbIyeESFQnZBM83yAdMz3Xq3oup8EV3KUgtUqhAX/mt4Lp/vPx5Fj6rqv4/Bbq5UY2djBzUUJewXfTu7sLfRAIf2NJd9ldaSezZh++48ujmPgolaxVCAs3NdlvHCz4JVuDGgkxSO8UXNzG8/NFySCdWsjVqvR1Wncntx+SaqzG5lpT4pCxndHyxtYBfSL2gdt1nqEm8JFhtLeUjnJytFdM1sN+4Q30SQRpuO2Sx1gW1C+vbxrV01Hpxy+LKtk9p7iHKyRn0xhcQ1oJc4hrQNpJNgBykmyA6UyXwr4LSQwb42AOI3uPhPPW4lYds9ubkXYR2UkQjPh8RTdK73CrWh5n4Ir+CKgWkVwgOksjOD6P+Wh/CasS/qy8v8lyvlXg3CiOznbOFEW4lVA73h3nMa781tad5qiUrOZkeUxyZ+A4q6lqI6iMXdG69jqBBBDmnnBIXFkFOLiz2Lw8lz0mdDD3NBfI+Nx2tdFK4jkuxrmntWY9HanuWflFlXRNpk/ljS1sroqZz3FrdMkscwWuG6tKxvrG5R2UTrWZHUbFLgSBQnZzll1Fo4hVD+KXecA/+5bdDzVHwUp8zNEpTk2WTuMOo6iOoYLlh1t2aQIs5t91wdvHZcWQU4uLPYy2XkuWmzn4c5oL5Xxk7WuimcRyXY1zewrMejtzuX+osq6JtMnsr6atkfHTF7ixukSWFgsTbVpWN+pR2UTrWZHUbFLgVnnjwgxVbagDwJ2gE/vsFiOtuieoq9op5hs9iC6OJZIArhEbDAsXkpJ2Tw+Mw7DscDqcx3IR+R3LiyCnHZZ7GTi8ouvAs41FUNGnIIH72THRHVJ4pHWDyBZdmlsjwWfBZjbF/wAElixKFwu2WMjjD2kdoKgcZLiiTKMOsymo4vjKmFvJ3RhPmg3XUapy4JnjnFcWY2AZYUtbK+Kmc5xY3TJLHNBF9HVpWJsSN28LqyidazI8jYpPCN+oTs02UGLmEBjPHcL34hx86ztdrHStmHM/8I5zxwIpJVyON3PcT9YrCldZJ5cn/ZBlm0wfHXscGyuLmHVc6y3lvvCvaT/0Jwko2PMfwdwsa4kwX0BYCAIDnHLjhCq6Zy26OnHwUp8zNGpTkIAgCAID0pqd8jgyNrnvdqDWguJ5gF42kssFrZDZs9AtnxAAka2Q6iAdxkOxx/dGrjvsGffq8/bD+yxCr3kWgqBOEBgY5hMdXA+CYeC8WuNoO0OHKDYruE3CSkjyUVJYZzzlJgEtFMYpxysePFePpNPtG5bNdkbI5RSlFxeGapSHgQH4WjiCZPMH6Ah6SLN7XdxxGnduc/uZ+8BYPWQodRHaqZ3W8SR0QsUuEEzzfIB0zPderei6nwRXcpSC1SqEBf8Amt4Lp/vPx5Fj6rqv4/Bbq5USoi+oquSFD5w8jXUUhliaTTPPgkf7ZP8Atu4hxHq27dfT3qxYfH8lSyGy93AhyskYQH5ojiQ8P1D0IC1M1mRLg5tbVNItrgY4a9Y+NcN2o+COviWfqtQsbEfknqr/AFMtZZ5YK0z4fEU3Su9wq9oeZ+CC/gioFpFcIDpLIzg+j/lofwmrEv6svL/Jcr5V4Nwojsp/PRgpbNHVtHgSNETzxObctJ526vscq0tFZmLgVro78laq8QhAEBYeZP5ZN0B/EYqWu5F5JqeJc6zCyUznmwUsqG1TR4EzQxx4nsFhfnYBb6hWnorMx2OxWujh5K7V0hCAICyMyHyio6JvvqjruVeSajiyzcpsCjrad8Euq+trhta4eK8fpvBI3qjVY65bSJ5RUlg55xzB5aSV0NQ3RcNh+a4bnsO8H/nWtmFkZrMSnKLi8MwF2eBAfhYOIL3J5g/QF4ektzV1vcsSiG6Vr4T1t0x/VG0dar6qOan/ABvO6niaL9WOXCE5TA/CHX4m25tEfndfN/8Ao5+oef4/BWs5jVKicArwFi0gPc2X26Ivz2F19hVnYWeOEW1wPZdnoQFL5U5BV01ZUSxRAskkc5p7pGLg77E3C1KtTXGCTZWlXJybNV3tsR8i30sX+S7+rq7nPpSHe2xHyLfSxf5J9XV3HpSPRmbLED/tMHPKz8rp9XV3HpSMylzT1rj4b4GD673HsDLetcvW1rhk9VMiQ4XmhibY1NQ+T92NojHMSdInqsoJa5/pR2qF7snWC4DT0jdGmibHfaQLuP1nm7ndZVSdkpvMmSxio8DZLg6CAIAgMHF8JhqozFURh7DrsdoP0mka2nlC7hOUHmLPJRUlhlY45mjeCXUUwcPoTeCRzPaLHrA51ehrl+tf0QSpfsROqyGxCM+FSvPKwseP6SSrK1FT/URuuXYxBktW/wDiT+if+i69av8AcjzYl2M2lyDxCQ2FM9vK8sYBz3dfsC4epqXue+nLsSzAM08oeySpnazRcHBsI0nXaQR4bgADq+iVXs1scYiv7JI0v3ZbSziwRXOTgk1ZSCKnaHP7o19i4N1AOvrPOFY01kYTzIjsi5LCKw72WIeSZ6Viv/V1dyD0pDvZYh5JnpWJ9XV3HpSLayEwySloYYJwBIzT0gCHDwpXuGscjgs6+anY5IsQTUcM36hOzznha9pY9oc1ws5rgCCDtBB2heptPKBW2UeaZjyX0MncydfcpLln2Xi7mjnDupXq9a1umvkglT+0hFbkDiERsadzxxxuY8HqB0u0K1HU1P3InXJexgtyUrSbCkn9G4eshdetX+5HmxLsbfDc21fKfCibEOOV7R/S3SPaAo5auqPvnwdKqTLCyWzaU9KRJOfhEo1jSAEbTxtZrueVxOy4AVO3VynuW5E0Kkt73k5VQlCAhOdDJ2etihbTNDix5c67g3UWkb+VWtLbGttyIrYuSWCvO9liHkmelYrv1dXch9KQ72WIeSZ6VifV1dx6Ui6Mm6R0NJTRSCz4oY43AG+tkbWkA79YKy7ZKU217tlmKxFI2K4OjGxKgjqInwzND43izgfaDuIOsEawQuoycXlHjSawyoMoc1dRG4uoyJo9oa4tZIOTXZrue45lpV6yD5934K0qWuBFZslK1hs6kn6o3O9bbhTq6t/qRxsS7HtBkZXv8Wkl+0Az3yF476l+pDYl2LEzYZH1VHPJNUtY0Pj0A0PDnXL2u12FrWbxqlqr4WRSiT1QcXllkKkTGJiuHR1MToZ2hzHixHsIO4g6wV1Cbg8o8aTWGU/lBmrqYnE0hE8e4EtZIOQ3s13OCOZaVeshLm3P/CtKmS4byMS5K1rTZ1JP1Rud62gqdXVv9SONiXY9oMi69/i0kv2g1nvkLx6ipfqGxLsWRmvyRqaKSWSpDGh7A0NDtJ1w6+uwt61S1V8LElEnqg4vLLEVImNdjmBwVkfc6mMPG47HNPG1w1tK7rslB5izmUVLiVhjeaSVpJo5myN3Nl8B45NIDRcepqvw1sXzL+iB0v2IrU5EV8d9KlkNt7NF/uEqwtRU/wBRH6cuxjjJWtP/AGk/o3/ovfWr/chsS7GdR5AYhIdVM5o45HRsHYXX9S5epqXuequT9iZZL5rJIpY56mcNdG9sgZCCdbXBwBe4DVqsRo79qrW6xNOMVx7kkKWnllpLPLBqsdwnu4BbYPbsvsI+iVR1uj9dZjzL/sHE4bRFZMLmabGN/ULjtGpYctJfF4cX+SDYfY2mD5PuLg+YaLRr0d55+IK7pP8AzpOSlasJe3c7hW+LJWt0n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46" name="Picture 26" descr="http://mm.queaprendemoshoy.com/wp-content/uploads/2011/12/1304logo-deloitt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98" b="33001"/>
          <a:stretch/>
        </p:blipFill>
        <p:spPr bwMode="auto">
          <a:xfrm>
            <a:off x="5746203" y="3474218"/>
            <a:ext cx="2570213" cy="602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://eventos.itam.mx/sites/default/files/styles/poster-476/public/eventositammx/eventos/posters/2013/04/colegio-de-contadores.jpg?itok=ITXfwLb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9" t="11762" r="7971" b="16857"/>
          <a:stretch/>
        </p:blipFill>
        <p:spPr bwMode="auto">
          <a:xfrm>
            <a:off x="6118919" y="4882661"/>
            <a:ext cx="2629545" cy="1498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24 Grupo"/>
          <p:cNvGrpSpPr/>
          <p:nvPr/>
        </p:nvGrpSpPr>
        <p:grpSpPr>
          <a:xfrm>
            <a:off x="3563888" y="3140968"/>
            <a:ext cx="1728192" cy="1691317"/>
            <a:chOff x="3419872" y="3645024"/>
            <a:chExt cx="1728192" cy="1691317"/>
          </a:xfrm>
        </p:grpSpPr>
        <p:pic>
          <p:nvPicPr>
            <p:cNvPr id="5150" name="Picture 30" descr="http://dbcvp67z11udb.cloudfront.net/static/IMG/landing/logos/ey.c3baa6ccb288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602"/>
            <a:stretch/>
          </p:blipFill>
          <p:spPr bwMode="auto">
            <a:xfrm>
              <a:off x="3563888" y="3645024"/>
              <a:ext cx="1577314" cy="12966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3419872" y="5013176"/>
              <a:ext cx="17281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500" dirty="0" smtClean="0"/>
                <a:t>ERNST &amp; YOUNG</a:t>
              </a:r>
              <a:endParaRPr lang="es-MX" sz="1500" dirty="0"/>
            </a:p>
          </p:txBody>
        </p:sp>
      </p:grpSp>
      <p:pic>
        <p:nvPicPr>
          <p:cNvPr id="5152" name="Picture 32" descr="https://encrypted-tbn2.gstatic.com/images?q=tbn:ANd9GcQbmM33JTfNATAm3wdldIF16CIu7T81FGTsT5WVfTH0y41_I-cD9HRZrEh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7" t="20960" r="8250" b="21414"/>
          <a:stretch/>
        </p:blipFill>
        <p:spPr bwMode="auto">
          <a:xfrm>
            <a:off x="3059832" y="5373216"/>
            <a:ext cx="2701977" cy="606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323528" y="4766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Eurostile ExtendedTwo" pitchFamily="34" charset="0"/>
              </a:rPr>
              <a:t>MATERIAS EMPRESARIALES</a:t>
            </a:r>
            <a:endParaRPr lang="es-MX" sz="2800" b="1" dirty="0">
              <a:latin typeface="Eurostile ExtendedTw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46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62795" y="-31531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orma libre"/>
          <p:cNvSpPr/>
          <p:nvPr/>
        </p:nvSpPr>
        <p:spPr>
          <a:xfrm>
            <a:off x="215195" y="-27384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orma libre"/>
          <p:cNvSpPr/>
          <p:nvPr/>
        </p:nvSpPr>
        <p:spPr>
          <a:xfrm>
            <a:off x="395536" y="-27384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orma libre"/>
          <p:cNvSpPr/>
          <p:nvPr/>
        </p:nvSpPr>
        <p:spPr>
          <a:xfrm>
            <a:off x="539552" y="-27384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1403648" y="404665"/>
            <a:ext cx="2281225" cy="981840"/>
            <a:chOff x="2760323" y="3658590"/>
            <a:chExt cx="1703816" cy="1107480"/>
          </a:xfrm>
          <a:solidFill>
            <a:schemeClr val="accent4">
              <a:lumMod val="50000"/>
            </a:schemeClr>
          </a:solidFill>
        </p:grpSpPr>
        <p:sp>
          <p:nvSpPr>
            <p:cNvPr id="8" name="7 Rectángulo redondeado"/>
            <p:cNvSpPr/>
            <p:nvPr/>
          </p:nvSpPr>
          <p:spPr>
            <a:xfrm>
              <a:off x="2760323" y="3658590"/>
              <a:ext cx="1703816" cy="11074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043749"/>
                <a:satOff val="32028"/>
                <a:lumOff val="1831"/>
                <a:alphaOff val="0"/>
              </a:schemeClr>
            </a:fillRef>
            <a:effectRef idx="3">
              <a:schemeClr val="accent4">
                <a:hueOff val="-3043749"/>
                <a:satOff val="32028"/>
                <a:lumOff val="18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814386" y="3712653"/>
              <a:ext cx="1595690" cy="9993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s-ES" sz="2000" dirty="0">
                  <a:latin typeface="Century Gothic" panose="020B0502020202020204" pitchFamily="34" charset="0"/>
                </a:rPr>
                <a:t>ESTABLECER ESTRATEGIAS</a:t>
              </a:r>
              <a:endParaRPr lang="es-MX" sz="2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827584" y="1988840"/>
            <a:ext cx="3600400" cy="2988332"/>
            <a:chOff x="1403648" y="1988840"/>
            <a:chExt cx="3600400" cy="2988332"/>
          </a:xfrm>
        </p:grpSpPr>
        <p:grpSp>
          <p:nvGrpSpPr>
            <p:cNvPr id="6" name="5 Grupo"/>
            <p:cNvGrpSpPr/>
            <p:nvPr/>
          </p:nvGrpSpPr>
          <p:grpSpPr>
            <a:xfrm>
              <a:off x="1403648" y="1988840"/>
              <a:ext cx="3600400" cy="2988332"/>
              <a:chOff x="1403648" y="1988840"/>
              <a:chExt cx="3600400" cy="2988332"/>
            </a:xfrm>
          </p:grpSpPr>
          <p:sp>
            <p:nvSpPr>
              <p:cNvPr id="4" name="3 Elipse"/>
              <p:cNvSpPr/>
              <p:nvPr/>
            </p:nvSpPr>
            <p:spPr>
              <a:xfrm>
                <a:off x="1403648" y="1988840"/>
                <a:ext cx="1905500" cy="17189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3170556" y="1988840"/>
                <a:ext cx="1833492" cy="165618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2306460" y="3176972"/>
                <a:ext cx="1905500" cy="1800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1724972" y="2699628"/>
              <a:ext cx="3279076" cy="1593468"/>
              <a:chOff x="1724972" y="2699628"/>
              <a:chExt cx="3279076" cy="1593468"/>
            </a:xfrm>
          </p:grpSpPr>
          <p:sp>
            <p:nvSpPr>
              <p:cNvPr id="17" name="16 CuadroTexto"/>
              <p:cNvSpPr txBox="1"/>
              <p:nvPr/>
            </p:nvSpPr>
            <p:spPr>
              <a:xfrm>
                <a:off x="1724972" y="2699628"/>
                <a:ext cx="1262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Century Gothic" panose="020B0502020202020204" pitchFamily="34" charset="0"/>
                  </a:rPr>
                  <a:t>VISIÓN</a:t>
                </a:r>
                <a:endParaRPr lang="es-MX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2362070" y="3923764"/>
                <a:ext cx="1777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Century Gothic" panose="020B0502020202020204" pitchFamily="34" charset="0"/>
                  </a:rPr>
                  <a:t>CRECIMIENTO</a:t>
                </a:r>
                <a:endParaRPr lang="es-MX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3226166" y="2708920"/>
                <a:ext cx="1777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Century Gothic" panose="020B0502020202020204" pitchFamily="34" charset="0"/>
                  </a:rPr>
                  <a:t>INTEGRACIÓN</a:t>
                </a:r>
                <a:endParaRPr lang="es-MX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1" name="20 Grupo"/>
          <p:cNvGrpSpPr/>
          <p:nvPr/>
        </p:nvGrpSpPr>
        <p:grpSpPr>
          <a:xfrm>
            <a:off x="5724128" y="404664"/>
            <a:ext cx="2281225" cy="981840"/>
            <a:chOff x="2760323" y="3658590"/>
            <a:chExt cx="1703816" cy="1107480"/>
          </a:xfrm>
          <a:solidFill>
            <a:schemeClr val="accent5">
              <a:lumMod val="75000"/>
            </a:schemeClr>
          </a:solidFill>
        </p:grpSpPr>
        <p:sp>
          <p:nvSpPr>
            <p:cNvPr id="22" name="21 Rectángulo redondeado"/>
            <p:cNvSpPr/>
            <p:nvPr/>
          </p:nvSpPr>
          <p:spPr>
            <a:xfrm>
              <a:off x="2760323" y="3658590"/>
              <a:ext cx="1703816" cy="11074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043749"/>
                <a:satOff val="32028"/>
                <a:lumOff val="1831"/>
                <a:alphaOff val="0"/>
              </a:schemeClr>
            </a:fillRef>
            <a:effectRef idx="3">
              <a:schemeClr val="accent4">
                <a:hueOff val="-3043749"/>
                <a:satOff val="32028"/>
                <a:lumOff val="18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814386" y="3712653"/>
              <a:ext cx="1595690" cy="9993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s-ES" sz="2000" dirty="0" smtClean="0">
                  <a:latin typeface="Century Gothic" panose="020B0502020202020204" pitchFamily="34" charset="0"/>
                </a:rPr>
                <a:t>ENFOQUE </a:t>
              </a:r>
              <a:r>
                <a:rPr lang="es-ES" sz="2000" dirty="0">
                  <a:latin typeface="Century Gothic" panose="020B0502020202020204" pitchFamily="34" charset="0"/>
                </a:rPr>
                <a:t>DE DECISIONES</a:t>
              </a:r>
              <a:endParaRPr lang="es-MX" sz="2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4666326" y="2276872"/>
            <a:ext cx="4419860" cy="2570887"/>
            <a:chOff x="4666326" y="2276872"/>
            <a:chExt cx="4419860" cy="2570887"/>
          </a:xfrm>
        </p:grpSpPr>
        <p:sp>
          <p:nvSpPr>
            <p:cNvPr id="20" name="19 Triángulo isósceles"/>
            <p:cNvSpPr/>
            <p:nvPr/>
          </p:nvSpPr>
          <p:spPr>
            <a:xfrm>
              <a:off x="5652120" y="2276872"/>
              <a:ext cx="2217862" cy="208823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4" name="23 Grupo"/>
            <p:cNvGrpSpPr/>
            <p:nvPr/>
          </p:nvGrpSpPr>
          <p:grpSpPr>
            <a:xfrm>
              <a:off x="4666326" y="2987660"/>
              <a:ext cx="4419860" cy="1860099"/>
              <a:chOff x="4666326" y="2987660"/>
              <a:chExt cx="4419860" cy="1860099"/>
            </a:xfrm>
          </p:grpSpPr>
          <p:sp>
            <p:nvSpPr>
              <p:cNvPr id="25" name="24 CuadroTexto"/>
              <p:cNvSpPr txBox="1"/>
              <p:nvPr/>
            </p:nvSpPr>
            <p:spPr>
              <a:xfrm>
                <a:off x="7308304" y="2987660"/>
                <a:ext cx="1777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Century Gothic" panose="020B0502020202020204" pitchFamily="34" charset="0"/>
                  </a:rPr>
                  <a:t>FINANCIERO</a:t>
                </a:r>
                <a:endParaRPr lang="es-MX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4666326" y="2987660"/>
                <a:ext cx="1777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Century Gothic" panose="020B0502020202020204" pitchFamily="34" charset="0"/>
                  </a:rPr>
                  <a:t>SOCIAL</a:t>
                </a: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5491938" y="4478427"/>
                <a:ext cx="2585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 smtClean="0">
                    <a:latin typeface="Century Gothic" panose="020B0502020202020204" pitchFamily="34" charset="0"/>
                  </a:rPr>
                  <a:t>ORGANIZACIONAL</a:t>
                </a:r>
              </a:p>
            </p:txBody>
          </p:sp>
        </p:grpSp>
      </p:grpSp>
      <p:sp>
        <p:nvSpPr>
          <p:cNvPr id="29" name="28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81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8460432" y="0"/>
            <a:ext cx="0" cy="6858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612832" y="0"/>
            <a:ext cx="0" cy="6858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208404" y="1412776"/>
            <a:ext cx="504056" cy="424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509919" y="403291"/>
            <a:ext cx="504056" cy="424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524441" y="2428002"/>
            <a:ext cx="504056" cy="424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8252237" y="3573016"/>
            <a:ext cx="504056" cy="424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8532440" y="4516234"/>
            <a:ext cx="504056" cy="424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8244408" y="5668362"/>
            <a:ext cx="504056" cy="424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15 Conector recto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891683" y="0"/>
            <a:ext cx="0" cy="6858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2" name="31 Grupo"/>
          <p:cNvGrpSpPr/>
          <p:nvPr/>
        </p:nvGrpSpPr>
        <p:grpSpPr>
          <a:xfrm>
            <a:off x="1282663" y="404665"/>
            <a:ext cx="2281225" cy="981840"/>
            <a:chOff x="2760323" y="3658590"/>
            <a:chExt cx="1703816" cy="1107480"/>
          </a:xfrm>
          <a:solidFill>
            <a:srgbClr val="7030A0"/>
          </a:solidFill>
        </p:grpSpPr>
        <p:sp>
          <p:nvSpPr>
            <p:cNvPr id="33" name="32 Rectángulo redondeado"/>
            <p:cNvSpPr/>
            <p:nvPr/>
          </p:nvSpPr>
          <p:spPr>
            <a:xfrm>
              <a:off x="2760323" y="3658590"/>
              <a:ext cx="1703816" cy="11074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043749"/>
                <a:satOff val="32028"/>
                <a:lumOff val="1831"/>
                <a:alphaOff val="0"/>
              </a:schemeClr>
            </a:fillRef>
            <a:effectRef idx="3">
              <a:schemeClr val="accent4">
                <a:hueOff val="-3043749"/>
                <a:satOff val="32028"/>
                <a:lumOff val="18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814386" y="3712653"/>
              <a:ext cx="1595690" cy="9993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s-ES" sz="2000" dirty="0">
                  <a:latin typeface="Century Gothic" panose="020B0502020202020204" pitchFamily="34" charset="0"/>
                </a:rPr>
                <a:t>MANTENERSE </a:t>
              </a:r>
              <a:r>
                <a:rPr lang="es-ES" sz="2000" dirty="0" smtClean="0">
                  <a:latin typeface="Century Gothic" panose="020B0502020202020204" pitchFamily="34" charset="0"/>
                </a:rPr>
                <a:t>ACTUALIZADO</a:t>
              </a:r>
              <a:endParaRPr lang="es-ES" sz="20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59" t="28319" r="39055" b="24414"/>
          <a:stretch/>
        </p:blipFill>
        <p:spPr bwMode="auto">
          <a:xfrm>
            <a:off x="273205" y="1844824"/>
            <a:ext cx="4226787" cy="37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34 Grupo"/>
          <p:cNvGrpSpPr/>
          <p:nvPr/>
        </p:nvGrpSpPr>
        <p:grpSpPr>
          <a:xfrm>
            <a:off x="5508104" y="404664"/>
            <a:ext cx="2281225" cy="981840"/>
            <a:chOff x="2760323" y="3658590"/>
            <a:chExt cx="1703816" cy="1107480"/>
          </a:xfrm>
          <a:solidFill>
            <a:schemeClr val="tx2">
              <a:lumMod val="75000"/>
            </a:schemeClr>
          </a:solidFill>
        </p:grpSpPr>
        <p:sp>
          <p:nvSpPr>
            <p:cNvPr id="36" name="35 Rectángulo redondeado"/>
            <p:cNvSpPr/>
            <p:nvPr/>
          </p:nvSpPr>
          <p:spPr>
            <a:xfrm>
              <a:off x="2760323" y="3658590"/>
              <a:ext cx="1703816" cy="11074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043749"/>
                <a:satOff val="32028"/>
                <a:lumOff val="1831"/>
                <a:alphaOff val="0"/>
              </a:schemeClr>
            </a:fillRef>
            <a:effectRef idx="3">
              <a:schemeClr val="accent4">
                <a:hueOff val="-3043749"/>
                <a:satOff val="32028"/>
                <a:lumOff val="18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2814386" y="3712653"/>
              <a:ext cx="1595690" cy="9993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s-ES" sz="2000" dirty="0">
                  <a:latin typeface="Century Gothic" panose="020B0502020202020204" pitchFamily="34" charset="0"/>
                </a:rPr>
                <a:t>ACTITUD CRÍTICA</a:t>
              </a:r>
            </a:p>
          </p:txBody>
        </p:sp>
      </p:grp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069662719"/>
              </p:ext>
            </p:extLst>
          </p:nvPr>
        </p:nvGraphicFramePr>
        <p:xfrm>
          <a:off x="3563888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446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5940152" cy="3326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6300192" y="0"/>
            <a:ext cx="2843808" cy="3326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3059832" y="3502071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CULTURA </a:t>
            </a:r>
            <a:r>
              <a:rPr lang="es-E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GLOBALIZADA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347864" y="2710759"/>
            <a:ext cx="2304256" cy="22304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635896" y="548680"/>
            <a:ext cx="1710444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588224" y="4725144"/>
            <a:ext cx="1710444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27584" y="4700349"/>
            <a:ext cx="1710444" cy="15121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516216" y="1916832"/>
            <a:ext cx="1872208" cy="1799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3707904" y="11154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ECONOMÍA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88224" y="5291916"/>
            <a:ext cx="17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TECNOLOGÍA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99592" y="52717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POLÍTICA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63888" y="350274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CULTURA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GLOBALIZADA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26722" y="24947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SOCIEDAD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2200" y="257100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CONOCIMIENTO</a:t>
            </a:r>
            <a:endParaRPr lang="es-MX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665820" y="1916832"/>
            <a:ext cx="1872208" cy="17991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521804" y="25710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20 Flecha derecha"/>
          <p:cNvSpPr/>
          <p:nvPr/>
        </p:nvSpPr>
        <p:spPr>
          <a:xfrm rot="2355125">
            <a:off x="5512883" y="4458326"/>
            <a:ext cx="980982" cy="64807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7906646">
            <a:off x="2466641" y="4501463"/>
            <a:ext cx="980982" cy="64807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derecha"/>
          <p:cNvSpPr/>
          <p:nvPr/>
        </p:nvSpPr>
        <p:spPr>
          <a:xfrm rot="16200000">
            <a:off x="4045505" y="1941140"/>
            <a:ext cx="980982" cy="64807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 rot="12497550">
            <a:off x="2362734" y="2803182"/>
            <a:ext cx="980982" cy="64807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derecha"/>
          <p:cNvSpPr/>
          <p:nvPr/>
        </p:nvSpPr>
        <p:spPr>
          <a:xfrm rot="19361581">
            <a:off x="5655219" y="2795886"/>
            <a:ext cx="980982" cy="64807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59729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Descargas\GetAttachment.as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32656"/>
            <a:ext cx="4968552" cy="370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208154"/>
            <a:ext cx="9144000" cy="202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47878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DESARROLLO TECNOLÓGICO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8064" y="47878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DESARROLLO HUMANO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39952" y="4315743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Forte" panose="03060902040502070203" pitchFamily="66" charset="0"/>
              </a:rPr>
              <a:t>VS</a:t>
            </a:r>
            <a:endParaRPr lang="es-MX" sz="4400" b="1" dirty="0">
              <a:latin typeface="Forte" panose="03060902040502070203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39952" y="4942863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Forte" panose="03060902040502070203" pitchFamily="66" charset="0"/>
              </a:rPr>
              <a:t>Y</a:t>
            </a:r>
            <a:endParaRPr lang="es-MX" sz="4400" b="1" dirty="0">
              <a:latin typeface="Forte" panose="03060902040502070203" pitchFamily="66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067944" y="4365104"/>
            <a:ext cx="1080120" cy="6254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4139952" y="4221089"/>
            <a:ext cx="1008112" cy="75143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779912" y="508518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4932040" y="5183567"/>
            <a:ext cx="504056" cy="261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9569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475928" y="0"/>
            <a:ext cx="0" cy="685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0" y="6800268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37828" y="188640"/>
            <a:ext cx="549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CONCLUSIONES</a:t>
            </a:r>
            <a:endParaRPr lang="es-MX" sz="4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683568" y="2132856"/>
            <a:ext cx="864096" cy="6480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868133" y="1556792"/>
            <a:ext cx="6592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 Gothic" panose="020B0502020202020204" pitchFamily="34" charset="0"/>
              </a:rPr>
              <a:t>POTENCIALIZAR LAS CAPACIDADES DEL ADMINISTRADOR PARA CONVERTIR SU TALENTO  EN UN </a:t>
            </a:r>
            <a:r>
              <a:rPr lang="es-MX" sz="2800" u="sng" dirty="0" smtClean="0">
                <a:latin typeface="Century Gothic" panose="020B0502020202020204" pitchFamily="34" charset="0"/>
              </a:rPr>
              <a:t>CAPITAL HUMANO RENTABLE.</a:t>
            </a:r>
            <a:endParaRPr lang="es-MX" sz="2800" u="sng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http://www.peliculasplasticas.com.mx/images/hombre%20trabajando%20en%20su%20laptop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14" y="3904827"/>
            <a:ext cx="371475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2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5400000">
            <a:off x="-1224644" y="1448780"/>
            <a:ext cx="6624736" cy="410445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00181" y="764704"/>
            <a:ext cx="6232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Century Gothic" panose="020B0502020202020204" pitchFamily="34" charset="0"/>
              </a:rPr>
              <a:t>DESARROLLAR UNA </a:t>
            </a:r>
            <a:r>
              <a:rPr lang="es-MX" sz="2800" u="sng" dirty="0" smtClean="0">
                <a:latin typeface="Century Gothic" panose="020B0502020202020204" pitchFamily="34" charset="0"/>
              </a:rPr>
              <a:t>CULTURA GLOBAL </a:t>
            </a:r>
            <a:r>
              <a:rPr lang="es-MX" sz="2800" dirty="0" smtClean="0">
                <a:latin typeface="Century Gothic" panose="020B0502020202020204" pitchFamily="34" charset="0"/>
              </a:rPr>
              <a:t>EN LAS ORGANIZACIONES PARA SU </a:t>
            </a:r>
            <a:r>
              <a:rPr lang="es-MX" sz="2800" u="sng" dirty="0" smtClean="0">
                <a:latin typeface="Century Gothic" panose="020B0502020202020204" pitchFamily="34" charset="0"/>
              </a:rPr>
              <a:t>CRECIMIENTO.</a:t>
            </a:r>
            <a:endParaRPr lang="es-MX" sz="2800" u="sng" dirty="0">
              <a:latin typeface="Century Gothic" panose="020B0502020202020204" pitchFamily="34" charset="0"/>
            </a:endParaRPr>
          </a:p>
        </p:txBody>
      </p:sp>
      <p:pic>
        <p:nvPicPr>
          <p:cNvPr id="12" name="Picture 2" descr="http://plantillas-powerpoint.net/wp-content/uploads/2011/04/ppt-finanza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750" r="50703" b="1108"/>
          <a:stretch/>
        </p:blipFill>
        <p:spPr bwMode="auto">
          <a:xfrm>
            <a:off x="6915827" y="5616624"/>
            <a:ext cx="2225113" cy="1196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derecha"/>
          <p:cNvSpPr/>
          <p:nvPr/>
        </p:nvSpPr>
        <p:spPr>
          <a:xfrm>
            <a:off x="1043608" y="1052736"/>
            <a:ext cx="864096" cy="64807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3772197"/>
            <a:ext cx="6232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Century Gothic" panose="020B0502020202020204" pitchFamily="34" charset="0"/>
              </a:rPr>
              <a:t>GENERAR DE LA INNOVACIÓN NUEVOS ESCENARIOS PARA PROMOVER LA </a:t>
            </a:r>
            <a:r>
              <a:rPr lang="es-MX" sz="2800" u="sng" dirty="0" smtClean="0">
                <a:latin typeface="Century Gothic" panose="020B0502020202020204" pitchFamily="34" charset="0"/>
              </a:rPr>
              <a:t>COMPETITIVIDAD</a:t>
            </a:r>
            <a:r>
              <a:rPr lang="es-MX" sz="2800" dirty="0">
                <a:latin typeface="Century Gothic" panose="020B0502020202020204" pitchFamily="34" charset="0"/>
              </a:rPr>
              <a:t>.</a:t>
            </a:r>
            <a:endParaRPr lang="es-MX" sz="2800" u="sng" dirty="0">
              <a:latin typeface="Century Gothic" panose="020B0502020202020204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10800000">
            <a:off x="7668344" y="4005064"/>
            <a:ext cx="864096" cy="64807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98353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76470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0000D2"/>
                </a:solidFill>
                <a:latin typeface="Century Gothic" pitchFamily="34" charset="0"/>
              </a:rPr>
              <a:t>MUCHOS CREEN QUE TENER TALENTO ES UNA SUERTE, NADIE CREE QUE LA SUERTE PUEDA SER CUESTIÓN DE TALENTO.</a:t>
            </a:r>
          </a:p>
          <a:p>
            <a:endParaRPr lang="es-MX" sz="2800" dirty="0" smtClean="0">
              <a:solidFill>
                <a:srgbClr val="0000D2"/>
              </a:solidFill>
              <a:latin typeface="Century Gothic" pitchFamily="34" charset="0"/>
            </a:endParaRPr>
          </a:p>
          <a:p>
            <a:endParaRPr lang="es-MX" sz="2800" dirty="0" smtClean="0">
              <a:solidFill>
                <a:srgbClr val="0000D2"/>
              </a:solidFill>
              <a:latin typeface="Century Gothic" pitchFamily="34" charset="0"/>
            </a:endParaRPr>
          </a:p>
          <a:p>
            <a:pPr algn="r"/>
            <a:r>
              <a:rPr lang="es-MX" sz="2800" dirty="0" smtClean="0">
                <a:solidFill>
                  <a:srgbClr val="0000D2"/>
                </a:solidFill>
                <a:latin typeface="Century Gothic" pitchFamily="34" charset="0"/>
              </a:rPr>
              <a:t>JACINTO BENAVENTE </a:t>
            </a:r>
          </a:p>
          <a:p>
            <a:pPr algn="r"/>
            <a:r>
              <a:rPr lang="es-MX" sz="2800" dirty="0" smtClean="0">
                <a:solidFill>
                  <a:srgbClr val="0000D2"/>
                </a:solidFill>
                <a:latin typeface="Century Gothic" pitchFamily="34" charset="0"/>
              </a:rPr>
              <a:t>(1866 – 1954)</a:t>
            </a:r>
          </a:p>
          <a:p>
            <a:pPr algn="r"/>
            <a:r>
              <a:rPr lang="es-MX" sz="2800" dirty="0" smtClean="0">
                <a:solidFill>
                  <a:srgbClr val="0000D2"/>
                </a:solidFill>
                <a:latin typeface="Century Gothic" pitchFamily="34" charset="0"/>
              </a:rPr>
              <a:t>DRAMATURGO Y CRITICO ESPAÑOL</a:t>
            </a:r>
          </a:p>
        </p:txBody>
      </p:sp>
      <p:pic>
        <p:nvPicPr>
          <p:cNvPr id="6" name="5 Imagen" descr="imagesHNLZ4FX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293096"/>
            <a:ext cx="5832648" cy="20882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  <a:solidFill>
            <a:srgbClr val="00B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encrypted-tbn2.gstatic.com/images?q=tbn:ANd9GcToOUmlr6PE3TTQMGWL1hoANHKc0Yxw4i5-_eCsj4JWGbV4JB7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svial.org/wp-content/gallery/socios-esvi-al/logo-una-cevu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" r="3542" b="3361"/>
          <a:stretch/>
        </p:blipFill>
        <p:spPr bwMode="auto">
          <a:xfrm>
            <a:off x="5697212" y="3789040"/>
            <a:ext cx="3123260" cy="2631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aginaspersonales.unam.mx/files/1641/general/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876543" cy="2715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MUAAAD/CAMAAAB2B+IJAAAAkFBMVEX///8AAAAjHyD8/Pz39/f6+vrs7Ozy8vL29vbS0dFiYGFoZmfp6enw8PAIAABDQEFzcXKVlJTAv7+hoKB/fX6sq6t5d3jX19fk5OSFg4S1tLRMSUrNzc1UUVJIRUbGxcU1MjMtKSo9OjscFxijoqJvbW6Qjo8rJygSCw2xsLAZFBVbWVqSkZFlY2RST1ANAAYfG2t7AAAgAElEQVR4nO19h3LrOrItmpQoMYgJJBGYE8Sg8P9/9xqU07b3mam6Y829VU9r17Elk6LQQIfVjXAIeeGFF1544YUXXnjhhRdeeOGFF1544YUXXnjhhRdeeOGFF1544YUXXnjhhRdeeOGFF1544YUXXnjhhRdeeOGF/wH2x5PlcVbHMh1odFEPXNQliiKaypp51mH3v93If8De4iweVJJkWZKIaJhjRF3bGoxx/IewC5lGYnQd5xomNGbe8X+72e/YcVuq0XHcTAwxt04777A/2QMZ7Jpn1sD0PUrthaqjgaeWt7PIjphHzmWUuOsaDgU3/1cF4PUwlq6IUvuw6UjN5UhZ20VO0MQTthuKa6xvbLtjEBT5xe1URhvbcFnopeS0J7sTCpOtpYr5/4oAUgRBRusDvraOabKpxnQpg2tRdmK9hXMTJrEv3U0KI/Dyipd16aoxK1O3kv3ckvKmB4Gh/HuWqnId7P+iAPs6Wpsw1apisnmsE+Cwbo2tkpvT2Oc6ddaE3rps7oZRX9i3VXELDp2dO9QpxyhZh3Z0zMnFa8ce4rcHszl0B/ZfUK9DrNY8Kg66+0h4j1p3dSjwNlP66rW7jQYDYjtOkrjNmJZqk4IHubwF+5YFa7QaIknGS9cqZiR47XQb9C3sXmQn1CpPCiWtZ4pwSt1SFagAJy+Jlkbexqy5JBVtUmdc9Q3inK9lbERqvYZusjoo5CYFMxpaBubCGydyWuqEIquaebgJvFaMiTaJNBdlOtVJ7eHtVA3PMpOjyAf8CrOoHZEaVjeiQ60rsVa0yqKk0bdEa5C3Qxe65TjmSt0SN9+kqMs8KbsdnJpr5ORz7l7cvIzDNdLND9aT7oCyisLYCm52wyNOOM3kM1Tr2F0wJsg4VJcuG1YmwrxuL65onOHWSafRnTeorlNumd8CBWWUru6lygLUvlq4tF13YPr3YV1lW6EsY9G1KX5GDa52b2vTxk3NDLcIInQEiu9pdfh9KdKQJNkYhbe6pehcjWjqeNRkUTuK7pw2q/Yvc3jrUmVTFu/+ptomOXpHjCKzYFnYxV0o8Y9uPJLN/hv7TmuQEQ0w8uSd7pPflyKKicrO8XKL27QbC8frR5rfrmF1XfOMQqvHYvfReyfOCqQgck4fmGeJkbxg/PTxwCPbYkQjtHXwbq3ihiRg5fPC7S7EP56uvy9FoQhfRlqdhYq6GzOIgbpfrl3SpNLTPb8/8jqlKlyD1jDaLi8ddwyzDUkYjte1rLrG6HuYzsGaRGntmVrz7c0jpe46Yt+3edHOLiluHQ4tH39fil3lkSpbRdUXXbR4DQvDdRYcu9M8sDkSmTsiA6ltdvqXTO9ITx4rCknFtepQGlpbegB5kdLwGrt5Go5ZpcYGBUzm35eCzBWZMVa4Z9tIgYuV8SMxea1cN6MF+7ADUw3/7O5lOYBzcMTbW4vbaeLc1mTQn7eKOS6doc2SfMQ7WPUMJ2U2gixhVopExTP2t1ertVwBvcmXe+qoW8Nl+KdndDcYs6Vx5R8PrjuaXEs3ZUfkBdwxhqAqCAmeEzIU7MJmFIzpEJ50ziW29iRd/7xlRO9Z9/9EuBvWlMQwBuNrC3mlB+/IpVorhcTMtNYcH0yfIgSxoThJ7Hh0sEFUvA+3iD5uQG2/6N8W/FM3ZpIb3jRC38Qffzt03sdrpGh5qwr9snsWDTFibZ3tTb519eZjiMMeb0hyhtghMjRJ+k8+0vMZ2UEsjR7AocWmi+HWaHO/N986pk6MqzzCk4QgiTIvDdUe/+jVkbjeuio9EUvrFB+vaUaMy+2UAzpJ56dl8KIo4gRyczAMyG5uEw/XCYfOC3GU1ehenXXFaCq57iImoHqWFOzejt6JzdqtqJodyD64O2HtFsQ+r07HydyIC9e6QoF9/7AwlFDUJmF2PMajyLXSHcqIyNobI+ehljptFKGI5jQx6mdJQeLgHNxGVfPd21thEa7OivRcCAPpUZNtdnvopvX7Z60gS1Ml5WpmvL+5tne5lqLuCKUufiR0a/7uEjwWp/J5qd8x7Zoyo/NGJRjtssdXpYov6dnaHYIV2ZwOuOHSRz/60pyFAaMMcjCQgl0AGpnAiJx2M4c6WfPVDROxQYkkzJ6T+cmzQjIUIzcaKI0EfaNEVsv3Pnjm0KFrMuL7jkiAOPxTp6wuS7IKElO5hPOuTfAZbbVHJszPD6PexUi1MPRz7/Bm5Soiv48IzhhlU3bAjJ/ZdY0CFegN7QkNgYd2CJBjFKE5YcBV3EH97dNjXBzqAHTa0FxpaUzobXV7B+dE2IDxn7NaewDspUgk2bUbp/jvLfkP4IEBskjQRYLRdU2whqGTr/n4kTUf6ot7LRxKOoqhRWXf/L3spt6HzO4Weez+uFLkjYgHxwCNqc2dbNbSSZh+nw56k6G7d1fMadj1Rr8sS98v5fVbfynjKOZqbbjhfH8CZ3lOLuF8z8vvlxjcp/PSG4h+Ah8a/CbqT8mvS3Fo+vsWBaix4JdN5/OEv+4/GpQlyK8SzHV+eqnVNSWGRRH9uCSm3rF4jmIslcNGv/cj/Bv8vrc1yx6QxPHc1z22hIdjshh99yOrtG6nMabNWodfWKKM4jgrayIn67DE8Q/RbVjCTWkXjESZl+C4JwX8uO0X4EKGQmwDgdGX6w40eu/Hbbwhldu4qYLi848ULhjwiIAmXR0Z/4zLKUwYe6DPw9QV8nDGb4iyZwS+Gh9qdpPxLsXoG4v78zbMAts5FlBnX1ztDihnwyQMHw5FszY/6wLJBJJDsw6ZjjQr6tb0vMCXtPdJG6FPyQBG3+x/3MGn1KBh1ZLqa8SwstxNvdAxs0MNvf8zJF6ngFwnJ00EjtmstfYJVvH5dYVoAF1UuyPrZEzut3yMjWJ0VKRkNK338M9rdZuQU19nZ/z0N5pVNP7CJIyRSnEEBujv4J+fNBbFGGmuc5hzWCaXHMu7MVV/8AQ6gbM69Rids2lcpo+2ZmHo3pCCm2voX3bXZQrsI/tIgw4JTGdWQDJQuSNsBSgHxo7zD0b5K2g645E4mDV+00j2IyqVf/0Y+YMD9zC83zJwz24T5J9Rq4aoxg5gZRjVLsmgm8cV3rNvu7v7uRefr2lakKPwIYjn48yRpz1DCAZDOnletkWNuoKA4dgvxuIH0dZrDOOVi1Ya35ekW4S/Tp+Wkd7SGN1TakA8tx1Plu7uvNVKYt+Hy15UYZHtiWzhPpPjPcKEK3+KFDUoCfzmYNjQ1Fwu2JvWinIgK9k8rq2yPV3SFMlgEJBgTZLPGpo1XFKPFHGBP/DDO/ZxaQBxYM2axYJ4OSBhTOPMRz8dlk+RgrA6XuJ7Eg4DbJk1BXQ2bFxgOp0c13XHMAyRumqEyajn98LRfcMYZvgG78CX+HPcLjhsbfRwhU0kbBuDBuSMWxAlywDSzZ9Q4STeVsOvnaycO+HOqaHIUYG7I0fNRju2zUOKcHQim81uVrPUzVxlv6MWNd4Sz/hDXsfHrOUgHdDBUQzq5NUdmosXXy8wZL2E2oZnVEFisLUmmyTireNGy6Vikh1iXVpSEJXvN92uUBcwtg3h/jmBj/qeZ2BKSxzNETG6PcJeMWM419lhzC8N5BFTiXApDOLM+rx6SsBIIR4Sa0srGU/j5upemmY3z1qzSpa/tRWuCcSjv7tAbDZt9mnf3EG+wsA46PrcW42kmIv6Aqt+difSKBRXR7lpZ0w3Uvpwe0ZtMIIUx1nU9oM72SyN1hstS5v71c7+kAKbg5TrgE4GPXPof+Rr4YlBc0sAld1s35hLIVMoVm1jfJaukdNS5YadAESE5eFTClLCEDXanAjE6Xjc4ur+VKfutRb+caDrzB+iaoJYQL50SFRRvR/ei5jJqF01O/ZwwQuG9ybFDF0BA6kugaPapG04OGSnnlQW1MgqpwB5FTeRyCGR7PjWPutOY0gdAeqkZ8BrrQeHGG32FMd7O35UNjypGe4Os2s0pENcm5pa1raMZXwsRxJka4qaFb+zRMZRkOwZnta95hj30O9EwaDE6mL+jzRBhxGPq7Q8sSskhwZpHHpQR/+nf1z1b8d5+8P2W18txRkzOofpKTFCz8QTnByJRziPSRIp1gqQdvAjW/wFrEnOpmjMXNpE2eg0ipZRuNZxpEsxvEzXBQKvO3dT8u9pnC2C9ey4bN6fTimDnUdkwsMyTYabPAuRBej15vwJUpjVxakNFYo1asV4dZpR5CosKUYIM8mKVemZ+32Zi2aCUv6bhxW0GM7R1ZZpVUPh826o3EtVCnz60KokCQQMT5Hi2ESJbJWrbqJT19C5BmN1uVYU7YSkAyulwCHZubWDGU4P5elfPqwQAbQgbCmNGIo2DpQzqtuahIlD2yjTUqRPkeLUD5Q2aqVVdhOoSzFEuRW08tpFXtPydYAT2e2dg3HR6aD/r90kJiniII+FrOEMdZc6gxsOtzwLsyttRZgFyZOk8GCW14AGqgud01l2Ary2W2JAzTBtxtfIjeOAOeQqMBfsf1Q5vkmxJSoY9TiAe2qoci5rUnZyDJ3DOUnsBoN++gwpOAzWtNIb/m7ixvYxv2DbwoK7nnlha6RrYvWVHNMQB8PHmG3llByypkn/JsVWWihSEhfSMqK9Y9XGvEITw33NGhVQsFnwl6z+P5eilJBglAJyhoTweOMHdipbwQCoE+UiMWzdfdZdZ7RyPuugHJcGrD8qJUXSagdQSLkk5w/aZ2WSJAajAJkNKoYncFoT0zuIuQ8psZguGnAPg1bujlXIgvbiRMaO8OOmBMUyLZg49+0WxLy4nIZvVYZCrZDHB2QgS5JjzPxyaU9MtTKzAXhKEcRT4qInd/VrthMW0OssDAwZqz0qtVrYlMP+YQ9cjOoCvZE+kvLU6RhR65cSeBGRcwoudgPQCxJHHc7TU7HPeL17fIY56/PWfO1S4nGZJjJMW9rEZa+yrKnXVDjRmmUt+2KQqS5Mb1mpCvHd0raHD65dRPO5Qk87ezeblBDxKANIOw4SSrCkJfVqgOQJGsVqzTwZ0CynYyLUJZghdhtXRMD5oViFtm77D7diOx8F9a3Gj2P1LoVodL5b4PMWNnX2Xa39dLl5mxTsNoACtj6jwjmAhVYcT9F6puXFpa5DDYrBS6SP8i1DE06sb84xQrUruBLztyBYJA0qmZbCrVO4cIgwqaCOBxQSKAK0FCjOfykC/8e4QF3DFC/R2qYVdWSQiFxkri9s7NSDzAnlmfa035orOzTTyQdXfV3VUUSoZEeUYm8RB5gN6WJMcuRLgnLEKMUM9m05/2sC8D8BsswYfGlEazN3aVhPdMyScIDsABhDbusMhg/sZ6DSlWNdZJ9AfOZuhXI4MZCBFIC5k4k8YDIamdTNuGBKGdQwT4O7GL+fJ2kp/Ls8R24Xn+PEhmGNVreAG2mgntw1GoMx3v+UYme8w88/0tdCdL1drChFOWPwEXc19Vd5ocF4U4ZE3yv7MHuGFAlI6U9po7Kp6Avsrksgu4y1Lean8xmZbnIL87+MBY7RO5bpw0eJblkoMvM6vaEHyBs6TVE6VOuajd1cxmh/aTI9R4r5PiGPwkFBOWZfNHavZHQ/RRDGRUnfGMg3mMYX9F3E36TIuwlGNvMCDMtc6NqDLRSoQJSrXDG/n6SYnmIXM0pxydGz2mB3akl61rrKAtsGn/AbvUi5/hwLdf8qxvKWeRRiJStKkaIXWwlvjtCf925/jxuks7GDHsqPxfSXaY7/FApS1ChVZikQYKUwBPARAhJ7lgE2v800rsfvnlZPcv2BHralEUVmSCJ0xtr7lOzQvKeEBIvBjSQYYneAAlCK4Pd3BOhCjr+I6yhL0tYubUOwYwDdXTdIefmXqIdIfcP4Lkdioqd1qV7gglHvrk3+ukzscF5yE1QVi5BCDXVyL3+/IDXAEMOSjGs8kpWK4WYso9npiEcyf+S5VHExet+liOG7FNpX7Wyx+atCqqnBDj/4U0gYWt0RxhaDRrRgHhv6T2DmEmgNS5bkNXCRUKUwiziloOeLqN94OWurI9n9yI6q/i9iKCYaXfgpZLAte0lh4WTwkcpg0DFBqHMM7Oo/oZJTQFTAEqJn8td0jTHrN/Cru4XoDgdeXgxf/kUK9pfB6PMiYudwUuxynjTl6zTf0jN7MfSlByrpYuA3/wlskIOy/d5VE1uMtKnhNBk+x0Z6erbar0tFReL80ChC8p+D0d80M4/gykbDR2JyyDDzs84oynCfIgZizCVYDTxhJao1JczvHQqegVrr3Gvq61IyJjXYg3f5yFh/WDeq2/2HFD5lKu9hKtjtc/PFrFeniQnsGpIVfa3p/1wp9p/j2Ljs3pcD8HPPg8WfzWUz7XAJ196P10uoVPuX2P1TpfrAtJMOKk7srkc19Da+XuqJjHJp0etmAXopDCHPyPXWmzf1ONR105BsuQ9ok0IbprH0BgaQ44lwvv9L7aNavg/FjFGv1UpvV33vYNA5aNtCWzanSZAawl4oo4DuGdvhsvY49QGS6C7Rq36U3vqyJ5muPi0uR97gwmr+RQrefRMDlaiItlQ7HvXiHkPn3YEmTQx8hlIE9yjETOnfVIP+Z4iATH3DWxFg1trrWeBjyfRYYCDjHK276c5/0Si87Zu33aTYrqii0ZfuFD2g1s4BHF29Nvx0TdZnuCj99F3bG6drcMvRGvxtpdZOs0RobcICtUAa2H9bSMu/j0X9LoV7sGHqkQiSw2bJpU7MkR/6cRU9aQUFB1b1izdAgMPu9Z+rdrc1+31hVGFFwr/Q0OEPFjIBhuSU6kk+09mRk6jKdzd13JTogFIUjVj+st7nF3AypNP7nE+9XszLwzfbY+kQhRbRFTST88tfvOP4ZSx6Y7tjvAC4c5QRXp9OH4LLh29FHS2Mi/+kZcG5yhb8nqD/WoVNwYep3pNc7hiJJvlz3aX5Je71562dXpmqFqCXOuzDR+1QPGqE0Fcsz+AZKzgRWXfRi+AwuQz0brRZ7w+kYEwBJzdKE+UqQeOfCxaPwacU8Egvosy1GrvrDmTo8AmL8dCpt9FFnsOD58wTEx1dk6mLCUbwjmyRumQRCqE3qnVT3UklEqHUD5V6Kx9sQjxkPDYZTK2ka3TKJx7eNVtHZmvZ22dNgJgB6u5zpLD9tteFrmDJiQhDDBPLgkLoyOtCUcmgA6hs8f1j9UfwhjeSGiX00oLfyArbX5s5hpypVavh392j9iLGAQn99BwhsFN7o7W0EYZknzx6uH8sjd27bBArZPHlcPueZibTuxBvmn6AAcWRRkBWfzrX5KjDYq+XwHXaSRX4+OHe354khaanel6CNBI7H3zterYljlHKZ3Jo1KYD3+17376ZBbzvZnATV6dGUcROlMWJXlz/8GKLIqeHp1LT9CTjxlD7WBisy63JRc5h32/EmkN4Q1XO3lr5bS3h8aFQk/9e3i/8Y6xnLFqvO4qUaXs/6GXG0+KDXgYcoU6iM/z91dlvQA2/f10WYGP3ZZr9wGTcIW71bp+EyT+Zg7VJsQzvVm820VhGhh0rLvQKpM1rCfR7BU97HXV0EcpZ4PerOG84+sb0h/Fepl7HJk7XCdO9hOrVj93xzyLxxsz75sN1qTGH5Qxjtsu3heWdLhHcel+rJr88nO0xWJpnCaENY/kjHtTQN3rGPqNxXZMT6MpLvdp/rN3c6gefK4TtIM3H1REXiiGHDvIhXdP/MXFkLdNTqOAD6Dr+oMvpfcH33thjHHZjogvhZAT1x/4PXWXoPxb5mxVt9O8dBk5PT/uF2+aqTjPCT9jwdWH0b8ODvvtS6dpXC35bjWZr15Hmo0Y6BBNy2/KLgWv+8bnzLUHmoZXSLQ6ohN0MUb5Y2hv/0fnUb595bsBtmb4wzRR69Euxzg7QQZqE21O7+G5dJV+sZ+2NT69Jx06eIStkpitDAhJjoHdPu7npa2Y3wuWJQmjy9oVhxINHzMc8KjkFFjEOqjonxFK58zlr6mIu9+5v5iSCzM3hmh9J7c9icUGm2woq2zl/8qZ9+yz68YD5faMOEeikmHXaZNmhjiWUcrcu14/bEnSib+oRl6mEJU+yQO97hoKVtNQ9sOHwqUMcHttHTvNTTg3QXukb2zMqXkxZjl+7HYHBmqgV3bCM5bt5Rv67R8DMvNHLPsN1Gyn55pDTH1F6nh4TFxLgH/f1/meQdf7Ht8KVpr5oRVRAtHh6+5E7ZOiy0tvbaKDKP+qtw4q0CYOkNb5v1OFpUR33yY8AJ7aPWvxgdE+J4Kdy0ksCPsfZg3GYQZ0vNwoCJBLcy1re7wOxRfnWj3Wz2XrmrLRZpoqKR4UBlSXVH8ki+GtquseI+OtBw8y0RVBt3VRzHJY91kBBH11BGVRG2KTBvY1kdPTZEgyubvjpdngwJKPeUxm4Wr92rYALtj+COE//Hhtiw0t/favb4az3Q1AY4xamC+3AUBthU+j2Wzad8S/p5BTaLtcb3ziXLYP39qWLTC84NjJwXL0vGcm9ESZaCiHHH5XMLdpQwyTZrztcTLBHYsuipXopWhL6hdpskBe1ReLKN4QZ6PUuOtGOdGLYpkOUh5sbva3e2G4rYMbQJLIRqEvG7ZDCMPkTtH9OGTFH77IvAHLnR8b1n+LQXON81nFPVblumjx/vWxaJ73PVW22sC8vetXBGfqZnpP62g1072xRTR+Qgf0xKJj7qVyWE/ot+udMqmxjx0ldymPH+PUZMXRBRLRD3eVxF13axeGfRYr6e0HVvCr0kolNLo0dX2LZTV0UHIh523g9Ax/ux7qsxN9iW5PonJXpS+7vs/MYSiMIztDkEKTWwYj1/M8GB6Yfk6HJSLW2K4iigkQBTMHET+97tmmW/nP7hnuzVjszIhGPnjCBwbYQVC/bKSzxKgz/4TLLjETNj/J2ump3TGHOtcEX5WKE3feu3/GfW8wQ7XrcNrI+ZXFz6uN3SqvQLoUvVTvPurpkltpz0vsncdo91g+xysbxy3P/UU5ga/K9yei2+3f3dKzFWj0O2MhCYkpztyOW//v0vND1bCK57l9SDgdO9ut5x7sHF2WPGMdn5TZTd9FmecwuPBDrg3jJ9UeRLArsumm3lydl5GKO6dlB7/zwrjUzy9/fjIueJSHpNtDBmV4prezrKV/98V2XRr1KCvKMYmTIt3OYSOykw7nRMq7qh8pZ4B28ZFPK2XcfYxJP1/C9/1k3PoEK1h+zIjZMxTSAN6HGfLK1XSDJ+U2vzPJhKDu6zinhofPNIkw5OmcDLTzQIxShZiqxj0wSv31+z+bbc4ig9VmWWBvUp4HwAZImZfbbWQ4e5B3ZmVu1dR+85d4H1QTdd2VivRMXeko18olWVVsfk7eX2g/mZV5h+gpt9IQjsDQyVCnbPOhzeLY5XHNseShqSIFFNat5GmO7kmK/kBPxvOYjmvwo3BYwx5wUB3zioDfGaCFNx9oqalNV1zZ71rEsRG+Pgrp+PP+m6aCRab2tYwrHLJQ5B482Lqy8JYJF6776uRb4AY59sLnYZKsYpKHecaJlNdjP9OX3Ud81+9zrCdEbGrvUOxXIdshXnB3AygbC7DozeiLjA9Il4f9dKwLNQmJbl7e0ubRcboPBMOmzn5UVfUXRoh2yiNS8q86M2J9pmkkK03zEg2IRb6/4aND38agTJ3yYx2zon7pUeNS7k2pdhZ8Z4a65ucH/AjDdFHudX6utFHJwTnwl3DPjhySYtB47dhzbj4V10+LG3CR1AN2l2pIe8+MiKXRZUDtoEugHxMGzpo9+wIEtFLBAHx1KNCUioW2hNuckdknlEHU+Ersp8dqBXUngjnohKmxRQEKyI0WwR8vGplds1dwQPK5zxyNtwXm6TXxgf9HGYfXHAixi6xideEffJsAYcBu7e9U+Vu+wBZ5RpvQBGvq0sT2Ggl0Jl1LGQGrt6OSip1x8kghiKpiipx5b+QMCe946NwCjzpgftI2TjBGFnaxnWslBGJievxPSE0kZCqkO+wSTB/+gSzenHbqqTY30bsUCnlMl+Bc4unpD9HItYhGAy1q9Rvkx541RnROWEG/JY3aZ/PKxNXGJh5I4upk5JfWDAKTmW3pCR00z3zdjnViqkjChTz+rtmjOsd5ViC8vyAEhwCzQI2miDyoj8bjN7bsyH49dlOpT4iRaiSfIfkcO/ASE0kdWHT92jnhOJ9+qB1ahbgBBXumTZp5a4NScp/nQX1RuMww1rUMjP9lhPwrUknQABqIJJiRQzUjONdFbE4npMTidSMlZpWcHOh15JDa7qc4g7FiVEziUWfJgHmz0CM84avADO12S1wcd8HenGNGd0mG4C7azeiblzU4xHSXoBZjHtTy+kdljY6UpOld9MtlZ69cpMmBNrb2eoAXIo23356nZuFr6vPPIHlJgOqE12v6YjZE3+1itWpO9eBhbbBG6p4/JiPVjvoPXhUXOhSbHeJWFcH/zShZKTvYfYcTWvFb84yl5vwGzCdAuv8ztYVeyRc9je++ZHMtKm4Kya5lSIU7Ng9zKAAxU+FXnFZLTDppZS5qj5Xi6AIrZ3fFxKEWpbYI/b3JS44RBr4TdR6F7m2NdThiSPzrvOKUX22m6zkmyG7Q4chad2kTvaYqm+JT7C/iVJLMmfroKYvnCPmnTkUdSR2/V0+CZUuwVuGSHrMc4kEibhqWnUPTRn+952fFELkpXbLLVFTbxRuhL6GaiSm0gBYDhRtk2lfoRqXGcYHnkeHqSjOwFUoEnxvFdNdZdpptz/DI9z9o3HnhDLpFnyFWL8lbM8xACJp0jlBtnfYjZXE5a6fSbvR7P/XYk3kRZAtV792PaZHVPnBFLUV0VtCnjXB94X8f6uPu1uT9qeDtdguLoasTNjHOtE3oxxL7q5OZ4avRl7Mui621ePNSL2wZdQ7AijOBvbefBE3fbk0MJ2blGd36f9F6jDXmkdEXna3lb71TCYNfpUo5+220V/DokDy0kxfpRVKu3kuzbGZhzA3lCqajgCUPvAQ0AAAFgSURBVKcEf8Ja/bN2k2l265pAT3Nvetz1R00+yPBwq+yu8xDPHEF5dxPAh5CJR0OHRUSDzB9+a/84QG7+MsnGh7WHaX2eaevd21Xw10vs/PBQ++0E9myqCW2IO5xgAurdmcfS4K13GSTUDc7Qi/hgYppFdjIw/pvn4muY/7CH/iDuY8wt61RQ1Dm0kmQlIa1huu6dJdVF2aJ1LL20dgsJRzasC7ToiUs4R/9n/ucRqGuz8zguMNSqMyNPKQcajJVRC6i0zezcXtIvU1wWSy9CDez/kAwbTvWQFpvZ6iW+BQxZTWy3TOFiQ1qMLAL4d8ch/F+CufQY2Naw0iLx6FbpXYUAjnjeyq0nQAKUej3FlxnSFLmwRB71VA/6u+D0L3MsNnqi+ElLCV544YUXXnjhhRdeeOGFF1544YUXXnjhhRdeeOGFF1544YUXXnjhhRdeeOGFF1544YUXXnjh/2/8PxRPDbFhGFXEAAAAAElFTkSuQmCC"/>
          <p:cNvSpPr>
            <a:spLocks noChangeAspect="1" noChangeArrowheads="1"/>
          </p:cNvSpPr>
          <p:nvPr/>
        </p:nvSpPr>
        <p:spPr bwMode="auto">
          <a:xfrm>
            <a:off x="155575" y="-17907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561964" y="4294837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“CONSAGRAR </a:t>
            </a:r>
            <a:r>
              <a:rPr lang="es-MX" dirty="0" smtClean="0">
                <a:latin typeface="Century Gothic" panose="020B0502020202020204" pitchFamily="34" charset="0"/>
              </a:rPr>
              <a:t>LA VIDA A LA </a:t>
            </a:r>
          </a:p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BÚSQUEDA DE </a:t>
            </a:r>
            <a:r>
              <a:rPr lang="es-MX" smtClean="0">
                <a:latin typeface="Century Gothic" panose="020B0502020202020204" pitchFamily="34" charset="0"/>
              </a:rPr>
              <a:t>LA </a:t>
            </a:r>
            <a:r>
              <a:rPr lang="es-MX" smtClean="0">
                <a:latin typeface="Century Gothic" panose="020B0502020202020204" pitchFamily="34" charset="0"/>
              </a:rPr>
              <a:t>VERDAD”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10197" y="1403484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“POR </a:t>
            </a:r>
            <a:r>
              <a:rPr lang="es-MX" dirty="0" smtClean="0">
                <a:latin typeface="Century Gothic" panose="020B0502020202020204" pitchFamily="34" charset="0"/>
              </a:rPr>
              <a:t>MI RAZA HABLARÁ EL </a:t>
            </a:r>
            <a:r>
              <a:rPr lang="es-MX" dirty="0" smtClean="0">
                <a:latin typeface="Century Gothic" panose="020B0502020202020204" pitchFamily="34" charset="0"/>
              </a:rPr>
              <a:t>ESPÍRITU”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062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5400000">
            <a:off x="1398838" y="4801962"/>
            <a:ext cx="657692" cy="3384376"/>
          </a:xfrm>
          <a:custGeom>
            <a:avLst/>
            <a:gdLst>
              <a:gd name="connsiteX0" fmla="*/ 0 w 936104"/>
              <a:gd name="connsiteY0" fmla="*/ 1224136 h 1224136"/>
              <a:gd name="connsiteX1" fmla="*/ 468052 w 936104"/>
              <a:gd name="connsiteY1" fmla="*/ 0 h 1224136"/>
              <a:gd name="connsiteX2" fmla="*/ 936104 w 936104"/>
              <a:gd name="connsiteY2" fmla="*/ 1224136 h 1224136"/>
              <a:gd name="connsiteX3" fmla="*/ 0 w 936104"/>
              <a:gd name="connsiteY3" fmla="*/ 1224136 h 1224136"/>
              <a:gd name="connsiteX0" fmla="*/ 0 w 945724"/>
              <a:gd name="connsiteY0" fmla="*/ 2261366 h 2261366"/>
              <a:gd name="connsiteX1" fmla="*/ 945724 w 945724"/>
              <a:gd name="connsiteY1" fmla="*/ 0 h 2261366"/>
              <a:gd name="connsiteX2" fmla="*/ 936104 w 945724"/>
              <a:gd name="connsiteY2" fmla="*/ 2261366 h 2261366"/>
              <a:gd name="connsiteX3" fmla="*/ 0 w 945724"/>
              <a:gd name="connsiteY3" fmla="*/ 2261366 h 2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724" h="2261366">
                <a:moveTo>
                  <a:pt x="0" y="2261366"/>
                </a:moveTo>
                <a:lnTo>
                  <a:pt x="945724" y="0"/>
                </a:lnTo>
                <a:cubicBezTo>
                  <a:pt x="942517" y="753789"/>
                  <a:pt x="939311" y="1507577"/>
                  <a:pt x="936104" y="2261366"/>
                </a:cubicBezTo>
                <a:lnTo>
                  <a:pt x="0" y="2261366"/>
                </a:lnTo>
                <a:close/>
              </a:path>
            </a:pathLst>
          </a:custGeom>
          <a:solidFill>
            <a:srgbClr val="D2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A22700"/>
              </a:solidFill>
            </a:endParaRPr>
          </a:p>
        </p:txBody>
      </p:sp>
      <p:pic>
        <p:nvPicPr>
          <p:cNvPr id="3078" name="Picture 6" descr="http://mlc-s2-p.mlstatic.com/bandera-de-paraguay-994-MLC3528895633_122012-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3" t="3138" r="3803" b="2531"/>
          <a:stretch/>
        </p:blipFill>
        <p:spPr bwMode="auto">
          <a:xfrm>
            <a:off x="467544" y="260648"/>
            <a:ext cx="2957186" cy="2451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guerrero.gob.mx/uploads/2012/02/Bandera-actu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149907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Triángulo isósceles"/>
          <p:cNvSpPr/>
          <p:nvPr/>
        </p:nvSpPr>
        <p:spPr>
          <a:xfrm rot="16200000">
            <a:off x="7055686" y="-1286934"/>
            <a:ext cx="720080" cy="3383196"/>
          </a:xfrm>
          <a:custGeom>
            <a:avLst/>
            <a:gdLst>
              <a:gd name="connsiteX0" fmla="*/ 0 w 936104"/>
              <a:gd name="connsiteY0" fmla="*/ 1224136 h 1224136"/>
              <a:gd name="connsiteX1" fmla="*/ 468052 w 936104"/>
              <a:gd name="connsiteY1" fmla="*/ 0 h 1224136"/>
              <a:gd name="connsiteX2" fmla="*/ 936104 w 936104"/>
              <a:gd name="connsiteY2" fmla="*/ 1224136 h 1224136"/>
              <a:gd name="connsiteX3" fmla="*/ 0 w 936104"/>
              <a:gd name="connsiteY3" fmla="*/ 1224136 h 1224136"/>
              <a:gd name="connsiteX0" fmla="*/ 0 w 945724"/>
              <a:gd name="connsiteY0" fmla="*/ 2261366 h 2261366"/>
              <a:gd name="connsiteX1" fmla="*/ 945724 w 945724"/>
              <a:gd name="connsiteY1" fmla="*/ 0 h 2261366"/>
              <a:gd name="connsiteX2" fmla="*/ 936104 w 945724"/>
              <a:gd name="connsiteY2" fmla="*/ 2261366 h 2261366"/>
              <a:gd name="connsiteX3" fmla="*/ 0 w 945724"/>
              <a:gd name="connsiteY3" fmla="*/ 2261366 h 2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724" h="2261366">
                <a:moveTo>
                  <a:pt x="0" y="2261366"/>
                </a:moveTo>
                <a:lnTo>
                  <a:pt x="945724" y="0"/>
                </a:lnTo>
                <a:cubicBezTo>
                  <a:pt x="942517" y="753789"/>
                  <a:pt x="939311" y="1507577"/>
                  <a:pt x="936104" y="2261366"/>
                </a:cubicBezTo>
                <a:lnTo>
                  <a:pt x="0" y="2261366"/>
                </a:lnTo>
                <a:close/>
              </a:path>
            </a:pathLst>
          </a:custGeom>
          <a:solidFill>
            <a:srgbClr val="00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9 Imagen" descr="imagesZ1PVRQ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3278174" cy="208823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887416" y="5517232"/>
            <a:ext cx="525658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entury Gothic" pitchFamily="34" charset="0"/>
              </a:rPr>
              <a:t>GRACIAS POR  SU ATENCION</a:t>
            </a:r>
          </a:p>
        </p:txBody>
      </p:sp>
    </p:spTree>
    <p:extLst>
      <p:ext uri="{BB962C8B-B14F-4D97-AF65-F5344CB8AC3E}">
        <p14:creationId xmlns="" xmlns:p14="http://schemas.microsoft.com/office/powerpoint/2010/main" val="4188475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8460432" y="0"/>
            <a:ext cx="0" cy="685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612832" y="0"/>
            <a:ext cx="0" cy="685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208404" y="1412776"/>
            <a:ext cx="504056" cy="424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509919" y="403291"/>
            <a:ext cx="504056" cy="424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524441" y="2428002"/>
            <a:ext cx="504056" cy="424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8240948" y="3573016"/>
            <a:ext cx="504056" cy="424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8532440" y="4516234"/>
            <a:ext cx="504056" cy="424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8244408" y="5668362"/>
            <a:ext cx="504056" cy="424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15 Conector recto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891683" y="0"/>
            <a:ext cx="0" cy="685800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1185774" y="428643"/>
            <a:ext cx="6463309" cy="3563647"/>
            <a:chOff x="1185774" y="428643"/>
            <a:chExt cx="6463309" cy="3563647"/>
          </a:xfrm>
        </p:grpSpPr>
        <p:sp>
          <p:nvSpPr>
            <p:cNvPr id="2" name="1 Rectángulo"/>
            <p:cNvSpPr/>
            <p:nvPr/>
          </p:nvSpPr>
          <p:spPr>
            <a:xfrm>
              <a:off x="1691680" y="428643"/>
              <a:ext cx="54514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PERFIL Y GESTIÓN </a:t>
              </a:r>
              <a:endPara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185774" y="1305842"/>
              <a:ext cx="64633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DEL ADMINISTRADOR</a:t>
              </a:r>
              <a:endPara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466365" y="2238605"/>
              <a:ext cx="59021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EN LAS RELACIONES</a:t>
              </a:r>
              <a:endPara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907704" y="3068960"/>
              <a:ext cx="49028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EMPRESARIALES</a:t>
              </a:r>
              <a:endPara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  <p:pic>
        <p:nvPicPr>
          <p:cNvPr id="19" name="18 Imagen" descr="untitle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933056"/>
            <a:ext cx="3636717" cy="2431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4148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onseguirelexito.com/wp-content/uploads/2014/08/tal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15" r="20509" b="4737"/>
          <a:stretch/>
        </p:blipFill>
        <p:spPr bwMode="auto">
          <a:xfrm flipH="1">
            <a:off x="407190" y="3053326"/>
            <a:ext cx="3156698" cy="332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5940152" cy="3326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6300192" y="0"/>
            <a:ext cx="2843808" cy="3326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559175" y="1137518"/>
            <a:ext cx="424507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EL TALENTO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025047" y="1412774"/>
            <a:ext cx="5381345" cy="1715419"/>
            <a:chOff x="2523337" y="2145630"/>
            <a:chExt cx="5381345" cy="852912"/>
          </a:xfrm>
        </p:grpSpPr>
        <p:sp>
          <p:nvSpPr>
            <p:cNvPr id="9" name="8 Rectángulo"/>
            <p:cNvSpPr/>
            <p:nvPr/>
          </p:nvSpPr>
          <p:spPr>
            <a:xfrm>
              <a:off x="2523337" y="2145630"/>
              <a:ext cx="5381345" cy="4590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como FACTOR del </a:t>
              </a:r>
              <a:endPara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703816" y="2539459"/>
              <a:ext cx="4978927" cy="4590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Capital Humano.</a:t>
              </a:r>
              <a:endPara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058" name="Picture 10" descr="http://blogs.eada.edu/wp-content/uploads/2013/11/empresa-familiar-innovacion-tecnologica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28" b="21106"/>
          <a:stretch/>
        </p:blipFill>
        <p:spPr bwMode="auto">
          <a:xfrm>
            <a:off x="4139952" y="3455083"/>
            <a:ext cx="4253720" cy="2350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852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nes.4ever.eu/data/download/abstractos/fondo-negro-196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4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959171119"/>
              </p:ext>
            </p:extLst>
          </p:nvPr>
        </p:nvGraphicFramePr>
        <p:xfrm>
          <a:off x="1659187" y="1754564"/>
          <a:ext cx="70321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farmacon.files.wordpress.com/2008/10/aristotel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33355" cy="3762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27784" y="57959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CUALIDADES</a:t>
            </a:r>
            <a:endParaRPr lang="es-MX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55976" y="50758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CAPACIDADES</a:t>
            </a:r>
            <a:endParaRPr lang="es-MX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16216" y="436684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APLICACIÓN DEL TALENTO</a:t>
            </a:r>
            <a:endParaRPr lang="es-MX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801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images1JCRETCX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8218" y="110362"/>
            <a:ext cx="1563073" cy="2348880"/>
          </a:xfrm>
          <a:prstGeom prst="rect">
            <a:avLst/>
          </a:prstGeom>
        </p:spPr>
      </p:pic>
      <p:pic>
        <p:nvPicPr>
          <p:cNvPr id="1028" name="Picture 4" descr="http://3.bp.blogspot.com/-rramAUtC-EM/UEdC0j9zoiI/AAAAAAAABnU/WDv-xnX14Zo/s1600/etap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7" t="24138" r="39806" b="23013"/>
          <a:stretch/>
        </p:blipFill>
        <p:spPr bwMode="auto">
          <a:xfrm>
            <a:off x="2123729" y="260648"/>
            <a:ext cx="2763581" cy="2253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208154"/>
            <a:ext cx="9144000" cy="202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49796" y="332656"/>
            <a:ext cx="36724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3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ORIGEN.</a:t>
            </a:r>
            <a:endParaRPr lang="es-MX" sz="23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2566645"/>
            <a:ext cx="172819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CUALIDAD NATURAL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09487" y="2564904"/>
            <a:ext cx="1674881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entury Gothic" panose="020B0502020202020204" pitchFamily="34" charset="0"/>
              </a:rPr>
              <a:t>CAPACIDAD ADQUIRIDA</a:t>
            </a:r>
            <a:endParaRPr lang="es-MX" dirty="0">
              <a:latin typeface="Century Gothic" panose="020B0502020202020204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H="1">
            <a:off x="1907704" y="1657089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6804248" y="1606247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907704" y="1657089"/>
            <a:ext cx="0" cy="835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999328" y="1628800"/>
            <a:ext cx="0" cy="8358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907704" y="3284984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7020272" y="3284984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430504" y="3588985"/>
            <a:ext cx="210623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000" rtlCol="0" anchor="ctr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POTENCIALIZAR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1907704" y="3789040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5652120" y="3789040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4483621" y="4061103"/>
            <a:ext cx="0" cy="592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s://encrypted-tbn1.gstatic.com/images?q=tbn:ANd9GcTuvDdT5s9Pif_X0KnVOenef_hch02g-WBRwSvOJhdZmh4Oc6kCW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142"/>
          <a:stretch/>
        </p:blipFill>
        <p:spPr bwMode="auto">
          <a:xfrm>
            <a:off x="2627784" y="4695229"/>
            <a:ext cx="3762375" cy="966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4098" name="Picture 2" descr="http://modaellos.com/wp-content/uploads/2013/09/moda-trajes-hombre-otono-invierno-2013-2014-tendencias-traje-slim-fit-camise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26" t="3876" r="19109" b="4990"/>
          <a:stretch/>
        </p:blipFill>
        <p:spPr bwMode="auto">
          <a:xfrm flipH="1">
            <a:off x="4860032" y="188640"/>
            <a:ext cx="889141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0978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nes.4ever.eu/data/download/abstractos/fondo-negro-196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4"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7" name="6 Rectángulo"/>
          <p:cNvSpPr/>
          <p:nvPr/>
        </p:nvSpPr>
        <p:spPr>
          <a:xfrm>
            <a:off x="2807804" y="293747"/>
            <a:ext cx="3382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TALENTO</a:t>
            </a:r>
            <a:endParaRPr lang="es-E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496" y="1481009"/>
            <a:ext cx="9289032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CUALIDAD CONVERTIBLE </a:t>
            </a:r>
            <a:r>
              <a:rPr lang="es-MX" sz="27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 VALOR</a:t>
            </a:r>
            <a:r>
              <a:rPr lang="es-MX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PARA LA EMPRESA.</a:t>
            </a:r>
            <a:endParaRPr lang="es-MX" sz="2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97502" y="2538482"/>
            <a:ext cx="8942187" cy="2906742"/>
            <a:chOff x="97502" y="1962418"/>
            <a:chExt cx="8942187" cy="2906742"/>
          </a:xfrm>
        </p:grpSpPr>
        <p:grpSp>
          <p:nvGrpSpPr>
            <p:cNvPr id="23" name="22 Grupo"/>
            <p:cNvGrpSpPr/>
            <p:nvPr/>
          </p:nvGrpSpPr>
          <p:grpSpPr>
            <a:xfrm>
              <a:off x="97502" y="1962418"/>
              <a:ext cx="6562730" cy="2906742"/>
              <a:chOff x="97502" y="1962418"/>
              <a:chExt cx="6562730" cy="2906742"/>
            </a:xfrm>
          </p:grpSpPr>
          <p:grpSp>
            <p:nvGrpSpPr>
              <p:cNvPr id="21" name="20 Grupo"/>
              <p:cNvGrpSpPr/>
              <p:nvPr/>
            </p:nvGrpSpPr>
            <p:grpSpPr>
              <a:xfrm>
                <a:off x="97502" y="1962418"/>
                <a:ext cx="6202690" cy="2906742"/>
                <a:chOff x="97502" y="1962418"/>
                <a:chExt cx="6202690" cy="2906742"/>
              </a:xfrm>
            </p:grpSpPr>
            <p:grpSp>
              <p:nvGrpSpPr>
                <p:cNvPr id="6" name="5 Grupo"/>
                <p:cNvGrpSpPr/>
                <p:nvPr/>
              </p:nvGrpSpPr>
              <p:grpSpPr>
                <a:xfrm>
                  <a:off x="97502" y="2348880"/>
                  <a:ext cx="2386266" cy="2376264"/>
                  <a:chOff x="467544" y="2420888"/>
                  <a:chExt cx="2592288" cy="2376264"/>
                </a:xfrm>
              </p:grpSpPr>
              <p:sp>
                <p:nvSpPr>
                  <p:cNvPr id="2" name="1 Elipse"/>
                  <p:cNvSpPr/>
                  <p:nvPr/>
                </p:nvSpPr>
                <p:spPr>
                  <a:xfrm>
                    <a:off x="467544" y="2420888"/>
                    <a:ext cx="2592288" cy="2376264"/>
                  </a:xfrm>
                  <a:prstGeom prst="ellipse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5" name="4 CuadroTexto"/>
                  <p:cNvSpPr txBox="1"/>
                  <p:nvPr/>
                </p:nvSpPr>
                <p:spPr>
                  <a:xfrm>
                    <a:off x="539552" y="3356992"/>
                    <a:ext cx="2376265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2500" b="1" dirty="0" smtClean="0">
                        <a:latin typeface="Century Gothic" panose="020B0502020202020204" pitchFamily="34" charset="0"/>
                      </a:rPr>
                      <a:t>CUALIDADES</a:t>
                    </a:r>
                    <a:endParaRPr lang="es-MX" sz="25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0" name="9 Más"/>
                <p:cNvSpPr/>
                <p:nvPr/>
              </p:nvSpPr>
              <p:spPr>
                <a:xfrm>
                  <a:off x="2411760" y="3068960"/>
                  <a:ext cx="792088" cy="864096"/>
                </a:xfrm>
                <a:prstGeom prst="mathPlus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grpSp>
              <p:nvGrpSpPr>
                <p:cNvPr id="20" name="19 Grupo"/>
                <p:cNvGrpSpPr/>
                <p:nvPr/>
              </p:nvGrpSpPr>
              <p:grpSpPr>
                <a:xfrm>
                  <a:off x="3059832" y="1962418"/>
                  <a:ext cx="3240360" cy="2906742"/>
                  <a:chOff x="3419872" y="1962418"/>
                  <a:chExt cx="3240360" cy="2906742"/>
                </a:xfrm>
              </p:grpSpPr>
              <p:grpSp>
                <p:nvGrpSpPr>
                  <p:cNvPr id="17" name="16 Grupo"/>
                  <p:cNvGrpSpPr/>
                  <p:nvPr/>
                </p:nvGrpSpPr>
                <p:grpSpPr>
                  <a:xfrm>
                    <a:off x="3491880" y="1962418"/>
                    <a:ext cx="3168352" cy="2906742"/>
                    <a:chOff x="3491880" y="1962418"/>
                    <a:chExt cx="3168352" cy="2906742"/>
                  </a:xfrm>
                </p:grpSpPr>
                <p:sp>
                  <p:nvSpPr>
                    <p:cNvPr id="12" name="11 Elipse"/>
                    <p:cNvSpPr/>
                    <p:nvPr/>
                  </p:nvSpPr>
                  <p:spPr>
                    <a:xfrm>
                      <a:off x="3491880" y="2636912"/>
                      <a:ext cx="1800200" cy="158417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  <p:sp>
                  <p:nvSpPr>
                    <p:cNvPr id="16" name="15 Elipse"/>
                    <p:cNvSpPr/>
                    <p:nvPr/>
                  </p:nvSpPr>
                  <p:spPr>
                    <a:xfrm>
                      <a:off x="4860032" y="3284984"/>
                      <a:ext cx="1800200" cy="1584176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  <p:sp>
                  <p:nvSpPr>
                    <p:cNvPr id="15" name="14 Elipse"/>
                    <p:cNvSpPr/>
                    <p:nvPr/>
                  </p:nvSpPr>
                  <p:spPr>
                    <a:xfrm>
                      <a:off x="4860032" y="1962418"/>
                      <a:ext cx="1800200" cy="1584176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</p:grpSp>
              <p:grpSp>
                <p:nvGrpSpPr>
                  <p:cNvPr id="18" name="17 Grupo"/>
                  <p:cNvGrpSpPr/>
                  <p:nvPr/>
                </p:nvGrpSpPr>
                <p:grpSpPr>
                  <a:xfrm>
                    <a:off x="3419872" y="2564904"/>
                    <a:ext cx="3240360" cy="1737484"/>
                    <a:chOff x="3419872" y="2564904"/>
                    <a:chExt cx="3240360" cy="1737484"/>
                  </a:xfrm>
                </p:grpSpPr>
                <p:sp>
                  <p:nvSpPr>
                    <p:cNvPr id="13" name="12 CuadroTexto"/>
                    <p:cNvSpPr txBox="1"/>
                    <p:nvPr/>
                  </p:nvSpPr>
                  <p:spPr>
                    <a:xfrm>
                      <a:off x="3419872" y="3275692"/>
                      <a:ext cx="1800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MX" b="1" dirty="0" smtClean="0">
                          <a:latin typeface="Century Gothic" panose="020B0502020202020204" pitchFamily="34" charset="0"/>
                        </a:rPr>
                        <a:t>INTELIGENCIA</a:t>
                      </a:r>
                      <a:endParaRPr lang="es-MX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14" name="13 CuadroTexto"/>
                    <p:cNvSpPr txBox="1"/>
                    <p:nvPr/>
                  </p:nvSpPr>
                  <p:spPr>
                    <a:xfrm>
                      <a:off x="4860032" y="2564904"/>
                      <a:ext cx="17725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MX" b="1" dirty="0" smtClean="0">
                          <a:latin typeface="Century Gothic" panose="020B0502020202020204" pitchFamily="34" charset="0"/>
                        </a:rPr>
                        <a:t>EMOCIONAL</a:t>
                      </a:r>
                      <a:endParaRPr lang="es-MX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19" name="18 CuadroTexto"/>
                    <p:cNvSpPr txBox="1"/>
                    <p:nvPr/>
                  </p:nvSpPr>
                  <p:spPr>
                    <a:xfrm>
                      <a:off x="4887652" y="3933056"/>
                      <a:ext cx="17725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MX" b="1" dirty="0" smtClean="0">
                          <a:latin typeface="Century Gothic" panose="020B0502020202020204" pitchFamily="34" charset="0"/>
                        </a:rPr>
                        <a:t>RACIONAL</a:t>
                      </a:r>
                      <a:endParaRPr lang="es-MX" b="1" dirty="0"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2" name="21 Igual que"/>
              <p:cNvSpPr/>
              <p:nvPr/>
            </p:nvSpPr>
            <p:spPr>
              <a:xfrm>
                <a:off x="5796136" y="2996952"/>
                <a:ext cx="864096" cy="746792"/>
              </a:xfrm>
              <a:prstGeom prst="mathEqual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25 Grupo"/>
            <p:cNvGrpSpPr/>
            <p:nvPr/>
          </p:nvGrpSpPr>
          <p:grpSpPr>
            <a:xfrm rot="16200000">
              <a:off x="7273897" y="2167263"/>
              <a:ext cx="1080120" cy="2451465"/>
              <a:chOff x="4770022" y="4451921"/>
              <a:chExt cx="1080120" cy="2451465"/>
            </a:xfrm>
          </p:grpSpPr>
          <p:sp>
            <p:nvSpPr>
              <p:cNvPr id="24" name="23 Redondear rectángulo de esquina del mismo lado"/>
              <p:cNvSpPr/>
              <p:nvPr/>
            </p:nvSpPr>
            <p:spPr>
              <a:xfrm rot="5400000">
                <a:off x="4103948" y="5157192"/>
                <a:ext cx="2412268" cy="1080120"/>
              </a:xfrm>
              <a:prstGeom prst="round2Same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 rot="5400000">
                <a:off x="4067944" y="5445224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b="1" dirty="0">
                    <a:latin typeface="Century Gothic" panose="020B0502020202020204" pitchFamily="34" charset="0"/>
                  </a:rPr>
                  <a:t>C</a:t>
                </a:r>
                <a:r>
                  <a:rPr lang="es-MX" sz="2400" b="1" dirty="0" smtClean="0">
                    <a:latin typeface="Century Gothic" panose="020B0502020202020204" pitchFamily="34" charset="0"/>
                  </a:rPr>
                  <a:t>APACIDADES</a:t>
                </a:r>
                <a:endParaRPr lang="es-MX" sz="2400" b="1" dirty="0"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4" name="3 Conector recto de flecha"/>
          <p:cNvCxnSpPr/>
          <p:nvPr/>
        </p:nvCxnSpPr>
        <p:spPr>
          <a:xfrm flipV="1">
            <a:off x="4932040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932040" y="4005064"/>
            <a:ext cx="288032" cy="4726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327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6208154"/>
            <a:ext cx="9144000" cy="202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7" name="26 Grupo"/>
          <p:cNvGrpSpPr/>
          <p:nvPr/>
        </p:nvGrpSpPr>
        <p:grpSpPr>
          <a:xfrm>
            <a:off x="893353" y="260648"/>
            <a:ext cx="2382503" cy="982624"/>
            <a:chOff x="4565362" y="1829644"/>
            <a:chExt cx="1813435" cy="1107480"/>
          </a:xfrm>
        </p:grpSpPr>
        <p:sp>
          <p:nvSpPr>
            <p:cNvPr id="29" name="28 Rectángulo redondeado"/>
            <p:cNvSpPr/>
            <p:nvPr/>
          </p:nvSpPr>
          <p:spPr>
            <a:xfrm>
              <a:off x="4589269" y="1829644"/>
              <a:ext cx="1703816" cy="1107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521875"/>
                <a:satOff val="16014"/>
                <a:lumOff val="915"/>
                <a:alphaOff val="0"/>
              </a:schemeClr>
            </a:fillRef>
            <a:effectRef idx="3">
              <a:schemeClr val="accent4">
                <a:hueOff val="-1521875"/>
                <a:satOff val="16014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4565362" y="1883707"/>
              <a:ext cx="1813435" cy="999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kern="1200" dirty="0" smtClean="0">
                  <a:latin typeface="Century Gothic" panose="020B0502020202020204" pitchFamily="34" charset="0"/>
                </a:rPr>
                <a:t>PERFIL</a:t>
              </a:r>
              <a:endParaRPr lang="es-MX" sz="28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1" name="Picture 4" descr="https://encrypted-tbn1.gstatic.com/images?q=tbn:ANd9GcQTsqjIrX5eR3bO4U5VXyd3upLilG0ubaVqSIxHGEs5XWy_aOGznGaD7zW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90" y="3717032"/>
            <a:ext cx="2532914" cy="2428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3923928" y="1691516"/>
            <a:ext cx="353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dirty="0" smtClean="0">
                <a:latin typeface="Century Gothic" panose="020B0502020202020204" pitchFamily="34" charset="0"/>
              </a:rPr>
              <a:t>SINERGIA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421748" y="2339588"/>
            <a:ext cx="353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dirty="0" smtClean="0">
                <a:latin typeface="Century Gothic" panose="020B0502020202020204" pitchFamily="34" charset="0"/>
              </a:rPr>
              <a:t>CONTEXTOS ADECUADOS.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270484" y="2996952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MANEJO DE CONFLICTOS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187624" y="1691516"/>
            <a:ext cx="245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>
                <a:latin typeface="Century Gothic" panose="020B0502020202020204" pitchFamily="34" charset="0"/>
              </a:rPr>
              <a:t>ACTITUD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11560" y="23488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ENFOQUE NEGOCIADOR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644008" y="2987660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RAZONAMIENTO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826107" y="3645024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DIRECCIÓN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79512" y="36357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VOLUNTAD Y MOTIVACIÓN.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23528" y="4283804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ORGANIZACIÓN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3059832" y="4283804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CONTROL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926668" y="4859868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TRANSFORMAR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796136" y="260648"/>
            <a:ext cx="2382503" cy="982624"/>
            <a:chOff x="4565362" y="1829644"/>
            <a:chExt cx="1813435" cy="1107480"/>
          </a:xfrm>
        </p:grpSpPr>
        <p:sp>
          <p:nvSpPr>
            <p:cNvPr id="22" name="21 Rectángulo redondeado"/>
            <p:cNvSpPr/>
            <p:nvPr/>
          </p:nvSpPr>
          <p:spPr>
            <a:xfrm>
              <a:off x="4589269" y="1829644"/>
              <a:ext cx="1703816" cy="1107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521875"/>
                <a:satOff val="16014"/>
                <a:lumOff val="915"/>
                <a:alphaOff val="0"/>
              </a:schemeClr>
            </a:fillRef>
            <a:effectRef idx="3">
              <a:schemeClr val="accent4">
                <a:hueOff val="-1521875"/>
                <a:satOff val="16014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565362" y="1883707"/>
              <a:ext cx="1813435" cy="999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>
                  <a:latin typeface="Century Gothic" panose="020B0502020202020204" pitchFamily="34" charset="0"/>
                </a:rPr>
                <a:t>CAPACIDADES</a:t>
              </a:r>
              <a:endParaRPr lang="es-MX" sz="2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-252536" y="4859868"/>
            <a:ext cx="3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dirty="0" smtClean="0">
                <a:latin typeface="Century Gothic" panose="020B0502020202020204" pitchFamily="34" charset="0"/>
              </a:rPr>
              <a:t>INNOVADOR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958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31641" y="37073"/>
            <a:ext cx="6768752" cy="101566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MX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C</a:t>
            </a:r>
            <a:r>
              <a:rPr lang="es-MX" sz="6000" dirty="0" smtClean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a</a:t>
            </a:r>
            <a:r>
              <a:rPr lang="es-MX" sz="6000" dirty="0" smtClean="0">
                <a:solidFill>
                  <a:schemeClr val="accent3">
                    <a:lumMod val="75000"/>
                  </a:schemeClr>
                </a:solidFill>
                <a:latin typeface="Forte" panose="03060902040502070203" pitchFamily="66" charset="0"/>
              </a:rPr>
              <a:t>p</a:t>
            </a:r>
            <a:r>
              <a:rPr lang="es-MX" sz="6000" dirty="0" smtClean="0">
                <a:solidFill>
                  <a:schemeClr val="accent5">
                    <a:lumMod val="75000"/>
                  </a:schemeClr>
                </a:solidFill>
                <a:latin typeface="Forte" panose="03060902040502070203" pitchFamily="66" charset="0"/>
              </a:rPr>
              <a:t>i</a:t>
            </a:r>
            <a:r>
              <a:rPr lang="es-MX" sz="6000" dirty="0" smtClean="0">
                <a:solidFill>
                  <a:srgbClr val="7030A0"/>
                </a:solidFill>
                <a:latin typeface="Forte" panose="03060902040502070203" pitchFamily="66" charset="0"/>
              </a:rPr>
              <a:t>t</a:t>
            </a:r>
            <a:r>
              <a:rPr lang="es-MX" sz="6000" dirty="0" smtClean="0">
                <a:solidFill>
                  <a:schemeClr val="accent6">
                    <a:lumMod val="75000"/>
                  </a:schemeClr>
                </a:solidFill>
                <a:latin typeface="Forte" panose="03060902040502070203" pitchFamily="66" charset="0"/>
              </a:rPr>
              <a:t>a</a:t>
            </a:r>
            <a:r>
              <a:rPr lang="es-MX" sz="6000" dirty="0" smtClean="0">
                <a:solidFill>
                  <a:srgbClr val="92D050"/>
                </a:solidFill>
                <a:latin typeface="Forte" panose="03060902040502070203" pitchFamily="66" charset="0"/>
              </a:rPr>
              <a:t>l   H</a:t>
            </a:r>
            <a:r>
              <a:rPr lang="es-MX" sz="6000" dirty="0" smtClean="0">
                <a:solidFill>
                  <a:schemeClr val="accent6">
                    <a:lumMod val="75000"/>
                  </a:schemeClr>
                </a:solidFill>
                <a:latin typeface="Forte" panose="03060902040502070203" pitchFamily="66" charset="0"/>
              </a:rPr>
              <a:t>u</a:t>
            </a:r>
            <a:r>
              <a:rPr lang="es-MX" sz="6000" dirty="0" smtClean="0">
                <a:solidFill>
                  <a:srgbClr val="7030A0"/>
                </a:solidFill>
                <a:latin typeface="Forte" panose="03060902040502070203" pitchFamily="66" charset="0"/>
              </a:rPr>
              <a:t>m</a:t>
            </a:r>
            <a:r>
              <a:rPr lang="es-MX" sz="6000" dirty="0" smtClean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a</a:t>
            </a:r>
            <a:r>
              <a:rPr lang="es-MX" sz="6000" dirty="0" smtClean="0">
                <a:solidFill>
                  <a:schemeClr val="accent3">
                    <a:lumMod val="75000"/>
                  </a:schemeClr>
                </a:solidFill>
                <a:latin typeface="Forte" panose="03060902040502070203" pitchFamily="66" charset="0"/>
              </a:rPr>
              <a:t>n</a:t>
            </a:r>
            <a:r>
              <a:rPr lang="es-MX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o</a:t>
            </a:r>
            <a:endParaRPr lang="es-MX" sz="6000" dirty="0">
              <a:latin typeface="Forte" panose="03060902040502070203" pitchFamily="66" charset="0"/>
            </a:endParaRPr>
          </a:p>
        </p:txBody>
      </p:sp>
      <p:pic>
        <p:nvPicPr>
          <p:cNvPr id="11" name="Picture 2" descr="http://www.imagenestotal.com/personas-pensando/personas-pensando-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98" y="4941168"/>
            <a:ext cx="1788407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62795" y="-31531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orma libre"/>
          <p:cNvSpPr/>
          <p:nvPr/>
        </p:nvSpPr>
        <p:spPr>
          <a:xfrm>
            <a:off x="215195" y="-27384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orma libre"/>
          <p:cNvSpPr/>
          <p:nvPr/>
        </p:nvSpPr>
        <p:spPr>
          <a:xfrm>
            <a:off x="395536" y="-27384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orma libre"/>
          <p:cNvSpPr/>
          <p:nvPr/>
        </p:nvSpPr>
        <p:spPr>
          <a:xfrm>
            <a:off x="539552" y="-27384"/>
            <a:ext cx="460194" cy="6873765"/>
          </a:xfrm>
          <a:custGeom>
            <a:avLst/>
            <a:gdLst>
              <a:gd name="connsiteX0" fmla="*/ 189453 w 460194"/>
              <a:gd name="connsiteY0" fmla="*/ 0 h 6873765"/>
              <a:gd name="connsiteX1" fmla="*/ 362874 w 460194"/>
              <a:gd name="connsiteY1" fmla="*/ 457200 h 6873765"/>
              <a:gd name="connsiteX2" fmla="*/ 267 w 460194"/>
              <a:gd name="connsiteY2" fmla="*/ 867103 h 6873765"/>
              <a:gd name="connsiteX3" fmla="*/ 299812 w 460194"/>
              <a:gd name="connsiteY3" fmla="*/ 1261241 h 6873765"/>
              <a:gd name="connsiteX4" fmla="*/ 47564 w 460194"/>
              <a:gd name="connsiteY4" fmla="*/ 1828800 h 6873765"/>
              <a:gd name="connsiteX5" fmla="*/ 268281 w 460194"/>
              <a:gd name="connsiteY5" fmla="*/ 2333297 h 6873765"/>
              <a:gd name="connsiteX6" fmla="*/ 31798 w 460194"/>
              <a:gd name="connsiteY6" fmla="*/ 2900855 h 6873765"/>
              <a:gd name="connsiteX7" fmla="*/ 315577 w 460194"/>
              <a:gd name="connsiteY7" fmla="*/ 3547241 h 6873765"/>
              <a:gd name="connsiteX8" fmla="*/ 47564 w 460194"/>
              <a:gd name="connsiteY8" fmla="*/ 3957145 h 6873765"/>
              <a:gd name="connsiteX9" fmla="*/ 284046 w 460194"/>
              <a:gd name="connsiteY9" fmla="*/ 4508938 h 6873765"/>
              <a:gd name="connsiteX10" fmla="*/ 31798 w 460194"/>
              <a:gd name="connsiteY10" fmla="*/ 5044965 h 6873765"/>
              <a:gd name="connsiteX11" fmla="*/ 315577 w 460194"/>
              <a:gd name="connsiteY11" fmla="*/ 5549462 h 6873765"/>
              <a:gd name="connsiteX12" fmla="*/ 47564 w 460194"/>
              <a:gd name="connsiteY12" fmla="*/ 6069724 h 6873765"/>
              <a:gd name="connsiteX13" fmla="*/ 457467 w 460194"/>
              <a:gd name="connsiteY13" fmla="*/ 6637283 h 6873765"/>
              <a:gd name="connsiteX14" fmla="*/ 236750 w 460194"/>
              <a:gd name="connsiteY14" fmla="*/ 6873765 h 6873765"/>
              <a:gd name="connsiteX15" fmla="*/ 236750 w 460194"/>
              <a:gd name="connsiteY15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194" h="6873765">
                <a:moveTo>
                  <a:pt x="189453" y="0"/>
                </a:moveTo>
                <a:cubicBezTo>
                  <a:pt x="291929" y="156341"/>
                  <a:pt x="394405" y="312683"/>
                  <a:pt x="362874" y="457200"/>
                </a:cubicBezTo>
                <a:cubicBezTo>
                  <a:pt x="331343" y="601717"/>
                  <a:pt x="10777" y="733096"/>
                  <a:pt x="267" y="867103"/>
                </a:cubicBezTo>
                <a:cubicBezTo>
                  <a:pt x="-10243" y="1001110"/>
                  <a:pt x="291929" y="1100958"/>
                  <a:pt x="299812" y="1261241"/>
                </a:cubicBezTo>
                <a:cubicBezTo>
                  <a:pt x="307695" y="1421524"/>
                  <a:pt x="52819" y="1650124"/>
                  <a:pt x="47564" y="1828800"/>
                </a:cubicBezTo>
                <a:cubicBezTo>
                  <a:pt x="42309" y="2007476"/>
                  <a:pt x="270909" y="2154621"/>
                  <a:pt x="268281" y="2333297"/>
                </a:cubicBezTo>
                <a:cubicBezTo>
                  <a:pt x="265653" y="2511973"/>
                  <a:pt x="23915" y="2698531"/>
                  <a:pt x="31798" y="2900855"/>
                </a:cubicBezTo>
                <a:cubicBezTo>
                  <a:pt x="39681" y="3103179"/>
                  <a:pt x="312949" y="3371193"/>
                  <a:pt x="315577" y="3547241"/>
                </a:cubicBezTo>
                <a:cubicBezTo>
                  <a:pt x="318205" y="3723289"/>
                  <a:pt x="52819" y="3796862"/>
                  <a:pt x="47564" y="3957145"/>
                </a:cubicBezTo>
                <a:cubicBezTo>
                  <a:pt x="42309" y="4117428"/>
                  <a:pt x="286674" y="4327635"/>
                  <a:pt x="284046" y="4508938"/>
                </a:cubicBezTo>
                <a:cubicBezTo>
                  <a:pt x="281418" y="4690241"/>
                  <a:pt x="26543" y="4871544"/>
                  <a:pt x="31798" y="5044965"/>
                </a:cubicBezTo>
                <a:cubicBezTo>
                  <a:pt x="37053" y="5218386"/>
                  <a:pt x="312949" y="5378669"/>
                  <a:pt x="315577" y="5549462"/>
                </a:cubicBezTo>
                <a:cubicBezTo>
                  <a:pt x="318205" y="5720255"/>
                  <a:pt x="23916" y="5888421"/>
                  <a:pt x="47564" y="6069724"/>
                </a:cubicBezTo>
                <a:cubicBezTo>
                  <a:pt x="71212" y="6251027"/>
                  <a:pt x="425936" y="6503276"/>
                  <a:pt x="457467" y="6637283"/>
                </a:cubicBezTo>
                <a:cubicBezTo>
                  <a:pt x="488998" y="6771290"/>
                  <a:pt x="236750" y="6873765"/>
                  <a:pt x="236750" y="6873765"/>
                </a:cubicBezTo>
                <a:lnTo>
                  <a:pt x="236750" y="6873765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5724128" y="1691516"/>
            <a:ext cx="2376265" cy="3693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RESULTADOS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05152" y="1691516"/>
            <a:ext cx="2376265" cy="369332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INVERSIÓN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4644008" y="908720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2393284" y="1268760"/>
            <a:ext cx="22507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4644008" y="1268760"/>
            <a:ext cx="22507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393284" y="1268760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894732" y="1268760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223120" y="2420888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FORMACIÓN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223120" y="3068960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DESARROLLO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209117" y="3782497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NÓMINA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724128" y="2420888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COMPETITIVIDAD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724127" y="3068960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CRECIMIENTO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724127" y="3779748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UTILIDADES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187624" y="4427820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PRESTACIONES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724127" y="4437112"/>
            <a:ext cx="23762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RENTABILIDAD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3599385" y="1876182"/>
            <a:ext cx="468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255569" y="1876182"/>
            <a:ext cx="468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69" name="7168 Conector recto"/>
          <p:cNvCxnSpPr/>
          <p:nvPr/>
        </p:nvCxnSpPr>
        <p:spPr>
          <a:xfrm>
            <a:off x="4067944" y="1876182"/>
            <a:ext cx="0" cy="2736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273020" y="1885474"/>
            <a:ext cx="0" cy="2736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74" name="7173 Conector recto de flecha"/>
          <p:cNvCxnSpPr>
            <a:endCxn id="28" idx="3"/>
          </p:cNvCxnSpPr>
          <p:nvPr/>
        </p:nvCxnSpPr>
        <p:spPr>
          <a:xfrm flipH="1">
            <a:off x="3599385" y="2605554"/>
            <a:ext cx="468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H="1">
            <a:off x="3599385" y="3212976"/>
            <a:ext cx="468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3599385" y="3933056"/>
            <a:ext cx="468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H="1">
            <a:off x="3599385" y="4621778"/>
            <a:ext cx="468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5273020" y="2605554"/>
            <a:ext cx="4427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5273020" y="3212976"/>
            <a:ext cx="451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5268828" y="3933056"/>
            <a:ext cx="451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5268828" y="4621778"/>
            <a:ext cx="451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gency FB" panose="020B0503020202020204" pitchFamily="34" charset="0"/>
              </a:rPr>
              <a:t>FCA-FCHB2014</a:t>
            </a:r>
            <a:endParaRPr lang="es-MX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095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5400000">
            <a:off x="1398838" y="4801962"/>
            <a:ext cx="657692" cy="3384376"/>
          </a:xfrm>
          <a:custGeom>
            <a:avLst/>
            <a:gdLst>
              <a:gd name="connsiteX0" fmla="*/ 0 w 936104"/>
              <a:gd name="connsiteY0" fmla="*/ 1224136 h 1224136"/>
              <a:gd name="connsiteX1" fmla="*/ 468052 w 936104"/>
              <a:gd name="connsiteY1" fmla="*/ 0 h 1224136"/>
              <a:gd name="connsiteX2" fmla="*/ 936104 w 936104"/>
              <a:gd name="connsiteY2" fmla="*/ 1224136 h 1224136"/>
              <a:gd name="connsiteX3" fmla="*/ 0 w 936104"/>
              <a:gd name="connsiteY3" fmla="*/ 1224136 h 1224136"/>
              <a:gd name="connsiteX0" fmla="*/ 0 w 945724"/>
              <a:gd name="connsiteY0" fmla="*/ 2261366 h 2261366"/>
              <a:gd name="connsiteX1" fmla="*/ 945724 w 945724"/>
              <a:gd name="connsiteY1" fmla="*/ 0 h 2261366"/>
              <a:gd name="connsiteX2" fmla="*/ 936104 w 945724"/>
              <a:gd name="connsiteY2" fmla="*/ 2261366 h 2261366"/>
              <a:gd name="connsiteX3" fmla="*/ 0 w 945724"/>
              <a:gd name="connsiteY3" fmla="*/ 2261366 h 2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724" h="2261366">
                <a:moveTo>
                  <a:pt x="0" y="2261366"/>
                </a:moveTo>
                <a:lnTo>
                  <a:pt x="945724" y="0"/>
                </a:lnTo>
                <a:cubicBezTo>
                  <a:pt x="942517" y="753789"/>
                  <a:pt x="939311" y="1507577"/>
                  <a:pt x="936104" y="2261366"/>
                </a:cubicBezTo>
                <a:lnTo>
                  <a:pt x="0" y="2261366"/>
                </a:lnTo>
                <a:close/>
              </a:path>
            </a:pathLst>
          </a:custGeom>
          <a:solidFill>
            <a:srgbClr val="D2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A22700"/>
              </a:solidFill>
            </a:endParaRPr>
          </a:p>
        </p:txBody>
      </p:sp>
      <p:sp>
        <p:nvSpPr>
          <p:cNvPr id="8" name="3 Triángulo isósceles"/>
          <p:cNvSpPr/>
          <p:nvPr/>
        </p:nvSpPr>
        <p:spPr>
          <a:xfrm rot="16200000">
            <a:off x="7055686" y="-1286934"/>
            <a:ext cx="720080" cy="3383196"/>
          </a:xfrm>
          <a:custGeom>
            <a:avLst/>
            <a:gdLst>
              <a:gd name="connsiteX0" fmla="*/ 0 w 936104"/>
              <a:gd name="connsiteY0" fmla="*/ 1224136 h 1224136"/>
              <a:gd name="connsiteX1" fmla="*/ 468052 w 936104"/>
              <a:gd name="connsiteY1" fmla="*/ 0 h 1224136"/>
              <a:gd name="connsiteX2" fmla="*/ 936104 w 936104"/>
              <a:gd name="connsiteY2" fmla="*/ 1224136 h 1224136"/>
              <a:gd name="connsiteX3" fmla="*/ 0 w 936104"/>
              <a:gd name="connsiteY3" fmla="*/ 1224136 h 1224136"/>
              <a:gd name="connsiteX0" fmla="*/ 0 w 945724"/>
              <a:gd name="connsiteY0" fmla="*/ 2261366 h 2261366"/>
              <a:gd name="connsiteX1" fmla="*/ 945724 w 945724"/>
              <a:gd name="connsiteY1" fmla="*/ 0 h 2261366"/>
              <a:gd name="connsiteX2" fmla="*/ 936104 w 945724"/>
              <a:gd name="connsiteY2" fmla="*/ 2261366 h 2261366"/>
              <a:gd name="connsiteX3" fmla="*/ 0 w 945724"/>
              <a:gd name="connsiteY3" fmla="*/ 2261366 h 2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724" h="2261366">
                <a:moveTo>
                  <a:pt x="0" y="2261366"/>
                </a:moveTo>
                <a:lnTo>
                  <a:pt x="945724" y="0"/>
                </a:lnTo>
                <a:cubicBezTo>
                  <a:pt x="942517" y="753789"/>
                  <a:pt x="939311" y="1507577"/>
                  <a:pt x="936104" y="2261366"/>
                </a:cubicBezTo>
                <a:lnTo>
                  <a:pt x="0" y="2261366"/>
                </a:lnTo>
                <a:close/>
              </a:path>
            </a:pathLst>
          </a:custGeom>
          <a:solidFill>
            <a:srgbClr val="00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-36512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FCA-FCHB2014</a:t>
            </a:r>
            <a:endParaRPr lang="es-MX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91680" y="332656"/>
            <a:ext cx="54854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GESTIÓN 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ADMINISTRADOR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expansionlaboral.com/img/capacit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283523" cy="219159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1520" y="335699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70C0"/>
                </a:solidFill>
                <a:latin typeface="Century Gothic" pitchFamily="34" charset="0"/>
              </a:rPr>
              <a:t>“AQUEL QUE TIENE IMAGINACION PERO CARECE DE  CONOCIMIENTO, TIENE ALAS, PERO NO TIENE PIES”</a:t>
            </a:r>
          </a:p>
          <a:p>
            <a:pPr algn="r"/>
            <a:r>
              <a:rPr lang="es-MX" dirty="0" smtClean="0">
                <a:solidFill>
                  <a:srgbClr val="0070C0"/>
                </a:solidFill>
                <a:latin typeface="Century Gothic" pitchFamily="34" charset="0"/>
              </a:rPr>
              <a:t>JOSEPH JOUBERT</a:t>
            </a:r>
          </a:p>
          <a:p>
            <a:pPr algn="r"/>
            <a:r>
              <a:rPr lang="es-MX" dirty="0" smtClean="0">
                <a:solidFill>
                  <a:srgbClr val="0070C0"/>
                </a:solidFill>
                <a:latin typeface="Century Gothic" pitchFamily="34" charset="0"/>
              </a:rPr>
              <a:t>(1754-1824)</a:t>
            </a:r>
          </a:p>
          <a:p>
            <a:pPr algn="r"/>
            <a:r>
              <a:rPr lang="es-MX" dirty="0" smtClean="0">
                <a:solidFill>
                  <a:srgbClr val="0070C0"/>
                </a:solidFill>
                <a:latin typeface="Century Gothic" pitchFamily="34" charset="0"/>
              </a:rPr>
              <a:t>ESCRITOR Y CRITICO FRANCES</a:t>
            </a:r>
            <a:endParaRPr lang="es-MX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43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1115</TotalTime>
  <Words>299</Words>
  <Application>Microsoft Office PowerPoint</Application>
  <PresentationFormat>Presentación en pantalla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vgonzalezc</cp:lastModifiedBy>
  <cp:revision>480</cp:revision>
  <dcterms:created xsi:type="dcterms:W3CDTF">2014-09-06T05:20:28Z</dcterms:created>
  <dcterms:modified xsi:type="dcterms:W3CDTF">2014-10-09T17:29:07Z</dcterms:modified>
</cp:coreProperties>
</file>