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7" r:id="rId4"/>
    <p:sldId id="257" r:id="rId5"/>
    <p:sldId id="265" r:id="rId6"/>
    <p:sldId id="259" r:id="rId7"/>
    <p:sldId id="260" r:id="rId8"/>
    <p:sldId id="261" r:id="rId9"/>
    <p:sldId id="262" r:id="rId10"/>
    <p:sldId id="264" r:id="rId11"/>
    <p:sldId id="263" r:id="rId12"/>
    <p:sldId id="266" r:id="rId13"/>
  </p:sldIdLst>
  <p:sldSz cx="9144000" cy="6858000" type="screen4x3"/>
  <p:notesSz cx="6858000" cy="9144000"/>
  <p:defaultTextStyle>
    <a:defPPr>
      <a:defRPr lang="es-P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9482D-0788-4529-BBE7-63AD92EBC29A}" type="datetimeFigureOut">
              <a:rPr lang="es-PY" smtClean="0"/>
              <a:t>14/10/2014</a:t>
            </a:fld>
            <a:endParaRPr lang="es-P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02F9E-BE6E-4EAD-A93A-BE80B64CA450}" type="slidenum">
              <a:rPr lang="es-PY" smtClean="0"/>
              <a:t>‹Nº›</a:t>
            </a:fld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525164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9482D-0788-4529-BBE7-63AD92EBC29A}" type="datetimeFigureOut">
              <a:rPr lang="es-PY" smtClean="0"/>
              <a:t>14/10/2014</a:t>
            </a:fld>
            <a:endParaRPr lang="es-P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02F9E-BE6E-4EAD-A93A-BE80B64CA450}" type="slidenum">
              <a:rPr lang="es-PY" smtClean="0"/>
              <a:t>‹Nº›</a:t>
            </a:fld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1420035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9482D-0788-4529-BBE7-63AD92EBC29A}" type="datetimeFigureOut">
              <a:rPr lang="es-PY" smtClean="0"/>
              <a:t>14/10/2014</a:t>
            </a:fld>
            <a:endParaRPr lang="es-P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02F9E-BE6E-4EAD-A93A-BE80B64CA450}" type="slidenum">
              <a:rPr lang="es-PY" smtClean="0"/>
              <a:t>‹Nº›</a:t>
            </a:fld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390894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9482D-0788-4529-BBE7-63AD92EBC29A}" type="datetimeFigureOut">
              <a:rPr lang="es-PY" smtClean="0"/>
              <a:t>14/10/2014</a:t>
            </a:fld>
            <a:endParaRPr lang="es-P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02F9E-BE6E-4EAD-A93A-BE80B64CA450}" type="slidenum">
              <a:rPr lang="es-PY" smtClean="0"/>
              <a:t>‹Nº›</a:t>
            </a:fld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40072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9482D-0788-4529-BBE7-63AD92EBC29A}" type="datetimeFigureOut">
              <a:rPr lang="es-PY" smtClean="0"/>
              <a:t>14/10/2014</a:t>
            </a:fld>
            <a:endParaRPr lang="es-P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02F9E-BE6E-4EAD-A93A-BE80B64CA450}" type="slidenum">
              <a:rPr lang="es-PY" smtClean="0"/>
              <a:t>‹Nº›</a:t>
            </a:fld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1521895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9482D-0788-4529-BBE7-63AD92EBC29A}" type="datetimeFigureOut">
              <a:rPr lang="es-PY" smtClean="0"/>
              <a:t>14/10/2014</a:t>
            </a:fld>
            <a:endParaRPr lang="es-PY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02F9E-BE6E-4EAD-A93A-BE80B64CA450}" type="slidenum">
              <a:rPr lang="es-PY" smtClean="0"/>
              <a:t>‹Nº›</a:t>
            </a:fld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299181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9482D-0788-4529-BBE7-63AD92EBC29A}" type="datetimeFigureOut">
              <a:rPr lang="es-PY" smtClean="0"/>
              <a:t>14/10/2014</a:t>
            </a:fld>
            <a:endParaRPr lang="es-PY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02F9E-BE6E-4EAD-A93A-BE80B64CA450}" type="slidenum">
              <a:rPr lang="es-PY" smtClean="0"/>
              <a:t>‹Nº›</a:t>
            </a:fld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3501271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9482D-0788-4529-BBE7-63AD92EBC29A}" type="datetimeFigureOut">
              <a:rPr lang="es-PY" smtClean="0"/>
              <a:t>14/10/2014</a:t>
            </a:fld>
            <a:endParaRPr lang="es-PY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02F9E-BE6E-4EAD-A93A-BE80B64CA450}" type="slidenum">
              <a:rPr lang="es-PY" smtClean="0"/>
              <a:t>‹Nº›</a:t>
            </a:fld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3355618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9482D-0788-4529-BBE7-63AD92EBC29A}" type="datetimeFigureOut">
              <a:rPr lang="es-PY" smtClean="0"/>
              <a:t>14/10/2014</a:t>
            </a:fld>
            <a:endParaRPr lang="es-PY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02F9E-BE6E-4EAD-A93A-BE80B64CA450}" type="slidenum">
              <a:rPr lang="es-PY" smtClean="0"/>
              <a:t>‹Nº›</a:t>
            </a:fld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4200060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9482D-0788-4529-BBE7-63AD92EBC29A}" type="datetimeFigureOut">
              <a:rPr lang="es-PY" smtClean="0"/>
              <a:t>14/10/2014</a:t>
            </a:fld>
            <a:endParaRPr lang="es-PY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02F9E-BE6E-4EAD-A93A-BE80B64CA450}" type="slidenum">
              <a:rPr lang="es-PY" smtClean="0"/>
              <a:t>‹Nº›</a:t>
            </a:fld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3161286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Y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9482D-0788-4529-BBE7-63AD92EBC29A}" type="datetimeFigureOut">
              <a:rPr lang="es-PY" smtClean="0"/>
              <a:t>14/10/2014</a:t>
            </a:fld>
            <a:endParaRPr lang="es-PY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02F9E-BE6E-4EAD-A93A-BE80B64CA450}" type="slidenum">
              <a:rPr lang="es-PY" smtClean="0"/>
              <a:t>‹Nº›</a:t>
            </a:fld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197743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9482D-0788-4529-BBE7-63AD92EBC29A}" type="datetimeFigureOut">
              <a:rPr lang="es-PY" smtClean="0"/>
              <a:t>14/10/2014</a:t>
            </a:fld>
            <a:endParaRPr lang="es-P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02F9E-BE6E-4EAD-A93A-BE80B64CA450}" type="slidenum">
              <a:rPr lang="es-PY" smtClean="0"/>
              <a:t>‹Nº›</a:t>
            </a:fld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1823994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Y" dirty="0" smtClean="0"/>
              <a:t>Alianza Público Privada</a:t>
            </a:r>
            <a:endParaRPr lang="es-PY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5013176"/>
            <a:ext cx="6400800" cy="1129680"/>
          </a:xfrm>
        </p:spPr>
        <p:txBody>
          <a:bodyPr>
            <a:normAutofit/>
          </a:bodyPr>
          <a:lstStyle/>
          <a:p>
            <a:r>
              <a:rPr lang="es-PY" sz="2400" dirty="0" smtClean="0"/>
              <a:t>Amilcar Ferreira A., MBA</a:t>
            </a:r>
          </a:p>
          <a:p>
            <a:r>
              <a:rPr lang="es-PY" sz="2400" dirty="0" smtClean="0"/>
              <a:t>Octubre, 2014</a:t>
            </a:r>
          </a:p>
          <a:p>
            <a:endParaRPr lang="es-PY" sz="2400" dirty="0" smtClean="0"/>
          </a:p>
        </p:txBody>
      </p:sp>
    </p:spTree>
    <p:extLst>
      <p:ext uri="{BB962C8B-B14F-4D97-AF65-F5344CB8AC3E}">
        <p14:creationId xmlns:p14="http://schemas.microsoft.com/office/powerpoint/2010/main" val="1378285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792087"/>
          </a:xfrm>
        </p:spPr>
        <p:txBody>
          <a:bodyPr>
            <a:normAutofit/>
          </a:bodyPr>
          <a:lstStyle/>
          <a:p>
            <a:r>
              <a:rPr lang="es-PY" sz="3600" dirty="0" smtClean="0">
                <a:solidFill>
                  <a:schemeClr val="accent1"/>
                </a:solidFill>
              </a:rPr>
              <a:t>APP Autorización legislativa</a:t>
            </a:r>
            <a:endParaRPr lang="es-PY" sz="3600" dirty="0">
              <a:solidFill>
                <a:schemeClr val="accent1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52736"/>
            <a:ext cx="7834089" cy="1659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3 Conector recto"/>
          <p:cNvCxnSpPr/>
          <p:nvPr/>
        </p:nvCxnSpPr>
        <p:spPr>
          <a:xfrm>
            <a:off x="683568" y="2276872"/>
            <a:ext cx="79208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810" y="2983841"/>
            <a:ext cx="7719789" cy="949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6863" y="5229200"/>
            <a:ext cx="6430273" cy="1200318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792" y="3933056"/>
            <a:ext cx="2611720" cy="504280"/>
          </a:xfrm>
          <a:prstGeom prst="rect">
            <a:avLst/>
          </a:prstGeom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7187" y="4426076"/>
            <a:ext cx="4080917" cy="80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0280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080120"/>
          </a:xfrm>
        </p:spPr>
        <p:txBody>
          <a:bodyPr>
            <a:normAutofit/>
          </a:bodyPr>
          <a:lstStyle/>
          <a:p>
            <a:r>
              <a:rPr lang="es-PY" sz="3600" dirty="0" smtClean="0">
                <a:solidFill>
                  <a:schemeClr val="accent1"/>
                </a:solidFill>
              </a:rPr>
              <a:t>APP - Aspectos a considerar</a:t>
            </a:r>
            <a:endParaRPr lang="es-PY" sz="3600" dirty="0">
              <a:solidFill>
                <a:schemeClr val="accent1"/>
              </a:solidFill>
            </a:endParaRPr>
          </a:p>
        </p:txBody>
      </p:sp>
      <p:sp>
        <p:nvSpPr>
          <p:cNvPr id="5" name="2 Subtítulo"/>
          <p:cNvSpPr>
            <a:spLocks noGrp="1"/>
          </p:cNvSpPr>
          <p:nvPr>
            <p:ph type="subTitle" idx="1"/>
          </p:nvPr>
        </p:nvSpPr>
        <p:spPr>
          <a:xfrm>
            <a:off x="971600" y="1700808"/>
            <a:ext cx="7416824" cy="360040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PY" sz="3600" dirty="0" smtClean="0"/>
              <a:t>Oportunidad de atraer inversión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PY" sz="3600" dirty="0" smtClean="0"/>
              <a:t>Seguridad Jurídica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PY" sz="3600" dirty="0" smtClean="0"/>
              <a:t>Capacidad de regulación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PY" sz="3600" dirty="0" smtClean="0"/>
              <a:t>Ajuste de tarifas públicas, impacto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PY" sz="3600" dirty="0" smtClean="0"/>
              <a:t>Cantidad de proyectos rentables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s-PY" sz="36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s-PY" sz="3600" dirty="0" smtClean="0"/>
          </a:p>
          <a:p>
            <a:endParaRPr lang="es-PY" sz="3600" dirty="0" smtClean="0"/>
          </a:p>
        </p:txBody>
      </p:sp>
    </p:spTree>
    <p:extLst>
      <p:ext uri="{BB962C8B-B14F-4D97-AF65-F5344CB8AC3E}">
        <p14:creationId xmlns:p14="http://schemas.microsoft.com/office/powerpoint/2010/main" val="2367409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Y" dirty="0" smtClean="0"/>
              <a:t>Muchas gracias!</a:t>
            </a:r>
            <a:endParaRPr lang="es-PY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5013176"/>
            <a:ext cx="6400800" cy="1129680"/>
          </a:xfrm>
        </p:spPr>
        <p:txBody>
          <a:bodyPr>
            <a:normAutofit/>
          </a:bodyPr>
          <a:lstStyle/>
          <a:p>
            <a:r>
              <a:rPr lang="es-PY" sz="2400" dirty="0" smtClean="0"/>
              <a:t>Amilcar Ferreira A., MBA</a:t>
            </a:r>
          </a:p>
          <a:p>
            <a:r>
              <a:rPr lang="es-PY" sz="2400" dirty="0" smtClean="0"/>
              <a:t>Octubre, 2014</a:t>
            </a:r>
          </a:p>
          <a:p>
            <a:endParaRPr lang="es-PY" sz="2400" dirty="0" smtClean="0"/>
          </a:p>
        </p:txBody>
      </p:sp>
    </p:spTree>
    <p:extLst>
      <p:ext uri="{BB962C8B-B14F-4D97-AF65-F5344CB8AC3E}">
        <p14:creationId xmlns:p14="http://schemas.microsoft.com/office/powerpoint/2010/main" val="2961071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8206680" cy="1470025"/>
          </a:xfrm>
        </p:spPr>
        <p:txBody>
          <a:bodyPr>
            <a:normAutofit/>
          </a:bodyPr>
          <a:lstStyle/>
          <a:p>
            <a:r>
              <a:rPr lang="es-PY" dirty="0" smtClean="0">
                <a:solidFill>
                  <a:schemeClr val="accent1"/>
                </a:solidFill>
              </a:rPr>
              <a:t>Infraestructura: pública o privada?</a:t>
            </a:r>
            <a:endParaRPr lang="es-PY" dirty="0">
              <a:solidFill>
                <a:schemeClr val="accent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71600" y="1700808"/>
            <a:ext cx="7416824" cy="2808312"/>
          </a:xfrm>
        </p:spPr>
        <p:txBody>
          <a:bodyPr>
            <a:normAutofit/>
          </a:bodyPr>
          <a:lstStyle/>
          <a:p>
            <a:pPr algn="l"/>
            <a:r>
              <a:rPr lang="es-PY" sz="4400" dirty="0" smtClean="0">
                <a:solidFill>
                  <a:schemeClr val="tx1"/>
                </a:solidFill>
              </a:rPr>
              <a:t>Es posible un Estado Administrador eficiente?</a:t>
            </a:r>
          </a:p>
          <a:p>
            <a:pPr algn="l"/>
            <a:r>
              <a:rPr lang="es-PY" dirty="0" smtClean="0"/>
              <a:t>La respuesta define posibilidades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782" y="3908394"/>
            <a:ext cx="3708242" cy="2472934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0150" y="3908394"/>
            <a:ext cx="3724298" cy="2472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14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8206680" cy="1470025"/>
          </a:xfrm>
        </p:spPr>
        <p:txBody>
          <a:bodyPr>
            <a:normAutofit/>
          </a:bodyPr>
          <a:lstStyle/>
          <a:p>
            <a:r>
              <a:rPr lang="es-PY" dirty="0" smtClean="0">
                <a:solidFill>
                  <a:schemeClr val="accent1"/>
                </a:solidFill>
              </a:rPr>
              <a:t>Infraestructura: pública o privada?</a:t>
            </a:r>
            <a:endParaRPr lang="es-PY" dirty="0">
              <a:solidFill>
                <a:schemeClr val="accent1"/>
              </a:solidFill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573" y="3672408"/>
            <a:ext cx="3515883" cy="2636912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117" y="3672408"/>
            <a:ext cx="3515883" cy="2636912"/>
          </a:xfrm>
          <a:prstGeom prst="rect">
            <a:avLst/>
          </a:prstGeom>
        </p:spPr>
      </p:pic>
      <p:sp>
        <p:nvSpPr>
          <p:cNvPr id="9" name="8 CuadroTexto"/>
          <p:cNvSpPr txBox="1"/>
          <p:nvPr/>
        </p:nvSpPr>
        <p:spPr>
          <a:xfrm>
            <a:off x="1475656" y="1844824"/>
            <a:ext cx="2570575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Y" dirty="0" smtClean="0"/>
              <a:t>Peaje </a:t>
            </a:r>
            <a:r>
              <a:rPr lang="es-PY" dirty="0" err="1" smtClean="0"/>
              <a:t>Ypacarai</a:t>
            </a:r>
            <a:r>
              <a:rPr lang="es-PY" dirty="0" smtClean="0"/>
              <a:t> – Pastoreo</a:t>
            </a:r>
          </a:p>
          <a:p>
            <a:pPr algn="ctr"/>
            <a:r>
              <a:rPr lang="es-PY" dirty="0" smtClean="0"/>
              <a:t>Ida y vuelta</a:t>
            </a:r>
          </a:p>
          <a:p>
            <a:pPr algn="ctr"/>
            <a:endParaRPr lang="es-PY" dirty="0" smtClean="0"/>
          </a:p>
          <a:p>
            <a:pPr algn="ctr"/>
            <a:r>
              <a:rPr lang="es-PY" sz="4400" dirty="0" smtClean="0"/>
              <a:t>G 20.000</a:t>
            </a:r>
            <a:endParaRPr lang="es-PY" sz="44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5696048" y="1844824"/>
            <a:ext cx="2238113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Y" dirty="0" smtClean="0"/>
              <a:t>Peaje Pastoreo - CDE</a:t>
            </a:r>
          </a:p>
          <a:p>
            <a:pPr algn="ctr"/>
            <a:r>
              <a:rPr lang="es-PY" dirty="0" smtClean="0"/>
              <a:t>Ida y vuelta</a:t>
            </a:r>
          </a:p>
          <a:p>
            <a:pPr algn="ctr"/>
            <a:endParaRPr lang="es-PY" dirty="0" smtClean="0"/>
          </a:p>
          <a:p>
            <a:pPr algn="ctr"/>
            <a:r>
              <a:rPr lang="es-PY" sz="4400" dirty="0" smtClean="0"/>
              <a:t>G 50.000</a:t>
            </a:r>
            <a:endParaRPr lang="es-PY" sz="4400" dirty="0"/>
          </a:p>
        </p:txBody>
      </p:sp>
    </p:spTree>
    <p:extLst>
      <p:ext uri="{BB962C8B-B14F-4D97-AF65-F5344CB8AC3E}">
        <p14:creationId xmlns:p14="http://schemas.microsoft.com/office/powerpoint/2010/main" val="1618503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470025"/>
          </a:xfrm>
        </p:spPr>
        <p:txBody>
          <a:bodyPr>
            <a:normAutofit/>
          </a:bodyPr>
          <a:lstStyle/>
          <a:p>
            <a:r>
              <a:rPr lang="es-PY" sz="3600" dirty="0" smtClean="0">
                <a:solidFill>
                  <a:schemeClr val="accent1"/>
                </a:solidFill>
              </a:rPr>
              <a:t>3 formas de desarrollar infraestructura o servicios públicos, a cargo de privados</a:t>
            </a:r>
            <a:endParaRPr lang="es-PY" sz="3600" dirty="0">
              <a:solidFill>
                <a:schemeClr val="accent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71600" y="2060848"/>
            <a:ext cx="7416824" cy="360040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PY" sz="3600" dirty="0" smtClean="0"/>
              <a:t>Privatización (LAP - TAM)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s-PY" sz="36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PY" sz="3600" dirty="0" smtClean="0"/>
              <a:t>Concesión (Tape </a:t>
            </a:r>
            <a:r>
              <a:rPr lang="es-PY" sz="3600" dirty="0" smtClean="0"/>
              <a:t>Pora</a:t>
            </a:r>
            <a:r>
              <a:rPr lang="es-PY" sz="3600" dirty="0" smtClean="0"/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s-PY" sz="36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PY" sz="3600" dirty="0" smtClean="0"/>
              <a:t>Alianza Público-Privada (?)</a:t>
            </a:r>
          </a:p>
          <a:p>
            <a:endParaRPr lang="es-PY" sz="3600" dirty="0" smtClean="0"/>
          </a:p>
        </p:txBody>
      </p:sp>
    </p:spTree>
    <p:extLst>
      <p:ext uri="{BB962C8B-B14F-4D97-AF65-F5344CB8AC3E}">
        <p14:creationId xmlns:p14="http://schemas.microsoft.com/office/powerpoint/2010/main" val="2965986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470025"/>
          </a:xfrm>
        </p:spPr>
        <p:txBody>
          <a:bodyPr>
            <a:normAutofit/>
          </a:bodyPr>
          <a:lstStyle/>
          <a:p>
            <a:r>
              <a:rPr lang="es-PY" sz="3600" dirty="0" smtClean="0">
                <a:solidFill>
                  <a:schemeClr val="accent1"/>
                </a:solidFill>
              </a:rPr>
              <a:t>La Alianza Público Privada</a:t>
            </a:r>
            <a:endParaRPr lang="es-PY" sz="3600" dirty="0">
              <a:solidFill>
                <a:schemeClr val="accent1"/>
              </a:solidFill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3525" y="1772816"/>
            <a:ext cx="6076950" cy="456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375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44624"/>
            <a:ext cx="7772400" cy="1470025"/>
          </a:xfrm>
        </p:spPr>
        <p:txBody>
          <a:bodyPr>
            <a:normAutofit/>
          </a:bodyPr>
          <a:lstStyle/>
          <a:p>
            <a:r>
              <a:rPr lang="es-PY" sz="3600" dirty="0" smtClean="0">
                <a:solidFill>
                  <a:schemeClr val="accent1"/>
                </a:solidFill>
              </a:rPr>
              <a:t>Como participa el Estado?</a:t>
            </a:r>
            <a:endParaRPr lang="es-PY" sz="3600" dirty="0">
              <a:solidFill>
                <a:schemeClr val="accent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71600" y="5157192"/>
            <a:ext cx="7416824" cy="1224136"/>
          </a:xfrm>
        </p:spPr>
        <p:txBody>
          <a:bodyPr>
            <a:normAutofit/>
          </a:bodyPr>
          <a:lstStyle/>
          <a:p>
            <a:r>
              <a:rPr lang="es-PY" sz="3600" dirty="0" smtClean="0"/>
              <a:t>Garantía para el inversor privado: ganar o ganar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435349"/>
            <a:ext cx="8853450" cy="2145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87582"/>
            <a:ext cx="8640960" cy="73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6664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470025"/>
          </a:xfrm>
        </p:spPr>
        <p:txBody>
          <a:bodyPr>
            <a:normAutofit/>
          </a:bodyPr>
          <a:lstStyle/>
          <a:p>
            <a:r>
              <a:rPr lang="es-PY" sz="3600" dirty="0" smtClean="0">
                <a:solidFill>
                  <a:schemeClr val="accent1"/>
                </a:solidFill>
              </a:rPr>
              <a:t>Proyectos</a:t>
            </a:r>
            <a:endParaRPr lang="es-PY" sz="3600" dirty="0">
              <a:solidFill>
                <a:schemeClr val="accent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56792"/>
            <a:ext cx="8460432" cy="4110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1727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080120"/>
          </a:xfrm>
        </p:spPr>
        <p:txBody>
          <a:bodyPr>
            <a:normAutofit/>
          </a:bodyPr>
          <a:lstStyle/>
          <a:p>
            <a:r>
              <a:rPr lang="es-PY" sz="3600" dirty="0" smtClean="0">
                <a:solidFill>
                  <a:schemeClr val="accent1"/>
                </a:solidFill>
              </a:rPr>
              <a:t>Proyectos</a:t>
            </a:r>
            <a:endParaRPr lang="es-PY" sz="3600" dirty="0">
              <a:solidFill>
                <a:schemeClr val="accent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8358708" cy="4712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3038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080120"/>
          </a:xfrm>
        </p:spPr>
        <p:txBody>
          <a:bodyPr>
            <a:normAutofit/>
          </a:bodyPr>
          <a:lstStyle/>
          <a:p>
            <a:r>
              <a:rPr lang="es-PY" sz="3600" dirty="0" smtClean="0">
                <a:solidFill>
                  <a:schemeClr val="accent1"/>
                </a:solidFill>
              </a:rPr>
              <a:t>Proyectos</a:t>
            </a:r>
            <a:endParaRPr lang="es-PY" sz="3600" dirty="0">
              <a:solidFill>
                <a:schemeClr val="accent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726" y="1412776"/>
            <a:ext cx="8622754" cy="4507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42258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138</Words>
  <Application>Microsoft Office PowerPoint</Application>
  <PresentationFormat>Presentación en pantalla (4:3)</PresentationFormat>
  <Paragraphs>38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Alianza Público Privada</vt:lpstr>
      <vt:lpstr>Infraestructura: pública o privada?</vt:lpstr>
      <vt:lpstr>Infraestructura: pública o privada?</vt:lpstr>
      <vt:lpstr>3 formas de desarrollar infraestructura o servicios públicos, a cargo de privados</vt:lpstr>
      <vt:lpstr>La Alianza Público Privada</vt:lpstr>
      <vt:lpstr>Como participa el Estado?</vt:lpstr>
      <vt:lpstr>Proyectos</vt:lpstr>
      <vt:lpstr>Proyectos</vt:lpstr>
      <vt:lpstr>Proyectos</vt:lpstr>
      <vt:lpstr>APP Autorización legislativa</vt:lpstr>
      <vt:lpstr>APP - Aspectos a considerar</vt:lpstr>
      <vt:lpstr>Muchas gracias!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Alianza Público Privada</dc:title>
  <dc:creator>Sony</dc:creator>
  <cp:lastModifiedBy>Sony</cp:lastModifiedBy>
  <cp:revision>10</cp:revision>
  <dcterms:created xsi:type="dcterms:W3CDTF">2014-10-15T02:13:03Z</dcterms:created>
  <dcterms:modified xsi:type="dcterms:W3CDTF">2014-10-15T04:09:09Z</dcterms:modified>
</cp:coreProperties>
</file>