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80" r:id="rId2"/>
    <p:sldId id="393" r:id="rId3"/>
    <p:sldId id="383" r:id="rId4"/>
    <p:sldId id="378" r:id="rId5"/>
    <p:sldId id="379" r:id="rId6"/>
    <p:sldId id="380" r:id="rId7"/>
    <p:sldId id="381" r:id="rId8"/>
    <p:sldId id="387" r:id="rId9"/>
    <p:sldId id="388" r:id="rId10"/>
    <p:sldId id="431" r:id="rId11"/>
    <p:sldId id="424" r:id="rId12"/>
    <p:sldId id="428" r:id="rId13"/>
    <p:sldId id="429" r:id="rId14"/>
    <p:sldId id="432" r:id="rId15"/>
    <p:sldId id="438" r:id="rId16"/>
    <p:sldId id="394" r:id="rId17"/>
    <p:sldId id="453" r:id="rId18"/>
    <p:sldId id="447" r:id="rId19"/>
    <p:sldId id="448" r:id="rId20"/>
    <p:sldId id="399" r:id="rId21"/>
    <p:sldId id="450" r:id="rId22"/>
    <p:sldId id="451" r:id="rId23"/>
    <p:sldId id="411" r:id="rId24"/>
    <p:sldId id="414" r:id="rId25"/>
    <p:sldId id="416" r:id="rId26"/>
    <p:sldId id="417" r:id="rId27"/>
    <p:sldId id="444" r:id="rId28"/>
    <p:sldId id="418" r:id="rId29"/>
    <p:sldId id="421" r:id="rId30"/>
    <p:sldId id="408" r:id="rId31"/>
    <p:sldId id="437" r:id="rId32"/>
    <p:sldId id="454" r:id="rId33"/>
    <p:sldId id="455" r:id="rId34"/>
    <p:sldId id="456" r:id="rId35"/>
    <p:sldId id="422" r:id="rId36"/>
    <p:sldId id="423" r:id="rId3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FDDEDC-82B2-4499-BD2D-5D9ACF979EB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531772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AR" noProof="0" smtClean="0"/>
              <a:t>Haga clic para modificar el estilo de texto del patrón</a:t>
            </a:r>
          </a:p>
          <a:p>
            <a:pPr lvl="1"/>
            <a:r>
              <a:rPr lang="es-AR" noProof="0" smtClean="0"/>
              <a:t>Segundo nivel</a:t>
            </a:r>
          </a:p>
          <a:p>
            <a:pPr lvl="2"/>
            <a:r>
              <a:rPr lang="es-AR" noProof="0" smtClean="0"/>
              <a:t>Tercer nivel</a:t>
            </a:r>
          </a:p>
          <a:p>
            <a:pPr lvl="3"/>
            <a:r>
              <a:rPr lang="es-AR" noProof="0" smtClean="0"/>
              <a:t>Cuarto nivel</a:t>
            </a:r>
          </a:p>
          <a:p>
            <a:pPr lvl="4"/>
            <a:r>
              <a:rPr lang="es-AR" noProof="0" smtClean="0"/>
              <a:t>Quinto nivel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A7C859-9DBF-4F6B-9B9E-1C06F0694E5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766091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A7C859-9DBF-4F6B-9B9E-1C06F0694E5A}" type="slidenum">
              <a:rPr lang="es-AR" smtClean="0"/>
              <a:pPr>
                <a:defRPr/>
              </a:pPr>
              <a:t>24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AR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AR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AR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AR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AR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AR" sz="2400">
                <a:latin typeface="Times New Roman" pitchFamily="18" charset="0"/>
              </a:endParaRPr>
            </a:p>
          </p:txBody>
        </p:sp>
      </p:grpSp>
      <p:sp>
        <p:nvSpPr>
          <p:cNvPr id="235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AR"/>
              <a:t>Haga clic para cambiar el estilo de título	</a:t>
            </a:r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s-AR"/>
              <a:t>Haga clic para modificar el estilo de subtítulo del patrón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7753-D5ED-4706-B9B1-42D3EF6AFFC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17E43-C739-4361-B9CA-E83547C1A59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3E1B1-DA00-4615-B092-DE15252C732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A0A4E-82DF-4D07-B02B-C25C7152E2C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BE171-2A24-4552-A430-D8AAD843431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F8D92-B51C-4C47-8B02-E869D60C591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F65CE-DEBC-46A0-9F5D-DA2F52C29BB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8B91C-E618-4135-B4B8-0C22E3E1BE1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7C448-DB35-4BB8-94BA-AAD3F861C70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3DC28-E0FE-4270-AB5A-E81897E784D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485EB-A0EF-47C7-8D6B-CE3F39A9680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22531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AR" sz="2400">
                <a:latin typeface="Times New Roman" pitchFamily="18" charset="0"/>
              </a:endParaRPr>
            </a:p>
          </p:txBody>
        </p:sp>
        <p:sp>
          <p:nvSpPr>
            <p:cNvPr id="22532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AR" sz="2400">
                <a:latin typeface="Times New Roman" pitchFamily="18" charset="0"/>
              </a:endParaRPr>
            </a:p>
          </p:txBody>
        </p:sp>
        <p:sp>
          <p:nvSpPr>
            <p:cNvPr id="22533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AR" sz="2400">
                <a:latin typeface="Times New Roman" pitchFamily="18" charset="0"/>
              </a:endParaRPr>
            </a:p>
          </p:txBody>
        </p:sp>
        <p:sp>
          <p:nvSpPr>
            <p:cNvPr id="22534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AR" sz="2400">
                <a:latin typeface="Times New Roman" pitchFamily="18" charset="0"/>
              </a:endParaRPr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AR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AR" smtClean="0"/>
              <a:t>Haga clic para modificar el estilo de texto del patrón</a:t>
            </a:r>
          </a:p>
          <a:p>
            <a:pPr lvl="1"/>
            <a:r>
              <a:rPr lang="es-AR" smtClean="0"/>
              <a:t>Segundo nivel</a:t>
            </a:r>
          </a:p>
          <a:p>
            <a:pPr lvl="2"/>
            <a:r>
              <a:rPr lang="es-AR" smtClean="0"/>
              <a:t>Tercer nivel</a:t>
            </a:r>
          </a:p>
          <a:p>
            <a:pPr lvl="3"/>
            <a:r>
              <a:rPr lang="es-AR" smtClean="0"/>
              <a:t>Cuarto nivel</a:t>
            </a:r>
          </a:p>
          <a:p>
            <a:pPr lvl="4"/>
            <a:r>
              <a:rPr lang="es-AR" smtClean="0"/>
              <a:t>Quinto nivel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A661882-0B0F-4A1C-B03E-6AC25C7A891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AR" smtClean="0"/>
              <a:t>Haga clic para cambiar el estilo de título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358246" cy="2184405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es-PY" sz="4800" b="1" dirty="0" smtClean="0">
                <a:latin typeface="Comic Sans MS" pitchFamily="66" charset="0"/>
                <a:cs typeface="Aharoni" pitchFamily="2" charset="-79"/>
              </a:rPr>
              <a:t>LOS DESAFÍOS DE LA UNIVERSIDAD ACTUAL</a:t>
            </a:r>
            <a:endParaRPr lang="es-ES" sz="4800" dirty="0">
              <a:latin typeface="Comic Sans MS" pitchFamily="66" charset="0"/>
              <a:cs typeface="Aharoni" pitchFamily="2" charset="-79"/>
            </a:endParaRPr>
          </a:p>
        </p:txBody>
      </p:sp>
      <p:sp>
        <p:nvSpPr>
          <p:cNvPr id="3075" name="6 Subtítulo"/>
          <p:cNvSpPr>
            <a:spLocks noGrp="1"/>
          </p:cNvSpPr>
          <p:nvPr>
            <p:ph type="subTitle" idx="1"/>
          </p:nvPr>
        </p:nvSpPr>
        <p:spPr>
          <a:xfrm>
            <a:off x="428596" y="2857496"/>
            <a:ext cx="8358246" cy="2786082"/>
          </a:xfrm>
          <a:solidFill>
            <a:srgbClr val="C00000"/>
          </a:solidFill>
        </p:spPr>
        <p:txBody>
          <a:bodyPr/>
          <a:lstStyle/>
          <a:p>
            <a:pPr algn="ctr"/>
            <a:r>
              <a:rPr lang="es-ES" b="1" dirty="0" smtClean="0">
                <a:solidFill>
                  <a:srgbClr val="FFFF00"/>
                </a:solidFill>
                <a:latin typeface="Comic Sans MS" pitchFamily="66" charset="0"/>
                <a:cs typeface="Aharoni" pitchFamily="2" charset="-79"/>
              </a:rPr>
              <a:t>Nuevos roles del docente y del alumno</a:t>
            </a:r>
          </a:p>
          <a:p>
            <a:pPr algn="ctr"/>
            <a:r>
              <a:rPr lang="es-PY" b="1" dirty="0" smtClean="0">
                <a:latin typeface="Comic Sans MS" pitchFamily="66" charset="0"/>
                <a:cs typeface="Aharoni" pitchFamily="2" charset="-79"/>
              </a:rPr>
              <a:t>IV Congreso Internacional de Economía, Administración y Contaduría Pública</a:t>
            </a:r>
            <a:r>
              <a:rPr lang="es-ES" b="1" dirty="0" smtClean="0">
                <a:solidFill>
                  <a:srgbClr val="FFFF00"/>
                </a:solidFill>
                <a:latin typeface="Comic Sans MS" pitchFamily="66" charset="0"/>
                <a:cs typeface="Aharoni" pitchFamily="2" charset="-79"/>
              </a:rPr>
              <a:t> </a:t>
            </a:r>
          </a:p>
          <a:p>
            <a:r>
              <a:rPr lang="es-ES" b="1" dirty="0" smtClean="0">
                <a:solidFill>
                  <a:srgbClr val="FFFF00"/>
                </a:solidFill>
                <a:latin typeface="Comic Sans MS" pitchFamily="66" charset="0"/>
                <a:cs typeface="Aharoni" pitchFamily="2" charset="-79"/>
              </a:rPr>
              <a:t>Facultad de Economía. UNA</a:t>
            </a:r>
          </a:p>
          <a:p>
            <a:r>
              <a:rPr lang="es-ES" b="1" smtClean="0">
                <a:solidFill>
                  <a:srgbClr val="FFFF00"/>
                </a:solidFill>
                <a:latin typeface="Comic Sans MS" pitchFamily="66" charset="0"/>
                <a:cs typeface="Aharoni" pitchFamily="2" charset="-79"/>
              </a:rPr>
              <a:t>15 </a:t>
            </a:r>
            <a:r>
              <a:rPr lang="es-ES" b="1" dirty="0" smtClean="0">
                <a:solidFill>
                  <a:srgbClr val="FFFF00"/>
                </a:solidFill>
                <a:latin typeface="Comic Sans MS" pitchFamily="66" charset="0"/>
                <a:cs typeface="Aharoni" pitchFamily="2" charset="-79"/>
              </a:rPr>
              <a:t>de Octubre de 2014</a:t>
            </a:r>
          </a:p>
          <a:p>
            <a:r>
              <a:rPr lang="es-ES" sz="4000" b="1" dirty="0" smtClean="0">
                <a:latin typeface="Comic Sans MS" pitchFamily="66" charset="0"/>
                <a:cs typeface="Aharoni" pitchFamily="2" charset="-79"/>
              </a:rPr>
              <a:t>Dra. Blanca </a:t>
            </a:r>
            <a:r>
              <a:rPr lang="es-ES" sz="4000" b="1" dirty="0" err="1" smtClean="0">
                <a:latin typeface="Comic Sans MS" pitchFamily="66" charset="0"/>
                <a:cs typeface="Aharoni" pitchFamily="2" charset="-79"/>
              </a:rPr>
              <a:t>Ovelar</a:t>
            </a:r>
            <a:endParaRPr lang="es-ES" sz="4000" b="1" dirty="0" smtClean="0">
              <a:latin typeface="Comic Sans MS" pitchFamily="66" charset="0"/>
              <a:cs typeface="Aharoni" pitchFamily="2" charset="-79"/>
            </a:endParaRPr>
          </a:p>
        </p:txBody>
      </p:sp>
      <p:pic>
        <p:nvPicPr>
          <p:cNvPr id="5" name="4 Imagen" descr="images (1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572008"/>
            <a:ext cx="2786082" cy="19750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00034" y="3929066"/>
            <a:ext cx="7772400" cy="1362075"/>
          </a:xfrm>
        </p:spPr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LA EDUCACIÓN SUPERIOR EN EL PARAGUAY…….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s-ES" sz="2800" b="1" dirty="0" smtClean="0"/>
          </a:p>
          <a:p>
            <a:pPr algn="ctr"/>
            <a:r>
              <a:rPr lang="es-ES" sz="2800" b="1" dirty="0" smtClean="0">
                <a:latin typeface="Comic Sans MS" pitchFamily="66" charset="0"/>
              </a:rPr>
              <a:t>LOS DATOS DE NUESTRA REALIDAD</a:t>
            </a:r>
          </a:p>
          <a:p>
            <a:pPr algn="ctr"/>
            <a:endParaRPr lang="es-ES" sz="2800" b="1" dirty="0"/>
          </a:p>
        </p:txBody>
      </p:sp>
      <p:pic>
        <p:nvPicPr>
          <p:cNvPr id="7" name="6 Imagen" descr="CARA PINTA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4714884"/>
            <a:ext cx="2286000" cy="1714500"/>
          </a:xfrm>
          <a:prstGeom prst="rect">
            <a:avLst/>
          </a:prstGeom>
        </p:spPr>
      </p:pic>
      <p:pic>
        <p:nvPicPr>
          <p:cNvPr id="8" name="7 Imagen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357298"/>
            <a:ext cx="2847975" cy="1600200"/>
          </a:xfrm>
          <a:prstGeom prst="rect">
            <a:avLst/>
          </a:prstGeom>
        </p:spPr>
      </p:pic>
      <p:pic>
        <p:nvPicPr>
          <p:cNvPr id="9" name="8 Imagen" descr="images (3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0" y="642918"/>
            <a:ext cx="3071834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En el Paraguay existen….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86412"/>
          </a:xfrm>
        </p:spPr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54 universidades con 123 filiales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8 son públicas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46 son privadas</a:t>
            </a:r>
            <a:endParaRPr lang="es-ES" b="1" dirty="0" smtClean="0">
              <a:latin typeface="Comic Sans MS" pitchFamily="66" charset="0"/>
            </a:endParaRPr>
          </a:p>
          <a:p>
            <a:r>
              <a:rPr lang="es-ES" b="1" dirty="0" smtClean="0">
                <a:latin typeface="Comic Sans MS" pitchFamily="66" charset="0"/>
              </a:rPr>
              <a:t>37 Institutos Superiores Universitarios creados por Ley de la Nación</a:t>
            </a:r>
          </a:p>
          <a:p>
            <a:r>
              <a:rPr lang="es-ES" sz="3200" b="1" dirty="0" smtClean="0">
                <a:solidFill>
                  <a:srgbClr val="C00000"/>
                </a:solidFill>
                <a:latin typeface="Comic Sans MS" pitchFamily="66" charset="0"/>
              </a:rPr>
              <a:t>Muchas de estas instituciones carecen de las mínimas condiciones para ofrecer educación superior </a:t>
            </a:r>
          </a:p>
          <a:p>
            <a:pPr marL="342900" lvl="1" indent="-342900"/>
            <a:endParaRPr lang="es-ES" dirty="0" smtClean="0">
              <a:latin typeface="Comic Sans MS" pitchFamily="66" charset="0"/>
            </a:endParaRPr>
          </a:p>
          <a:p>
            <a:endParaRPr lang="es-ES" b="1" dirty="0" smtClean="0">
              <a:latin typeface="Comic Sans MS" pitchFamily="66" charset="0"/>
            </a:endParaRPr>
          </a:p>
          <a:p>
            <a:endParaRPr lang="es-ES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s-ES" sz="3200" b="1" dirty="0" smtClean="0">
                <a:solidFill>
                  <a:srgbClr val="C00000"/>
                </a:solidFill>
                <a:latin typeface="Comic Sans MS" pitchFamily="66" charset="0"/>
              </a:rPr>
              <a:t>LA EDUCACIÓN UNIVERSITARIA SE RIGE POR….</a:t>
            </a:r>
            <a:endParaRPr lang="es-E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/>
          <a:lstStyle/>
          <a:p>
            <a:r>
              <a:rPr lang="es-ES" sz="2800" b="1" dirty="0" smtClean="0">
                <a:latin typeface="Comic Sans MS" pitchFamily="66" charset="0"/>
              </a:rPr>
              <a:t>LA LEY  4995/2013</a:t>
            </a:r>
          </a:p>
          <a:p>
            <a:r>
              <a:rPr lang="es-ES" sz="2800" b="1" dirty="0" smtClean="0">
                <a:latin typeface="Comic Sans MS" pitchFamily="66" charset="0"/>
              </a:rPr>
              <a:t>PRINCIPIOS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rigor científico y responsabilidad ética en la búsqueda y construcción de conocimiento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rendición de cuentas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Pertinencia cultural y con los planes de gobierno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Entre otros</a:t>
            </a:r>
          </a:p>
          <a:p>
            <a:r>
              <a:rPr lang="es-ES" sz="2800" b="1" dirty="0" smtClean="0">
                <a:latin typeface="Comic Sans MS" pitchFamily="66" charset="0"/>
              </a:rPr>
              <a:t>NUEVO ORGANO DE GOBIERNO</a:t>
            </a:r>
          </a:p>
          <a:p>
            <a:r>
              <a:rPr lang="es-ES" sz="2800" b="1" dirty="0" smtClean="0">
                <a:latin typeface="Comic Sans MS" pitchFamily="66" charset="0"/>
              </a:rPr>
              <a:t>SOSTENIMIENTO Y REGIMEN ECONOMICO – 7% del PGACE  Y 2% INV.</a:t>
            </a:r>
          </a:p>
          <a:p>
            <a:r>
              <a:rPr lang="es-ES" sz="2800" b="1" dirty="0" smtClean="0">
                <a:latin typeface="Comic Sans MS" pitchFamily="66" charset="0"/>
              </a:rPr>
              <a:t>INFORMACIÓN PÚBLICA</a:t>
            </a:r>
          </a:p>
          <a:p>
            <a:endParaRPr lang="es-ES" sz="2800" b="1" dirty="0" smtClean="0">
              <a:latin typeface="Comic Sans MS" pitchFamily="66" charset="0"/>
            </a:endParaRPr>
          </a:p>
          <a:p>
            <a:pPr lvl="1">
              <a:buNone/>
            </a:pPr>
            <a:endParaRPr lang="es-ES" dirty="0" smtClean="0">
              <a:latin typeface="Comic Sans MS" pitchFamily="66" charset="0"/>
            </a:endParaRPr>
          </a:p>
          <a:p>
            <a:pPr lvl="1">
              <a:buNone/>
            </a:pP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es-ES" sz="3200" b="1" dirty="0" smtClean="0">
                <a:latin typeface="Comic Sans MS" pitchFamily="66" charset="0"/>
              </a:rPr>
              <a:t>LA EDUCACIÓN UNIVERSITARIA SE RIGE POR LA LEY 4995</a:t>
            </a:r>
            <a:endParaRPr lang="es-ES" sz="3200" b="1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5786454"/>
          </a:xfrm>
        </p:spPr>
        <p:txBody>
          <a:bodyPr/>
          <a:lstStyle/>
          <a:p>
            <a:pPr lvl="1">
              <a:buNone/>
            </a:pPr>
            <a:r>
              <a:rPr lang="es-ES" b="1" dirty="0" smtClean="0">
                <a:latin typeface="Comic Sans MS" pitchFamily="66" charset="0"/>
              </a:rPr>
              <a:t>ATRIBUCIONES DE LA ANEAES</a:t>
            </a:r>
          </a:p>
          <a:p>
            <a:pPr lvl="1">
              <a:buNone/>
            </a:pPr>
            <a:r>
              <a:rPr lang="es-ES" b="1" dirty="0" smtClean="0">
                <a:latin typeface="Comic Sans MS" pitchFamily="66" charset="0"/>
              </a:rPr>
              <a:t>ART 82</a:t>
            </a:r>
          </a:p>
          <a:p>
            <a:pPr lvl="1">
              <a:buNone/>
            </a:pPr>
            <a:r>
              <a:rPr lang="es-ES" b="1" dirty="0" smtClean="0">
                <a:latin typeface="Comic Sans MS" pitchFamily="66" charset="0"/>
              </a:rPr>
              <a:t>…</a:t>
            </a:r>
            <a:r>
              <a:rPr lang="es-ES" sz="2400" b="1" dirty="0" smtClean="0">
                <a:latin typeface="Comic Sans MS" pitchFamily="66" charset="0"/>
              </a:rPr>
              <a:t>verificar y certificar sistemáticamente la calidad de las instituciones, filiales, programas, carreras.</a:t>
            </a:r>
          </a:p>
          <a:p>
            <a:pPr lvl="1">
              <a:buNone/>
            </a:pPr>
            <a:r>
              <a:rPr lang="es-ES" sz="2400" b="1" dirty="0" smtClean="0">
                <a:latin typeface="Comic Sans MS" pitchFamily="66" charset="0"/>
              </a:rPr>
              <a:t>…la agencia tendrá a su cargo la acreditación de las carreras de las universidades e institutos superiores. La acreditación de la carrera es un requisito indispensable para acceder a fondos públicos y becas del Estado, así como para acceder a concursos, licitaciones y prestaciones de servicios al Estado</a:t>
            </a:r>
            <a:r>
              <a:rPr lang="es-ES" sz="2400" b="1" dirty="0" smtClean="0">
                <a:solidFill>
                  <a:srgbClr val="C00000"/>
                </a:solidFill>
                <a:latin typeface="Comic Sans MS" pitchFamily="66" charset="0"/>
              </a:rPr>
              <a:t>. La acreditación de programas será necesaria para el reconocimiento oficial de carreras reguladas por el Estado….</a:t>
            </a:r>
          </a:p>
          <a:p>
            <a:pPr lvl="1">
              <a:buNone/>
            </a:pPr>
            <a:endParaRPr lang="es-E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643447"/>
            <a:ext cx="7772400" cy="642942"/>
          </a:xfrm>
        </p:spPr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/>
            </a:r>
            <a:br>
              <a:rPr lang="es-ES" dirty="0" smtClean="0">
                <a:latin typeface="Comic Sans MS" pitchFamily="66" charset="0"/>
              </a:rPr>
            </a:br>
            <a:r>
              <a:rPr lang="es-ES" dirty="0" smtClean="0">
                <a:solidFill>
                  <a:srgbClr val="C00000"/>
                </a:solidFill>
                <a:latin typeface="Comic Sans MS" pitchFamily="66" charset="0"/>
              </a:rPr>
              <a:t>¿QUÉ DEBEMOS CAMBIAR?</a:t>
            </a:r>
            <a:br>
              <a:rPr lang="es-ES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es-ES" dirty="0" smtClean="0">
                <a:latin typeface="Comic Sans MS" pitchFamily="66" charset="0"/>
              </a:rPr>
              <a:t/>
            </a:r>
            <a:br>
              <a:rPr lang="es-ES" dirty="0" smtClean="0">
                <a:latin typeface="Comic Sans MS" pitchFamily="66" charset="0"/>
              </a:rPr>
            </a:br>
            <a:r>
              <a:rPr lang="es-ES" dirty="0" smtClean="0">
                <a:latin typeface="Comic Sans MS" pitchFamily="66" charset="0"/>
              </a:rPr>
              <a:t/>
            </a:r>
            <a:br>
              <a:rPr lang="es-ES" dirty="0" smtClean="0">
                <a:latin typeface="Comic Sans MS" pitchFamily="66" charset="0"/>
              </a:rPr>
            </a:b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2093923"/>
          </a:xfrm>
        </p:spPr>
        <p:txBody>
          <a:bodyPr/>
          <a:lstStyle/>
          <a:p>
            <a:pPr algn="ctr"/>
            <a:r>
              <a:rPr lang="es-ES" sz="2800" b="1" dirty="0" smtClean="0">
                <a:latin typeface="Comic Sans MS" pitchFamily="66" charset="0"/>
              </a:rPr>
              <a:t>LA ACADEMIA Y SUS DESAFÍOS DE ADECUACIÓN A LAS EXIGENCIAS ACTUALES</a:t>
            </a:r>
            <a:endParaRPr lang="es-ES" sz="2800" b="1" dirty="0">
              <a:latin typeface="Comic Sans MS" pitchFamily="66" charset="0"/>
            </a:endParaRPr>
          </a:p>
        </p:txBody>
      </p:sp>
      <p:pic>
        <p:nvPicPr>
          <p:cNvPr id="4" name="3 Imagen" descr="Deprimidos-hombre-de-negocios-con-la-cabeza-en-el-dolor-2571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1285860"/>
            <a:ext cx="2357454" cy="2333257"/>
          </a:xfrm>
          <a:prstGeom prst="rect">
            <a:avLst/>
          </a:prstGeom>
        </p:spPr>
      </p:pic>
      <p:pic>
        <p:nvPicPr>
          <p:cNvPr id="7" name="3 Marcador de contenido" descr="images (4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15008" y="500042"/>
            <a:ext cx="2895644" cy="2919552"/>
          </a:xfrm>
          <a:prstGeom prst="rect">
            <a:avLst/>
          </a:prstGeom>
          <a:noFill/>
          <a:ln w="76200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8" name="7 Imagen" descr="images 2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428604"/>
            <a:ext cx="2773118" cy="2857520"/>
          </a:xfrm>
          <a:prstGeom prst="rect">
            <a:avLst/>
          </a:prstGeom>
          <a:ln w="76200">
            <a:solidFill>
              <a:srgbClr val="C00000"/>
            </a:solidFill>
          </a:ln>
          <a:scene3d>
            <a:camera prst="isometricOffAxis1Right"/>
            <a:lightRig rig="threePt" dir="t"/>
          </a:scene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8189"/>
          </a:xfrm>
        </p:spPr>
        <p:txBody>
          <a:bodyPr>
            <a:noAutofit/>
          </a:bodyPr>
          <a:lstStyle/>
          <a:p>
            <a:r>
              <a:rPr lang="es-ES" sz="3600" b="1" dirty="0" smtClean="0">
                <a:latin typeface="Comic Sans MS" pitchFamily="66" charset="0"/>
                <a:cs typeface="Aharoni" pitchFamily="2" charset="-79"/>
              </a:rPr>
              <a:t>700 años de la Universidad .</a:t>
            </a:r>
          </a:p>
          <a:p>
            <a:r>
              <a:rPr lang="es-ES" sz="3600" b="1" dirty="0" smtClean="0">
                <a:latin typeface="Comic Sans MS" pitchFamily="66" charset="0"/>
                <a:cs typeface="Aharoni" pitchFamily="2" charset="-79"/>
              </a:rPr>
              <a:t>400 años de la Escuela.</a:t>
            </a:r>
          </a:p>
          <a:p>
            <a:r>
              <a:rPr lang="es-ES" sz="3600" b="1" dirty="0" smtClean="0">
                <a:latin typeface="Comic Sans MS" pitchFamily="66" charset="0"/>
                <a:cs typeface="Aharoni" pitchFamily="2" charset="-79"/>
              </a:rPr>
              <a:t>Siglo XXI- Sociedad del Conocimiento-</a:t>
            </a:r>
          </a:p>
          <a:p>
            <a:r>
              <a:rPr lang="es-ES" sz="3600" b="1" dirty="0" smtClean="0">
                <a:latin typeface="Comic Sans MS" pitchFamily="66" charset="0"/>
                <a:cs typeface="Aharoni" pitchFamily="2" charset="-79"/>
              </a:rPr>
              <a:t>Estremece los cimientos de la función transmisora de la </a:t>
            </a:r>
            <a:r>
              <a:rPr lang="es-ES" sz="3600" b="1" i="1" u="sng" dirty="0" smtClean="0">
                <a:solidFill>
                  <a:srgbClr val="C00000"/>
                </a:solidFill>
                <a:latin typeface="Comic Sans MS" pitchFamily="66" charset="0"/>
                <a:cs typeface="Aharoni" pitchFamily="2" charset="-79"/>
              </a:rPr>
              <a:t>Institución Educativa.</a:t>
            </a:r>
            <a:endParaRPr lang="es-ES" sz="3600" b="1" dirty="0" smtClean="0">
              <a:solidFill>
                <a:srgbClr val="C00000"/>
              </a:solidFill>
              <a:latin typeface="Comic Sans MS" pitchFamily="66" charset="0"/>
              <a:cs typeface="Aharoni" pitchFamily="2" charset="-79"/>
            </a:endParaRPr>
          </a:p>
          <a:p>
            <a:r>
              <a:rPr lang="es-ES" sz="3600" b="1" dirty="0" smtClean="0">
                <a:latin typeface="Comic Sans MS" pitchFamily="66" charset="0"/>
                <a:cs typeface="Aharoni" pitchFamily="2" charset="-79"/>
              </a:rPr>
              <a:t>Y exige una nueva comprensión, un nuevo concepto.</a:t>
            </a:r>
          </a:p>
        </p:txBody>
      </p:sp>
      <p:pic>
        <p:nvPicPr>
          <p:cNvPr id="4" name="3 Imagen" descr="descarga (3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1643050"/>
            <a:ext cx="2845007" cy="1928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solidFill>
            <a:schemeClr val="bg1"/>
          </a:solidFill>
        </p:spPr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s-ES" dirty="0" smtClean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s-ES" sz="3200" b="1" dirty="0" smtClean="0">
                <a:solidFill>
                  <a:schemeClr val="tx1"/>
                </a:solidFill>
                <a:latin typeface="Comic Sans MS" pitchFamily="66" charset="0"/>
              </a:rPr>
              <a:t>EL CAMBIO ES IMPERIOSO….</a:t>
            </a: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es-ES" sz="3500" b="1" dirty="0" smtClean="0">
                <a:latin typeface="Comic Sans MS" pitchFamily="66" charset="0"/>
                <a:cs typeface="Aharoni" pitchFamily="2" charset="-79"/>
              </a:rPr>
              <a:t>La revolución tecnológica, la era del conocimiento , la globalización,  las nuevas tecnologías de la información y la comunicación; remueven los cimientos </a:t>
            </a:r>
            <a:r>
              <a:rPr lang="es-ES" sz="3500" b="1" dirty="0" smtClean="0">
                <a:solidFill>
                  <a:srgbClr val="C00000"/>
                </a:solidFill>
                <a:latin typeface="Comic Sans MS" pitchFamily="66" charset="0"/>
                <a:cs typeface="Aharoni" pitchFamily="2" charset="-79"/>
              </a:rPr>
              <a:t>de la UNIVERSIDAD </a:t>
            </a:r>
            <a:r>
              <a:rPr lang="es-ES" sz="3500" b="1" dirty="0" smtClean="0">
                <a:latin typeface="Comic Sans MS" pitchFamily="66" charset="0"/>
                <a:cs typeface="Aharoni" pitchFamily="2" charset="-79"/>
              </a:rPr>
              <a:t>y exigen cambios con una fuerza nunca antes experimentada.</a:t>
            </a:r>
          </a:p>
          <a:p>
            <a:pPr lvl="2"/>
            <a:endParaRPr lang="es-ES" sz="2900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lvl="2"/>
            <a:r>
              <a:rPr lang="es-ES" sz="3600" b="1" i="1" dirty="0" smtClean="0">
                <a:solidFill>
                  <a:srgbClr val="C00000"/>
                </a:solidFill>
                <a:latin typeface="Comic Sans MS" pitchFamily="66" charset="0"/>
                <a:cs typeface="Aharoni" pitchFamily="2" charset="-79"/>
              </a:rPr>
              <a:t>“ La educación superior debe enfrentar la más radical transformación de su historia” (UNESCO 1998)</a:t>
            </a:r>
            <a:r>
              <a:rPr lang="es-ES" sz="3600" b="1" dirty="0" smtClean="0">
                <a:solidFill>
                  <a:srgbClr val="C00000"/>
                </a:solidFill>
                <a:latin typeface="Comic Sans MS" pitchFamily="66" charset="0"/>
                <a:cs typeface="Aharoni" pitchFamily="2" charset="-79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-642966"/>
            <a:ext cx="8229600" cy="71438"/>
          </a:xfrm>
        </p:spPr>
        <p:txBody>
          <a:bodyPr/>
          <a:lstStyle/>
          <a:p>
            <a:pPr algn="ctr"/>
            <a:endParaRPr lang="es-ES" sz="4000" dirty="0">
              <a:cs typeface="Aharoni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357166"/>
            <a:ext cx="8229600" cy="6181858"/>
          </a:xfrm>
        </p:spPr>
        <p:txBody>
          <a:bodyPr>
            <a:noAutofit/>
          </a:bodyPr>
          <a:lstStyle/>
          <a:p>
            <a:pPr marL="514350" indent="-514350"/>
            <a:r>
              <a:rPr lang="es-ES" sz="3400" b="1" dirty="0" smtClean="0">
                <a:latin typeface="Comic Sans MS" pitchFamily="66" charset="0"/>
                <a:cs typeface="Aharoni" pitchFamily="2" charset="-79"/>
              </a:rPr>
              <a:t>Retos que debe enfrentar la educación superior del siglo XXI</a:t>
            </a:r>
            <a:endParaRPr lang="es-ES" sz="3400" b="1" dirty="0" smtClean="0">
              <a:solidFill>
                <a:srgbClr val="FFFF00"/>
              </a:solidFill>
              <a:latin typeface="Comic Sans MS" pitchFamily="66" charset="0"/>
              <a:cs typeface="Aharoni" pitchFamily="2" charset="-79"/>
            </a:endParaRPr>
          </a:p>
          <a:p>
            <a:pPr marL="514350" indent="-514350">
              <a:buNone/>
            </a:pPr>
            <a:r>
              <a:rPr lang="es-ES" sz="3400" b="1" dirty="0" smtClean="0">
                <a:solidFill>
                  <a:srgbClr val="C00000"/>
                </a:solidFill>
                <a:latin typeface="Comic Sans MS" pitchFamily="66" charset="0"/>
                <a:cs typeface="Aharoni" pitchFamily="2" charset="-79"/>
              </a:rPr>
              <a:t>1. Retos provenientes de la globalización.</a:t>
            </a:r>
          </a:p>
          <a:p>
            <a:pPr marL="514350" indent="-514350">
              <a:buNone/>
            </a:pPr>
            <a:r>
              <a:rPr lang="es-ES" sz="3400" b="1" dirty="0" smtClean="0">
                <a:solidFill>
                  <a:srgbClr val="C00000"/>
                </a:solidFill>
                <a:latin typeface="Comic Sans MS" pitchFamily="66" charset="0"/>
                <a:cs typeface="Aharoni" pitchFamily="2" charset="-79"/>
              </a:rPr>
              <a:t>2.Retos provenientes de la naturaleza del conocimiento contemporáneo..</a:t>
            </a:r>
          </a:p>
          <a:p>
            <a:pPr marL="514350" indent="-514350">
              <a:buNone/>
            </a:pPr>
            <a:r>
              <a:rPr lang="es-ES" sz="3400" b="1" dirty="0" smtClean="0">
                <a:solidFill>
                  <a:srgbClr val="C00000"/>
                </a:solidFill>
                <a:latin typeface="Comic Sans MS" pitchFamily="66" charset="0"/>
                <a:cs typeface="Aharoni" pitchFamily="2" charset="-79"/>
              </a:rPr>
              <a:t>3. Retos provenientes del contexto natural, social, económico y político</a:t>
            </a:r>
            <a:r>
              <a:rPr lang="es-ES" sz="3400" b="1" dirty="0" smtClean="0">
                <a:solidFill>
                  <a:srgbClr val="FFFF00"/>
                </a:solidFill>
                <a:cs typeface="Aharoni" pitchFamily="2" charset="-79"/>
              </a:rPr>
              <a:t>.</a:t>
            </a:r>
            <a:endParaRPr lang="es-ES" sz="3400" b="1" dirty="0" smtClean="0">
              <a:cs typeface="Aharoni" pitchFamily="2" charset="-79"/>
            </a:endParaRPr>
          </a:p>
          <a:p>
            <a:pPr marL="514350" indent="-514350"/>
            <a:r>
              <a:rPr lang="es-ES" sz="2400" b="1" dirty="0" smtClean="0">
                <a:latin typeface="Comic Sans MS" pitchFamily="66" charset="0"/>
                <a:cs typeface="Aharoni" pitchFamily="2" charset="-79"/>
              </a:rPr>
              <a:t>Las innovaciones educativas necesarias para enfrentar los nuevos retos, plantea modificaciones sustanciales a la EDUCACIÓN SUPERIOR.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Marcador de contenido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322813"/>
          </a:xfrm>
        </p:spPr>
        <p:txBody>
          <a:bodyPr/>
          <a:lstStyle/>
          <a:p>
            <a:r>
              <a:rPr lang="es-ES" b="1" dirty="0" smtClean="0">
                <a:latin typeface="Comic Sans MS" pitchFamily="66" charset="0"/>
                <a:cs typeface="Aharoni" pitchFamily="2" charset="-79"/>
              </a:rPr>
              <a:t>¿Deja por eso la universidad su histórica misión?</a:t>
            </a:r>
          </a:p>
          <a:p>
            <a:pPr algn="ctr">
              <a:buFont typeface="Wingdings" pitchFamily="2" charset="2"/>
              <a:buNone/>
            </a:pPr>
            <a:r>
              <a:rPr lang="es-ES" b="1" dirty="0" smtClean="0">
                <a:latin typeface="Comic Sans MS" pitchFamily="66" charset="0"/>
                <a:cs typeface="Aharoni" pitchFamily="2" charset="-79"/>
              </a:rPr>
              <a:t>¡NO!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>
                <a:latin typeface="Comic Sans MS" pitchFamily="66" charset="0"/>
                <a:cs typeface="Aharoni" pitchFamily="2" charset="-79"/>
              </a:rPr>
              <a:t>Esta sigue siendo…</a:t>
            </a:r>
          </a:p>
          <a:p>
            <a:pPr lvl="2"/>
            <a:endParaRPr lang="es-ES" sz="3200" dirty="0" smtClean="0">
              <a:solidFill>
                <a:srgbClr val="FFC000"/>
              </a:solidFill>
              <a:latin typeface="Comic Sans MS" pitchFamily="66" charset="0"/>
              <a:cs typeface="Aharoni" pitchFamily="2" charset="-79"/>
            </a:endParaRPr>
          </a:p>
          <a:p>
            <a:pPr lvl="2"/>
            <a:r>
              <a:rPr lang="es-ES" sz="3200" b="1" dirty="0" smtClean="0">
                <a:latin typeface="Comic Sans MS" pitchFamily="66" charset="0"/>
                <a:cs typeface="Aharoni" pitchFamily="2" charset="-79"/>
              </a:rPr>
              <a:t>Formar a las personas, formar la élite pensante, los profesionales calificados; el capital humano; para el desarrollo de la nación. </a:t>
            </a:r>
          </a:p>
          <a:p>
            <a:pPr lvl="1">
              <a:buNone/>
            </a:pPr>
            <a:endParaRPr lang="es-ES" dirty="0" smtClean="0">
              <a:latin typeface="Comic Sans MS" pitchFamily="66" charset="0"/>
            </a:endParaRPr>
          </a:p>
        </p:txBody>
      </p:sp>
      <p:pic>
        <p:nvPicPr>
          <p:cNvPr id="3074" name="Picture 2" descr="C:\Users\User\Desktop\alumnos-universitari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357299"/>
            <a:ext cx="3826872" cy="30614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6453336"/>
          </a:xfrm>
        </p:spPr>
        <p:txBody>
          <a:bodyPr/>
          <a:lstStyle/>
          <a:p>
            <a:pPr>
              <a:defRPr/>
            </a:pPr>
            <a:r>
              <a:rPr lang="es-ES" sz="3800" b="1" dirty="0" smtClean="0">
                <a:latin typeface="Comic Sans MS" pitchFamily="66" charset="0"/>
                <a:cs typeface="Aharoni" pitchFamily="2" charset="-79"/>
              </a:rPr>
              <a:t>Lo que cambia y se transforma extraordinariamente es:</a:t>
            </a:r>
          </a:p>
          <a:p>
            <a:pPr lvl="2">
              <a:defRPr/>
            </a:pPr>
            <a:r>
              <a:rPr lang="es-ES" sz="3200" dirty="0" smtClean="0">
                <a:latin typeface="Comic Sans MS" pitchFamily="66" charset="0"/>
                <a:cs typeface="Aharoni" pitchFamily="2" charset="-79"/>
              </a:rPr>
              <a:t>Formar para:  </a:t>
            </a:r>
          </a:p>
          <a:p>
            <a:pPr lvl="4">
              <a:buNone/>
              <a:defRPr/>
            </a:pPr>
            <a:endParaRPr lang="es-ES" sz="2600" dirty="0" smtClean="0">
              <a:latin typeface="Comic Sans MS" pitchFamily="66" charset="0"/>
              <a:sym typeface="Wingdings" pitchFamily="2" charset="2"/>
            </a:endParaRPr>
          </a:p>
          <a:p>
            <a:pPr lvl="4">
              <a:buNone/>
              <a:defRPr/>
            </a:pPr>
            <a:r>
              <a:rPr lang="es-ES" sz="3100" dirty="0" smtClean="0">
                <a:solidFill>
                  <a:srgbClr val="FFFF00"/>
                </a:solidFill>
                <a:latin typeface="Comic Sans MS" pitchFamily="66" charset="0"/>
                <a:cs typeface="Aharoni" pitchFamily="2" charset="-79"/>
                <a:sym typeface="Wingdings" pitchFamily="2" charset="2"/>
              </a:rPr>
              <a:t></a:t>
            </a:r>
            <a:r>
              <a:rPr lang="es-ES" sz="3100" b="1" dirty="0" smtClean="0">
                <a:latin typeface="Comic Sans MS" pitchFamily="66" charset="0"/>
                <a:cs typeface="Aharoni" pitchFamily="2" charset="-79"/>
              </a:rPr>
              <a:t>¿QUÉ SOCIEDAD?</a:t>
            </a:r>
            <a:endParaRPr lang="es-ES" sz="3100" b="1" dirty="0" smtClean="0">
              <a:latin typeface="Comic Sans MS" pitchFamily="66" charset="0"/>
              <a:cs typeface="Aharoni" pitchFamily="2" charset="-79"/>
              <a:sym typeface="Wingdings" pitchFamily="2" charset="2"/>
            </a:endParaRPr>
          </a:p>
          <a:p>
            <a:pPr lvl="4">
              <a:buNone/>
              <a:defRPr/>
            </a:pPr>
            <a:r>
              <a:rPr lang="es-ES" sz="3100" b="1" dirty="0" smtClean="0">
                <a:solidFill>
                  <a:srgbClr val="FFFF00"/>
                </a:solidFill>
                <a:latin typeface="Comic Sans MS" pitchFamily="66" charset="0"/>
                <a:cs typeface="Aharoni" pitchFamily="2" charset="-79"/>
                <a:sym typeface="Wingdings" pitchFamily="2" charset="2"/>
              </a:rPr>
              <a:t></a:t>
            </a:r>
            <a:r>
              <a:rPr lang="es-ES" sz="3100" b="1" dirty="0" smtClean="0">
                <a:latin typeface="Comic Sans MS" pitchFamily="66" charset="0"/>
                <a:cs typeface="Aharoni" pitchFamily="2" charset="-79"/>
              </a:rPr>
              <a:t>¿QUÉ SISTEMA PRODUCTIVO?</a:t>
            </a:r>
            <a:endParaRPr lang="es-ES" sz="3100" b="1" dirty="0" smtClean="0">
              <a:latin typeface="Comic Sans MS" pitchFamily="66" charset="0"/>
              <a:cs typeface="Aharoni" pitchFamily="2" charset="-79"/>
              <a:sym typeface="Wingdings" pitchFamily="2" charset="2"/>
            </a:endParaRPr>
          </a:p>
          <a:p>
            <a:pPr lvl="4">
              <a:buNone/>
              <a:defRPr/>
            </a:pPr>
            <a:r>
              <a:rPr lang="es-ES" sz="3100" b="1" dirty="0" smtClean="0">
                <a:solidFill>
                  <a:srgbClr val="FFFF00"/>
                </a:solidFill>
                <a:latin typeface="Comic Sans MS" pitchFamily="66" charset="0"/>
                <a:cs typeface="Aharoni" pitchFamily="2" charset="-79"/>
                <a:sym typeface="Wingdings" pitchFamily="2" charset="2"/>
              </a:rPr>
              <a:t></a:t>
            </a:r>
            <a:r>
              <a:rPr lang="es-ES" sz="3100" b="1" dirty="0" smtClean="0">
                <a:latin typeface="Comic Sans MS" pitchFamily="66" charset="0"/>
                <a:cs typeface="Aharoni" pitchFamily="2" charset="-79"/>
              </a:rPr>
              <a:t>¿CON QUÉ SABERES, HABILIDADES Y DESTREZAS?</a:t>
            </a:r>
            <a:endParaRPr lang="es-ES" sz="3100" b="1" dirty="0" smtClean="0">
              <a:latin typeface="Comic Sans MS" pitchFamily="66" charset="0"/>
              <a:cs typeface="Aharoni" pitchFamily="2" charset="-79"/>
              <a:sym typeface="Wingdings" pitchFamily="2" charset="2"/>
            </a:endParaRPr>
          </a:p>
          <a:p>
            <a:pPr lvl="4">
              <a:buNone/>
              <a:defRPr/>
            </a:pPr>
            <a:r>
              <a:rPr lang="es-ES" sz="3100" b="1" dirty="0" smtClean="0">
                <a:solidFill>
                  <a:srgbClr val="FFFF00"/>
                </a:solidFill>
                <a:latin typeface="Comic Sans MS" pitchFamily="66" charset="0"/>
                <a:cs typeface="Aharoni" pitchFamily="2" charset="-79"/>
                <a:sym typeface="Wingdings" pitchFamily="2" charset="2"/>
              </a:rPr>
              <a:t></a:t>
            </a:r>
            <a:r>
              <a:rPr lang="es-ES" sz="3100" b="1" dirty="0" smtClean="0">
                <a:latin typeface="Comic Sans MS" pitchFamily="66" charset="0"/>
                <a:cs typeface="Aharoni" pitchFamily="2" charset="-79"/>
              </a:rPr>
              <a:t>¿CON QUÉ RECURSOS O MEDIOS? </a:t>
            </a:r>
            <a:endParaRPr lang="es-ES" sz="3100" b="1" dirty="0">
              <a:latin typeface="Comic Sans MS" pitchFamily="66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Comic Sans MS" pitchFamily="66" charset="0"/>
              </a:rPr>
              <a:t>DÓNDE ESTAMOS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sz="3600" b="1" dirty="0" smtClean="0">
                <a:latin typeface="Comic Sans MS" pitchFamily="66" charset="0"/>
              </a:rPr>
              <a:t>Algunos datos de contexto</a:t>
            </a:r>
            <a:endParaRPr lang="es-ES" sz="3600" b="1" dirty="0">
              <a:latin typeface="Comic Sans MS" pitchFamily="66" charset="0"/>
            </a:endParaRPr>
          </a:p>
        </p:txBody>
      </p:sp>
      <p:pic>
        <p:nvPicPr>
          <p:cNvPr id="5" name="4 Imagen" descr="images (2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66420" y="2285992"/>
            <a:ext cx="2377546" cy="1785950"/>
          </a:xfrm>
          <a:prstGeom prst="rect">
            <a:avLst/>
          </a:prstGeom>
        </p:spPr>
      </p:pic>
      <p:pic>
        <p:nvPicPr>
          <p:cNvPr id="8" name="7 Imagen" descr="images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46486" y="4429132"/>
            <a:ext cx="3827037" cy="2143140"/>
          </a:xfrm>
          <a:prstGeom prst="rect">
            <a:avLst/>
          </a:prstGeom>
        </p:spPr>
      </p:pic>
      <p:pic>
        <p:nvPicPr>
          <p:cNvPr id="9" name="8 Imagen" descr="images (1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4214818"/>
            <a:ext cx="3559936" cy="2360393"/>
          </a:xfrm>
          <a:prstGeom prst="rect">
            <a:avLst/>
          </a:prstGeom>
        </p:spPr>
      </p:pic>
      <p:pic>
        <p:nvPicPr>
          <p:cNvPr id="10" name="9 Imagen" descr="descarga (3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07547" y="2169754"/>
            <a:ext cx="3121841" cy="2116502"/>
          </a:xfrm>
          <a:prstGeom prst="rect">
            <a:avLst/>
          </a:prstGeom>
        </p:spPr>
      </p:pic>
      <p:pic>
        <p:nvPicPr>
          <p:cNvPr id="11" name="10 Imagen" descr="descarga (36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0136" y="2223229"/>
            <a:ext cx="3111732" cy="20630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es-ES" b="1" dirty="0" smtClean="0">
                <a:latin typeface="Comic Sans MS" pitchFamily="66" charset="0"/>
                <a:cs typeface="Aharoni" pitchFamily="2" charset="-79"/>
              </a:rPr>
              <a:t>El nuevo rol del docente en la educación superior  </a:t>
            </a:r>
            <a:endParaRPr lang="es-ES" b="1" dirty="0">
              <a:latin typeface="Comic Sans MS" pitchFamily="66" charset="0"/>
              <a:cs typeface="Aharoni" pitchFamily="2" charset="-79"/>
            </a:endParaRPr>
          </a:p>
        </p:txBody>
      </p:sp>
      <p:pic>
        <p:nvPicPr>
          <p:cNvPr id="6" name="5 Imagen" descr="images (2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857232"/>
            <a:ext cx="3271845" cy="2790830"/>
          </a:xfrm>
          <a:prstGeom prst="rect">
            <a:avLst/>
          </a:prstGeom>
        </p:spPr>
      </p:pic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es-ES" sz="2900" dirty="0" smtClean="0">
                <a:latin typeface="Comic Sans MS" pitchFamily="66" charset="0"/>
                <a:cs typeface="Aharoni" pitchFamily="2" charset="-79"/>
              </a:rPr>
              <a:t>Enseñar a aprender</a:t>
            </a:r>
          </a:p>
          <a:p>
            <a:r>
              <a:rPr lang="es-ES" sz="2900" dirty="0" smtClean="0">
                <a:latin typeface="Comic Sans MS" pitchFamily="66" charset="0"/>
                <a:cs typeface="Aharoni" pitchFamily="2" charset="-79"/>
              </a:rPr>
              <a:t>Enseñar a pensar</a:t>
            </a:r>
          </a:p>
          <a:p>
            <a:r>
              <a:rPr lang="es-ES" sz="2900" dirty="0" smtClean="0">
                <a:latin typeface="Comic Sans MS" pitchFamily="66" charset="0"/>
                <a:cs typeface="Aharoni" pitchFamily="2" charset="-79"/>
              </a:rPr>
              <a:t>Desarrollar </a:t>
            </a:r>
            <a:r>
              <a:rPr lang="es-ES" sz="2900" b="1" dirty="0" smtClean="0">
                <a:solidFill>
                  <a:srgbClr val="C00000"/>
                </a:solidFill>
                <a:latin typeface="Comic Sans MS" pitchFamily="66" charset="0"/>
                <a:cs typeface="Aharoni" pitchFamily="2" charset="-79"/>
              </a:rPr>
              <a:t>competencias:</a:t>
            </a:r>
            <a:endParaRPr lang="es-ES" sz="2600" b="1" dirty="0" smtClean="0">
              <a:latin typeface="Comic Sans MS" pitchFamily="66" charset="0"/>
              <a:cs typeface="Aharoni" pitchFamily="2" charset="-79"/>
              <a:sym typeface="Wingdings" pitchFamily="2" charset="2"/>
            </a:endParaRPr>
          </a:p>
          <a:p>
            <a:pPr lvl="2"/>
            <a:r>
              <a:rPr lang="es-ES" sz="2600" b="1" dirty="0" smtClean="0">
                <a:latin typeface="Comic Sans MS" pitchFamily="66" charset="0"/>
                <a:cs typeface="Aharoni" pitchFamily="2" charset="-79"/>
              </a:rPr>
              <a:t>SABER PARA LA VIDA</a:t>
            </a:r>
          </a:p>
          <a:p>
            <a:pPr lvl="2"/>
            <a:r>
              <a:rPr lang="es-ES" sz="2600" b="1" dirty="0" smtClean="0">
                <a:latin typeface="Comic Sans MS" pitchFamily="66" charset="0"/>
                <a:cs typeface="Aharoni" pitchFamily="2" charset="-79"/>
              </a:rPr>
              <a:t>RELACIÓN INTENCIONADA DEL SABER</a:t>
            </a:r>
          </a:p>
          <a:p>
            <a:pPr lvl="2"/>
            <a:r>
              <a:rPr lang="es-ES" sz="2600" b="1" dirty="0" smtClean="0">
                <a:latin typeface="Comic Sans MS" pitchFamily="66" charset="0"/>
                <a:cs typeface="Aharoni" pitchFamily="2" charset="-79"/>
              </a:rPr>
              <a:t>CON SU USO.</a:t>
            </a:r>
          </a:p>
          <a:p>
            <a:pPr lvl="2"/>
            <a:r>
              <a:rPr lang="es-ES" sz="2600" b="1" dirty="0" smtClean="0">
                <a:latin typeface="Comic Sans MS" pitchFamily="66" charset="0"/>
                <a:cs typeface="Aharoni" pitchFamily="2" charset="-79"/>
              </a:rPr>
              <a:t>SABER HACER.</a:t>
            </a:r>
          </a:p>
          <a:p>
            <a:pPr lvl="2"/>
            <a:r>
              <a:rPr lang="es-ES" sz="2600" b="1" dirty="0" smtClean="0">
                <a:latin typeface="Comic Sans MS" pitchFamily="66" charset="0"/>
                <a:cs typeface="Aharoni" pitchFamily="2" charset="-79"/>
              </a:rPr>
              <a:t>SABER CONVIVIR.</a:t>
            </a:r>
          </a:p>
          <a:p>
            <a:pPr lvl="2"/>
            <a:r>
              <a:rPr lang="es-ES" sz="2600" b="1" dirty="0" smtClean="0">
                <a:latin typeface="Comic Sans MS" pitchFamily="66" charset="0"/>
                <a:cs typeface="Aharoni" pitchFamily="2" charset="-79"/>
              </a:rPr>
              <a:t>SABER SER</a:t>
            </a:r>
          </a:p>
          <a:p>
            <a:pPr lvl="2"/>
            <a:r>
              <a:rPr lang="es-ES" sz="2600" b="1" dirty="0" smtClean="0">
                <a:latin typeface="Comic Sans MS" pitchFamily="66" charset="0"/>
                <a:cs typeface="Aharoni" pitchFamily="2" charset="-79"/>
              </a:rPr>
              <a:t>SABER EMPRENDER.</a:t>
            </a:r>
          </a:p>
          <a:p>
            <a:pPr lvl="2">
              <a:buNone/>
            </a:pPr>
            <a:endParaRPr lang="es-ES" sz="2600" b="1" dirty="0" smtClean="0">
              <a:latin typeface="Comic Sans MS" pitchFamily="66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En la búsqueda del nuevo perfil del docente</a:t>
            </a:r>
            <a:r>
              <a:rPr lang="es-ES" dirty="0" smtClean="0"/>
              <a:t>…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“defiendo la idea de un profesor que sea a la vez” :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persona creíble,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mediador intercultural,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animador de una comunidad educativa,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garante de la Ley,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organizador de una vida democrática,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conductor cultural,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intelectual.</a:t>
            </a:r>
          </a:p>
          <a:p>
            <a:pPr lvl="4"/>
            <a:r>
              <a:rPr lang="es-ES" i="1" dirty="0" err="1" smtClean="0">
                <a:latin typeface="Comic Sans MS" pitchFamily="66" charset="0"/>
              </a:rPr>
              <a:t>Philippe</a:t>
            </a:r>
            <a:r>
              <a:rPr lang="es-ES" i="1" dirty="0" smtClean="0">
                <a:latin typeface="Comic Sans MS" pitchFamily="66" charset="0"/>
              </a:rPr>
              <a:t> </a:t>
            </a:r>
            <a:r>
              <a:rPr lang="es-ES" i="1" dirty="0" err="1" smtClean="0">
                <a:latin typeface="Comic Sans MS" pitchFamily="66" charset="0"/>
              </a:rPr>
              <a:t>Perrenoud</a:t>
            </a:r>
            <a:r>
              <a:rPr lang="es-ES" i="1" dirty="0" smtClean="0">
                <a:latin typeface="Comic Sans MS" pitchFamily="66" charset="0"/>
              </a:rPr>
              <a:t>/ </a:t>
            </a:r>
            <a:r>
              <a:rPr lang="es-ES" dirty="0" smtClean="0">
                <a:latin typeface="Comic Sans MS" pitchFamily="66" charset="0"/>
              </a:rPr>
              <a:t>Facultad de Psicología y Ciencias de la Educación</a:t>
            </a:r>
            <a:br>
              <a:rPr lang="es-ES" dirty="0" smtClean="0">
                <a:latin typeface="Comic Sans MS" pitchFamily="66" charset="0"/>
              </a:rPr>
            </a:br>
            <a:r>
              <a:rPr lang="es-ES" dirty="0" smtClean="0">
                <a:latin typeface="Comic Sans MS" pitchFamily="66" charset="0"/>
              </a:rPr>
              <a:t>Universidad de Ginebra</a:t>
            </a:r>
            <a:br>
              <a:rPr lang="es-ES" dirty="0" smtClean="0">
                <a:latin typeface="Comic Sans MS" pitchFamily="66" charset="0"/>
              </a:rPr>
            </a:br>
            <a:r>
              <a:rPr lang="es-ES" dirty="0" smtClean="0">
                <a:latin typeface="Comic Sans MS" pitchFamily="66" charset="0"/>
              </a:rPr>
              <a:t>2001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  <a:p>
            <a:pPr lvl="4"/>
            <a:endParaRPr lang="es-ES" dirty="0" smtClean="0">
              <a:latin typeface="Comic Sans MS" pitchFamily="66" charset="0"/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flipV="1">
            <a:off x="457200" y="-500090"/>
            <a:ext cx="8229600" cy="214314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572560" cy="5773759"/>
          </a:xfrm>
        </p:spPr>
        <p:txBody>
          <a:bodyPr/>
          <a:lstStyle/>
          <a:p>
            <a:r>
              <a:rPr lang="es-ES" b="1" dirty="0" smtClean="0"/>
              <a:t>“En el registro de la </a:t>
            </a:r>
            <a:r>
              <a:rPr lang="es-ES" b="1" i="1" dirty="0" smtClean="0"/>
              <a:t>construcción de saberes y competencias</a:t>
            </a:r>
            <a:r>
              <a:rPr lang="es-ES" b="1" dirty="0" smtClean="0"/>
              <a:t>, abogo por un profesor que sea” :</a:t>
            </a:r>
          </a:p>
          <a:p>
            <a:pPr lvl="1"/>
            <a:r>
              <a:rPr lang="es-ES" dirty="0" smtClean="0"/>
              <a:t>1. </a:t>
            </a:r>
            <a:r>
              <a:rPr lang="es-ES" dirty="0" smtClean="0">
                <a:latin typeface="Comic Sans MS" pitchFamily="66" charset="0"/>
              </a:rPr>
              <a:t>organizador de una pedagogía constructivista</a:t>
            </a:r>
          </a:p>
          <a:p>
            <a:pPr lvl="1"/>
            <a:r>
              <a:rPr lang="es-ES" dirty="0" smtClean="0">
                <a:latin typeface="Comic Sans MS" pitchFamily="66" charset="0"/>
              </a:rPr>
              <a:t>2. garante del sentido de los saberes,</a:t>
            </a:r>
            <a:endParaRPr lang="es-ES" sz="1900" dirty="0" smtClean="0">
              <a:latin typeface="Comic Sans MS" pitchFamily="66" charset="0"/>
            </a:endParaRPr>
          </a:p>
          <a:p>
            <a:pPr lvl="1"/>
            <a:r>
              <a:rPr lang="es-ES" dirty="0" smtClean="0">
                <a:latin typeface="Comic Sans MS" pitchFamily="66" charset="0"/>
              </a:rPr>
              <a:t>3. creador de situaciones de aprendizaje,</a:t>
            </a:r>
            <a:endParaRPr lang="es-ES" sz="1900" dirty="0" smtClean="0">
              <a:latin typeface="Comic Sans MS" pitchFamily="66" charset="0"/>
            </a:endParaRPr>
          </a:p>
          <a:p>
            <a:pPr lvl="1"/>
            <a:r>
              <a:rPr lang="es-ES" dirty="0" smtClean="0">
                <a:latin typeface="Comic Sans MS" pitchFamily="66" charset="0"/>
              </a:rPr>
              <a:t>4. </a:t>
            </a:r>
            <a:r>
              <a:rPr lang="es-ES" dirty="0" err="1" smtClean="0">
                <a:latin typeface="Comic Sans MS" pitchFamily="66" charset="0"/>
              </a:rPr>
              <a:t>gestionador</a:t>
            </a:r>
            <a:r>
              <a:rPr lang="es-ES" dirty="0" smtClean="0">
                <a:latin typeface="Comic Sans MS" pitchFamily="66" charset="0"/>
              </a:rPr>
              <a:t> de la heterogeneidad,</a:t>
            </a:r>
            <a:endParaRPr lang="es-ES" sz="1900" dirty="0" smtClean="0">
              <a:latin typeface="Comic Sans MS" pitchFamily="66" charset="0"/>
            </a:endParaRPr>
          </a:p>
          <a:p>
            <a:pPr lvl="1"/>
            <a:r>
              <a:rPr lang="es-ES" dirty="0" smtClean="0">
                <a:latin typeface="Comic Sans MS" pitchFamily="66" charset="0"/>
              </a:rPr>
              <a:t>5. regulador de los procesos y de los caminos de la formación.</a:t>
            </a:r>
          </a:p>
          <a:p>
            <a:pPr lvl="1">
              <a:buNone/>
            </a:pPr>
            <a:r>
              <a:rPr lang="es-ES" sz="2800" dirty="0" smtClean="0">
                <a:latin typeface="Comic Sans MS" pitchFamily="66" charset="0"/>
              </a:rPr>
              <a:t>“Completaría esta lista con dos ideas que no remiten a competencias, sino </a:t>
            </a:r>
            <a:r>
              <a:rPr lang="es-ES" sz="2800" i="1" dirty="0" smtClean="0">
                <a:latin typeface="Comic Sans MS" pitchFamily="66" charset="0"/>
              </a:rPr>
              <a:t>a posturas fundamentales :</a:t>
            </a:r>
            <a:r>
              <a:rPr lang="es-ES" sz="2800" b="1" dirty="0" smtClean="0">
                <a:solidFill>
                  <a:srgbClr val="C00000"/>
                </a:solidFill>
                <a:latin typeface="Comic Sans MS" pitchFamily="66" charset="0"/>
              </a:rPr>
              <a:t>práctica reflexiva e implicación crítica”. (</a:t>
            </a:r>
            <a:r>
              <a:rPr lang="es-ES" sz="2800" b="1" dirty="0" err="1" smtClean="0">
                <a:solidFill>
                  <a:srgbClr val="C00000"/>
                </a:solidFill>
                <a:latin typeface="Comic Sans MS" pitchFamily="66" charset="0"/>
              </a:rPr>
              <a:t>PPerrenoud</a:t>
            </a:r>
            <a:r>
              <a:rPr lang="es-ES" sz="2800" b="1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</a:p>
          <a:p>
            <a:pPr lvl="1">
              <a:buNone/>
            </a:pPr>
            <a:endParaRPr lang="es-ES" sz="1900" dirty="0" smtClean="0">
              <a:latin typeface="Comic Sans MS" pitchFamily="66" charset="0"/>
            </a:endParaRPr>
          </a:p>
          <a:p>
            <a:pPr lvl="1"/>
            <a:endParaRPr lang="es-ES" dirty="0" smtClean="0">
              <a:latin typeface="Comic Sans MS" pitchFamily="66" charset="0"/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76200">
            <a:solidFill>
              <a:schemeClr val="bg1"/>
            </a:solidFill>
          </a:ln>
        </p:spPr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En todo el mundo hoy….</a:t>
            </a:r>
            <a:endParaRPr lang="es-E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ln w="76200"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r>
              <a:rPr lang="es-ES" b="1" dirty="0" smtClean="0">
                <a:latin typeface="Comic Sans MS" pitchFamily="66" charset="0"/>
              </a:rPr>
              <a:t>Aprender cómo aprender se convierte en la competencia fundamental de los ciudadanos en la era de la información,</a:t>
            </a:r>
          </a:p>
          <a:p>
            <a:pPr>
              <a:buNone/>
            </a:pPr>
            <a:r>
              <a:rPr lang="es-ES" b="1" dirty="0" smtClean="0">
                <a:latin typeface="Comic Sans MS" pitchFamily="66" charset="0"/>
              </a:rPr>
              <a:t> </a:t>
            </a:r>
          </a:p>
          <a:p>
            <a:r>
              <a:rPr lang="es-ES" b="1" dirty="0" smtClean="0">
                <a:latin typeface="Comic Sans MS" pitchFamily="66" charset="0"/>
              </a:rPr>
              <a:t>Es la exigencia clave de la enseñanza universitaria para afrontar de forma creadora una realidad compleja, incierta y cambiante. </a:t>
            </a:r>
          </a:p>
          <a:p>
            <a:endParaRPr lang="es-ES" b="1" dirty="0" smtClean="0">
              <a:latin typeface="Comic Sans MS" pitchFamily="66" charset="0"/>
            </a:endParaRPr>
          </a:p>
          <a:p>
            <a:endParaRPr lang="es-ES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bg1"/>
          </a:solidFill>
          <a:ln w="76200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La renovada función docente</a:t>
            </a:r>
            <a:endParaRPr lang="es-ES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  <a:ln w="76200"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endParaRPr lang="es-ES" dirty="0" smtClean="0"/>
          </a:p>
          <a:p>
            <a:r>
              <a:rPr lang="es-ES" sz="12800" b="1" dirty="0" smtClean="0">
                <a:latin typeface="Comic Sans MS" pitchFamily="66" charset="0"/>
              </a:rPr>
              <a:t>La función del docente universitario se complejiza:</a:t>
            </a:r>
          </a:p>
          <a:p>
            <a:pPr lvl="1"/>
            <a:r>
              <a:rPr lang="es-ES" sz="11200" b="1" dirty="0" smtClean="0">
                <a:latin typeface="Comic Sans MS" pitchFamily="66" charset="0"/>
              </a:rPr>
              <a:t>Además de proveedor de información, técnicas, conceptos, modelos, teorías, etc.,</a:t>
            </a:r>
          </a:p>
          <a:p>
            <a:pPr lvl="1"/>
            <a:r>
              <a:rPr lang="es-ES" sz="11200" b="1" dirty="0" smtClean="0">
                <a:latin typeface="Comic Sans MS" pitchFamily="66" charset="0"/>
              </a:rPr>
              <a:t>El docente se convierte en un modelo de conductas, actitudes, sensibilidades, formas de pensar e investigar, </a:t>
            </a:r>
          </a:p>
          <a:p>
            <a:pPr lvl="1"/>
            <a:r>
              <a:rPr lang="es-ES" sz="11200" b="1" dirty="0" smtClean="0">
                <a:latin typeface="Comic Sans MS" pitchFamily="66" charset="0"/>
              </a:rPr>
              <a:t>Que promueve el logro del aprendizaje</a:t>
            </a:r>
          </a:p>
          <a:p>
            <a:pPr lvl="1"/>
            <a:r>
              <a:rPr lang="es-ES" sz="11200" b="1" dirty="0" smtClean="0">
                <a:latin typeface="Comic Sans MS" pitchFamily="66" charset="0"/>
              </a:rPr>
              <a:t>Que promueve conductas, actitudes, habilidades intelectuales y sociales, técnicas </a:t>
            </a:r>
          </a:p>
          <a:p>
            <a:pPr lvl="1"/>
            <a:r>
              <a:rPr lang="es-ES" sz="11200" b="1" dirty="0" err="1" smtClean="0">
                <a:latin typeface="Comic Sans MS" pitchFamily="66" charset="0"/>
              </a:rPr>
              <a:t>Tutoriza</a:t>
            </a:r>
            <a:r>
              <a:rPr lang="es-ES" sz="11200" b="1" dirty="0" smtClean="0">
                <a:latin typeface="Comic Sans MS" pitchFamily="66" charset="0"/>
              </a:rPr>
              <a:t>, orienta y dirige actividades y proyectos. </a:t>
            </a:r>
          </a:p>
          <a:p>
            <a:pPr>
              <a:buNone/>
            </a:pPr>
            <a:r>
              <a:rPr lang="es-ES" sz="8600" dirty="0" smtClean="0">
                <a:latin typeface="Comic Sans MS" pitchFamily="66" charset="0"/>
              </a:rPr>
              <a:t>			</a:t>
            </a:r>
            <a:endParaRPr lang="es-ES" sz="8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ENSEÑANZA</a:t>
            </a:r>
            <a:endParaRPr lang="es-E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>
                <a:latin typeface="Comic Sans MS" pitchFamily="66" charset="0"/>
              </a:rPr>
              <a:t>   Capacidad de crear condiciones de </a:t>
            </a:r>
            <a:r>
              <a:rPr lang="es-ES" sz="4000" b="1" dirty="0" smtClean="0">
                <a:solidFill>
                  <a:srgbClr val="C00000"/>
                </a:solidFill>
                <a:latin typeface="Comic Sans MS" pitchFamily="66" charset="0"/>
              </a:rPr>
              <a:t>aprendizaje</a:t>
            </a:r>
            <a:endParaRPr lang="es-ES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" name="Picture 2" descr="C:\Users\User\Desktop\docemt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786058"/>
            <a:ext cx="3607240" cy="3788634"/>
          </a:xfrm>
          <a:prstGeom prst="rect">
            <a:avLst/>
          </a:prstGeom>
          <a:noFill/>
        </p:spPr>
      </p:pic>
      <p:pic>
        <p:nvPicPr>
          <p:cNvPr id="5" name="4 Imagen" descr="docencia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2857496"/>
            <a:ext cx="4214842" cy="3714776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Aprendizaje: construcción de significados</a:t>
            </a:r>
            <a:endParaRPr lang="es-E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latin typeface="Comic Sans MS" pitchFamily="66" charset="0"/>
              </a:rPr>
              <a:t>El alumno puede aprender sin atribuirle significados – Aprendizaje memorístico</a:t>
            </a:r>
          </a:p>
          <a:p>
            <a:r>
              <a:rPr lang="es-ES" dirty="0" smtClean="0">
                <a:latin typeface="Comic Sans MS" pitchFamily="66" charset="0"/>
              </a:rPr>
              <a:t>O significado parcial – cuando no tiene las mismas implicaciones ni el mismo poder explicativo sobre la parcela de la realidad a la que se refiere</a:t>
            </a:r>
          </a:p>
          <a:p>
            <a:r>
              <a:rPr lang="es-ES" dirty="0" smtClean="0">
                <a:latin typeface="Comic Sans MS" pitchFamily="66" charset="0"/>
              </a:rPr>
              <a:t>Las personas aprenden pensando, es decir, ejercitando las operaciones del pensamiento o procesos mentales.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El aprendizaje puede ser:</a:t>
            </a:r>
            <a:endParaRPr lang="es-E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972072"/>
          </a:xfrm>
        </p:spPr>
        <p:txBody>
          <a:bodyPr>
            <a:noAutofit/>
          </a:bodyPr>
          <a:lstStyle/>
          <a:p>
            <a:r>
              <a:rPr lang="es-ES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+mj-ea"/>
                <a:cs typeface="+mj-cs"/>
              </a:rPr>
              <a:t>Enfoque profundo </a:t>
            </a:r>
            <a:r>
              <a:rPr lang="es-ES" sz="2800" dirty="0" smtClean="0">
                <a:latin typeface="Comic Sans MS" pitchFamily="66" charset="0"/>
              </a:rPr>
              <a:t>utilizando ciertas estrategias, es decir, un conjunto de actividades mentales </a:t>
            </a:r>
            <a:r>
              <a:rPr lang="es-ES" sz="2800" b="1" dirty="0" smtClean="0">
                <a:latin typeface="Comic Sans MS" pitchFamily="66" charset="0"/>
              </a:rPr>
              <a:t>conscientes e intencionales que guían las acciones para alcanzar una determinada meta de aprendizaje más allá del conocimiento </a:t>
            </a:r>
            <a:r>
              <a:rPr lang="es-ES" sz="2800" dirty="0" smtClean="0">
                <a:latin typeface="Comic Sans MS" pitchFamily="66" charset="0"/>
              </a:rPr>
              <a:t>específico sobre algún tema. Se reorganiza los propios conocimientos a partir de la confrontación con la realidad. </a:t>
            </a:r>
          </a:p>
          <a:p>
            <a:r>
              <a:rPr lang="es-ES" sz="2800" dirty="0" smtClean="0">
                <a:latin typeface="Comic Sans MS" pitchFamily="66" charset="0"/>
              </a:rPr>
              <a:t>Enfoque superficial: asociación de carácter mecanicista</a:t>
            </a:r>
          </a:p>
          <a:p>
            <a:endParaRPr lang="es-ES" sz="2800" b="1" dirty="0" smtClean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Aprendizaje y construcción de sentidos</a:t>
            </a:r>
            <a:endParaRPr lang="es-E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702189"/>
          </a:xfrm>
        </p:spPr>
        <p:txBody>
          <a:bodyPr/>
          <a:lstStyle/>
          <a:p>
            <a:pPr>
              <a:buNone/>
            </a:pPr>
            <a:r>
              <a:rPr lang="es-ES" b="1" dirty="0" smtClean="0">
                <a:solidFill>
                  <a:srgbClr val="C00000"/>
                </a:solidFill>
                <a:latin typeface="Comic Sans MS" pitchFamily="66" charset="0"/>
              </a:rPr>
              <a:t>Construimos sentido cuando</a:t>
            </a:r>
          </a:p>
          <a:p>
            <a:pPr>
              <a:buNone/>
            </a:pPr>
            <a:endParaRPr lang="es-E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s-ES" sz="2800" b="1" dirty="0" smtClean="0">
                <a:latin typeface="Comic Sans MS" pitchFamily="66" charset="0"/>
              </a:rPr>
              <a:t>    SOMOS CAPACES DE ESTABLECER RELACIONES SUSTANTIVAS Y NO ARBITRARIAS ENTRE LO QUE APRENDEMOS Y LO QUE YA CONOCEMOS</a:t>
            </a:r>
          </a:p>
          <a:p>
            <a:pPr>
              <a:buNone/>
            </a:pPr>
            <a:endParaRPr lang="es-ES" sz="28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es-ES" dirty="0" smtClean="0">
                <a:latin typeface="Comic Sans MS" pitchFamily="66" charset="0"/>
              </a:rPr>
              <a:t>Importancia de los saberes previos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La enseñanza universitaria en el Paraguay…….</a:t>
            </a:r>
            <a:endParaRPr lang="es-E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endParaRPr lang="es-ES" dirty="0" smtClean="0">
              <a:latin typeface="Comic Sans MS" pitchFamily="66" charset="0"/>
            </a:endParaRPr>
          </a:p>
          <a:p>
            <a:r>
              <a:rPr lang="es-ES" dirty="0" smtClean="0">
                <a:latin typeface="Comic Sans MS" pitchFamily="66" charset="0"/>
              </a:rPr>
              <a:t>Requiere un cambio </a:t>
            </a:r>
            <a:r>
              <a:rPr lang="es-ES" dirty="0" err="1" smtClean="0">
                <a:latin typeface="Comic Sans MS" pitchFamily="66" charset="0"/>
              </a:rPr>
              <a:t>actitudinal</a:t>
            </a:r>
            <a:r>
              <a:rPr lang="es-ES" dirty="0" smtClean="0">
                <a:latin typeface="Comic Sans MS" pitchFamily="66" charset="0"/>
              </a:rPr>
              <a:t>,</a:t>
            </a:r>
          </a:p>
          <a:p>
            <a:pPr>
              <a:buNone/>
            </a:pPr>
            <a:r>
              <a:rPr lang="es-ES" dirty="0" smtClean="0">
                <a:latin typeface="Comic Sans MS" pitchFamily="66" charset="0"/>
              </a:rPr>
              <a:t>   conceptual y epistemológico</a:t>
            </a:r>
          </a:p>
          <a:p>
            <a:r>
              <a:rPr lang="es-ES" dirty="0" smtClean="0">
                <a:latin typeface="Comic Sans MS" pitchFamily="66" charset="0"/>
              </a:rPr>
              <a:t>La enseñanza en la pizarra de las representaciones matemáticas del mundo físico o el dictado o fotocopia de un texto sin referencia, de las parcelas de la realidad que se abordan en las diferentes materias, no puede producir aprendizajes relevantes y</a:t>
            </a:r>
          </a:p>
          <a:p>
            <a:r>
              <a:rPr lang="es-ES" dirty="0" smtClean="0">
                <a:latin typeface="Comic Sans MS" pitchFamily="66" charset="0"/>
              </a:rPr>
              <a:t>Es el origen de nuestra mediocridad</a:t>
            </a:r>
          </a:p>
          <a:p>
            <a:pPr>
              <a:buNone/>
            </a:pPr>
            <a:r>
              <a:rPr lang="es-ES" dirty="0" smtClean="0">
                <a:latin typeface="Comic Sans MS" pitchFamily="66" charset="0"/>
              </a:rPr>
              <a:t> </a:t>
            </a:r>
          </a:p>
          <a:p>
            <a:endParaRPr lang="es-ES" dirty="0">
              <a:latin typeface="Comic Sans MS" pitchFamily="66" charset="0"/>
            </a:endParaRPr>
          </a:p>
        </p:txBody>
      </p:sp>
      <p:pic>
        <p:nvPicPr>
          <p:cNvPr id="4" name="3 Imagen" descr="Deprimidos-hombre-de-negocios-con-la-cabeza-en-el-dolor-2571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928670"/>
            <a:ext cx="2120809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Comic Sans MS" pitchFamily="66" charset="0"/>
                <a:cs typeface="Aharoni" pitchFamily="2" charset="-79"/>
              </a:rPr>
              <a:t>EDUCACIÓN SUPERIOR</a:t>
            </a:r>
            <a:endParaRPr lang="es-ES" b="1" dirty="0">
              <a:latin typeface="Comic Sans MS" pitchFamily="66" charset="0"/>
              <a:cs typeface="Aharoni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709120"/>
          </a:xfrm>
        </p:spPr>
        <p:txBody>
          <a:bodyPr>
            <a:noAutofit/>
          </a:bodyPr>
          <a:lstStyle/>
          <a:p>
            <a:r>
              <a:rPr lang="es-ES" sz="3000" b="1" dirty="0" smtClean="0">
                <a:latin typeface="Comic Sans MS" pitchFamily="66" charset="0"/>
                <a:cs typeface="Aharoni" pitchFamily="2" charset="-79"/>
              </a:rPr>
              <a:t>Demanda sin precedentes en el mundo:</a:t>
            </a:r>
          </a:p>
          <a:p>
            <a:pPr lvl="1"/>
            <a:r>
              <a:rPr lang="es-ES" sz="2500" b="1" dirty="0" smtClean="0">
                <a:latin typeface="Comic Sans MS" pitchFamily="66" charset="0"/>
                <a:cs typeface="Aharoni" pitchFamily="2" charset="-79"/>
              </a:rPr>
              <a:t>1960  -  13 millones de matriculados</a:t>
            </a:r>
          </a:p>
          <a:p>
            <a:pPr lvl="1"/>
            <a:r>
              <a:rPr lang="es-ES" sz="2500" b="1" dirty="0" smtClean="0">
                <a:latin typeface="Comic Sans MS" pitchFamily="66" charset="0"/>
                <a:cs typeface="Aharoni" pitchFamily="2" charset="-79"/>
              </a:rPr>
              <a:t>1995  -  82 millones de matriculados</a:t>
            </a:r>
          </a:p>
          <a:p>
            <a:pPr lvl="1"/>
            <a:r>
              <a:rPr lang="es-ES" sz="2500" b="1" dirty="0" smtClean="0">
                <a:latin typeface="Comic Sans MS" pitchFamily="66" charset="0"/>
                <a:cs typeface="Aharoni" pitchFamily="2" charset="-79"/>
              </a:rPr>
              <a:t>2005  -  106 millones de matriculados</a:t>
            </a:r>
          </a:p>
          <a:p>
            <a:pPr lvl="1"/>
            <a:r>
              <a:rPr lang="es-ES" sz="2500" b="1" dirty="0" smtClean="0">
                <a:latin typeface="Comic Sans MS" pitchFamily="66" charset="0"/>
                <a:cs typeface="Aharoni" pitchFamily="2" charset="-79"/>
              </a:rPr>
              <a:t>2010  -   + de 120 millones de matriculados</a:t>
            </a:r>
          </a:p>
          <a:p>
            <a:pPr lvl="1"/>
            <a:r>
              <a:rPr lang="es-ES" sz="2500" b="1" dirty="0" smtClean="0">
                <a:latin typeface="Comic Sans MS" pitchFamily="66" charset="0"/>
                <a:cs typeface="Aharoni" pitchFamily="2" charset="-79"/>
              </a:rPr>
              <a:t> 2012 -   cerca de 160 millones</a:t>
            </a:r>
          </a:p>
          <a:p>
            <a:pPr lvl="1"/>
            <a:endParaRPr lang="es-ES" sz="2500" b="1" dirty="0" smtClean="0">
              <a:latin typeface="Comic Sans MS" pitchFamily="66" charset="0"/>
              <a:cs typeface="Aharoni" pitchFamily="2" charset="-79"/>
            </a:endParaRPr>
          </a:p>
          <a:p>
            <a:r>
              <a:rPr lang="es-ES" b="1" dirty="0" smtClean="0">
                <a:solidFill>
                  <a:srgbClr val="C00000"/>
                </a:solidFill>
                <a:latin typeface="Comic Sans MS" pitchFamily="66" charset="0"/>
                <a:cs typeface="Aharoni" pitchFamily="2" charset="-79"/>
              </a:rPr>
              <a:t>Gran diversificación</a:t>
            </a:r>
          </a:p>
          <a:p>
            <a:r>
              <a:rPr lang="es-ES" sz="3000" b="1" dirty="0" smtClean="0">
                <a:latin typeface="Comic Sans MS" pitchFamily="66" charset="0"/>
                <a:cs typeface="Aharoni" pitchFamily="2" charset="-79"/>
              </a:rPr>
              <a:t>Nueva conciencia sobre importancia para desarrollo sociocultural, económico y construcción del futuro.</a:t>
            </a:r>
          </a:p>
          <a:p>
            <a:pPr>
              <a:buNone/>
            </a:pPr>
            <a:endParaRPr lang="es-ES" sz="3000" b="1" dirty="0" smtClean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s-AR" b="1" dirty="0" smtClean="0">
                <a:solidFill>
                  <a:schemeClr val="tx1"/>
                </a:solidFill>
                <a:latin typeface="Comic Sans MS" pitchFamily="66" charset="0"/>
                <a:cs typeface="Aharoni" pitchFamily="2" charset="-79"/>
              </a:rPr>
              <a:t>Las asimetrías docente-alumno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s-AR" b="1" dirty="0" smtClean="0">
                <a:latin typeface="Comic Sans MS" pitchFamily="66" charset="0"/>
                <a:cs typeface="Aharoni" pitchFamily="2" charset="-79"/>
              </a:rPr>
              <a:t>La asimetría entre los que poseen el saber y deben transmitirlo y los que no lo poseen y necesitan adquirirlo ha sido el pilar de la autoridad docente.</a:t>
            </a:r>
          </a:p>
          <a:p>
            <a:pPr marL="609600" indent="-609600" eaLnBrk="1" hangingPunct="1"/>
            <a:endParaRPr lang="es-AR" b="1" dirty="0" smtClean="0">
              <a:latin typeface="Comic Sans MS" pitchFamily="66" charset="0"/>
              <a:cs typeface="Aharoni" pitchFamily="2" charset="-79"/>
            </a:endParaRPr>
          </a:p>
          <a:p>
            <a:pPr marL="609600" indent="-609600" eaLnBrk="1" hangingPunct="1">
              <a:buNone/>
            </a:pPr>
            <a:endParaRPr lang="es-AR" dirty="0" smtClean="0">
              <a:latin typeface="Comic Sans MS" pitchFamily="66" charset="0"/>
              <a:cs typeface="Aharoni" pitchFamily="2" charset="-79"/>
            </a:endParaRPr>
          </a:p>
          <a:p>
            <a:pPr marL="609600" indent="-609600" eaLnBrk="1" hangingPunct="1"/>
            <a:r>
              <a:rPr lang="es-AR" b="1" dirty="0" smtClean="0">
                <a:latin typeface="Comic Sans MS" pitchFamily="66" charset="0"/>
                <a:cs typeface="Aharoni" pitchFamily="2" charset="-79"/>
              </a:rPr>
              <a:t>Eso hoy se derribó…..</a:t>
            </a:r>
          </a:p>
          <a:p>
            <a:pPr marL="609600" indent="-609600" eaLnBrk="1" hangingPunct="1"/>
            <a:endParaRPr lang="es-AR" sz="2850" dirty="0" smtClean="0">
              <a:latin typeface="Comic Sans MS" pitchFamily="66" charset="0"/>
            </a:endParaRPr>
          </a:p>
          <a:p>
            <a:pPr marL="609600" indent="-609600" eaLnBrk="1" hangingPunct="1"/>
            <a:endParaRPr lang="es-AR" sz="3300" dirty="0" smtClean="0">
              <a:latin typeface="Comic Sans MS" pitchFamily="66" charset="0"/>
            </a:endParaRPr>
          </a:p>
        </p:txBody>
      </p:sp>
      <p:pic>
        <p:nvPicPr>
          <p:cNvPr id="4" name="3 Imagen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4071942"/>
            <a:ext cx="3805448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6076"/>
            <a:ext cx="8229600" cy="939784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s-AR" b="1" dirty="0" smtClean="0">
                <a:solidFill>
                  <a:srgbClr val="C00000"/>
                </a:solidFill>
                <a:latin typeface="Comic Sans MS" pitchFamily="66" charset="0"/>
              </a:rPr>
              <a:t>Rol del alumno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4422"/>
            <a:ext cx="8229600" cy="5357850"/>
          </a:xfrm>
        </p:spPr>
        <p:txBody>
          <a:bodyPr/>
          <a:lstStyle/>
          <a:p>
            <a:pPr eaLnBrk="1" hangingPunct="1"/>
            <a:r>
              <a:rPr lang="es-AR" b="1" dirty="0" smtClean="0">
                <a:latin typeface="Comic Sans MS" pitchFamily="66" charset="0"/>
              </a:rPr>
              <a:t>Asume un rol mucho más protagónico y una mayor responsabilidad sobre su propio aprendizaje.</a:t>
            </a:r>
          </a:p>
          <a:p>
            <a:pPr eaLnBrk="1" hangingPunct="1">
              <a:buNone/>
            </a:pPr>
            <a:r>
              <a:rPr lang="es-AR" b="1" dirty="0" smtClean="0">
                <a:latin typeface="Comic Sans MS" pitchFamily="66" charset="0"/>
              </a:rPr>
              <a:t>Este debe ser:</a:t>
            </a:r>
          </a:p>
          <a:p>
            <a:pPr eaLnBrk="1" hangingPunct="1"/>
            <a:r>
              <a:rPr lang="es-AR" b="1" dirty="0" smtClean="0">
                <a:latin typeface="Comic Sans MS" pitchFamily="66" charset="0"/>
              </a:rPr>
              <a:t>Activo, autentico, transparente, que ofrezca confianza y refuerce la autoestima, que prime la comunicación, que fomente el uso de las TIC, que promocione la autonomía, iniciativa y responsabilidad, que promueva la cooperación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512064"/>
            <a:ext cx="8291264" cy="111673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¿Qué queremos decir con aprendizaje autónomo?</a:t>
            </a:r>
            <a:endParaRPr lang="es-E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7" name="6 Marcador de contenido" descr="i632universitario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93725" y="2924944"/>
            <a:ext cx="3532189" cy="2384450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23928" y="1285860"/>
            <a:ext cx="4770016" cy="5214974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Comic Sans MS" pitchFamily="66" charset="0"/>
              </a:rPr>
              <a:t>Autonomía en el aprendizaje: facultad que le permite al estudiante tomar decisiones que le conduzcan a regular su propio aprendizaje en función de una determinada meta y en un contexto o condiciones especificas de aprendizaje.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Persona Autónoma…</a:t>
            </a:r>
            <a:endParaRPr lang="es-E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340768"/>
            <a:ext cx="8858280" cy="5014792"/>
          </a:xfrm>
        </p:spPr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Aquella cuyo sistema de autorregulación funciona de modo que le permite satisfacer exitosamente tanto las demandas internas como externas que se le plantean  </a:t>
            </a:r>
            <a:r>
              <a:rPr lang="es-ES" dirty="0" smtClean="0"/>
              <a:t>   </a:t>
            </a:r>
            <a:endParaRPr lang="es-ES" dirty="0"/>
          </a:p>
        </p:txBody>
      </p:sp>
      <p:pic>
        <p:nvPicPr>
          <p:cNvPr id="4" name="3 Imagen" descr="8916466-retrato-de-hombre-de-negocios-trabajando-en-tableta-electr-ni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786660"/>
            <a:ext cx="2448272" cy="2882700"/>
          </a:xfrm>
          <a:prstGeom prst="rect">
            <a:avLst/>
          </a:prstGeom>
        </p:spPr>
      </p:pic>
      <p:pic>
        <p:nvPicPr>
          <p:cNvPr id="5" name="4 Imagen" descr="images (1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3789040"/>
            <a:ext cx="2232248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512064"/>
            <a:ext cx="4608512" cy="118874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Aprendizaje </a:t>
            </a:r>
            <a:b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autónomo tiene…</a:t>
            </a:r>
            <a:endParaRPr lang="es-E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1714488"/>
            <a:ext cx="8215370" cy="5143512"/>
          </a:xfrm>
        </p:spPr>
        <p:txBody>
          <a:bodyPr>
            <a:noAutofit/>
          </a:bodyPr>
          <a:lstStyle/>
          <a:p>
            <a:r>
              <a:rPr lang="es-ES" sz="2800" b="1" dirty="0" smtClean="0">
                <a:latin typeface="Comic Sans MS" pitchFamily="66" charset="0"/>
              </a:rPr>
              <a:t>La persona que tiene la capacidad de control sobre sus procesos cognitivos, que se observa en la capacidad de autorregulación utilizada en las situaciones de aprendizaje que debe enfrentar, </a:t>
            </a:r>
          </a:p>
          <a:p>
            <a:r>
              <a:rPr lang="es-ES" sz="2800" b="1" dirty="0" smtClean="0">
                <a:latin typeface="Comic Sans MS" pitchFamily="66" charset="0"/>
              </a:rPr>
              <a:t>siendo capaz de planificar, supervisar y evaluar su propia actuación modificándola cuando el progreso no es adecuado, en un constante ejercicio de toma de decisiones orientada a la mejora en su estudio personal y al éxito en el aprendizaje.</a:t>
            </a:r>
            <a:endParaRPr lang="es-MX" sz="2800" b="1" dirty="0" smtClean="0">
              <a:latin typeface="Comic Sans MS" pitchFamily="66" charset="0"/>
            </a:endParaRPr>
          </a:p>
          <a:p>
            <a:endParaRPr lang="es-MX" sz="2800" b="1" dirty="0" smtClean="0">
              <a:latin typeface="Comic Sans MS" pitchFamily="66" charset="0"/>
            </a:endParaRPr>
          </a:p>
          <a:p>
            <a:pPr>
              <a:buNone/>
            </a:pPr>
            <a:endParaRPr lang="es-ES" sz="28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es-MX" sz="2800" b="1" dirty="0" smtClean="0">
                <a:latin typeface="Comic Sans MS" pitchFamily="66" charset="0"/>
              </a:rPr>
              <a:t>     </a:t>
            </a:r>
            <a:endParaRPr lang="es-ES" sz="2800" b="1" dirty="0" smtClean="0">
              <a:latin typeface="Comic Sans MS" pitchFamily="66" charset="0"/>
            </a:endParaRPr>
          </a:p>
          <a:p>
            <a:endParaRPr lang="es-ES" sz="2400" b="1" dirty="0" smtClean="0">
              <a:latin typeface="Comic Sans MS" pitchFamily="66" charset="0"/>
            </a:endParaRPr>
          </a:p>
        </p:txBody>
      </p:sp>
      <p:pic>
        <p:nvPicPr>
          <p:cNvPr id="6" name="5 Imagen" descr="joven pensand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63680" y="0"/>
            <a:ext cx="2880320" cy="18506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400" dirty="0" smtClean="0">
                <a:latin typeface="Comic Sans MS" pitchFamily="66" charset="0"/>
              </a:rPr>
              <a:t>¿QUÉ HACEMOS?</a:t>
            </a:r>
            <a:endParaRPr lang="es-ES" sz="4400" dirty="0">
              <a:latin typeface="Comic Sans MS" pitchFamily="66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 smtClean="0"/>
          </a:p>
          <a:p>
            <a:pPr algn="ctr"/>
            <a:endParaRPr lang="es-ES" b="1" dirty="0" smtClean="0">
              <a:latin typeface="Comic Sans MS" pitchFamily="66" charset="0"/>
            </a:endParaRPr>
          </a:p>
          <a:p>
            <a:pPr algn="ctr"/>
            <a:endParaRPr lang="es-ES" b="1" dirty="0" smtClean="0">
              <a:latin typeface="Comic Sans MS" pitchFamily="66" charset="0"/>
            </a:endParaRPr>
          </a:p>
          <a:p>
            <a:pPr algn="ctr"/>
            <a:r>
              <a:rPr lang="es-ES" b="1" dirty="0" smtClean="0">
                <a:latin typeface="Comic Sans MS" pitchFamily="66" charset="0"/>
              </a:rPr>
              <a:t>ANTE EST0</a:t>
            </a:r>
          </a:p>
        </p:txBody>
      </p:sp>
      <p:pic>
        <p:nvPicPr>
          <p:cNvPr id="6" name="5 Imagen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2571744"/>
            <a:ext cx="2638425" cy="1733550"/>
          </a:xfrm>
          <a:prstGeom prst="rect">
            <a:avLst/>
          </a:prstGeom>
        </p:spPr>
      </p:pic>
      <p:pic>
        <p:nvPicPr>
          <p:cNvPr id="7" name="6 Imagen" descr="images (3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1785926"/>
            <a:ext cx="1838325" cy="2495550"/>
          </a:xfrm>
          <a:prstGeom prst="rect">
            <a:avLst/>
          </a:prstGeom>
        </p:spPr>
      </p:pic>
      <p:pic>
        <p:nvPicPr>
          <p:cNvPr id="9" name="8 Imagen" descr="estudiant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2198" y="357166"/>
            <a:ext cx="2500330" cy="1875247"/>
          </a:xfrm>
          <a:prstGeom prst="rect">
            <a:avLst/>
          </a:prstGeom>
        </p:spPr>
      </p:pic>
      <p:pic>
        <p:nvPicPr>
          <p:cNvPr id="10" name="9 Imagen" descr="descarga (4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15797" y="928670"/>
            <a:ext cx="3799277" cy="3076593"/>
          </a:xfrm>
          <a:prstGeom prst="rect">
            <a:avLst/>
          </a:prstGeom>
        </p:spPr>
      </p:pic>
      <p:pic>
        <p:nvPicPr>
          <p:cNvPr id="11" name="10 Imagen" descr="descarga (35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0832" y="5174684"/>
            <a:ext cx="2108028" cy="1397588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1857356" y="5572140"/>
            <a:ext cx="5486400" cy="804862"/>
          </a:xfrm>
        </p:spPr>
        <p:txBody>
          <a:bodyPr/>
          <a:lstStyle/>
          <a:p>
            <a:pPr algn="ctr"/>
            <a:r>
              <a:rPr lang="es-ES" sz="2800" dirty="0" smtClean="0"/>
              <a:t>blancaovelar3@gmail.com</a:t>
            </a:r>
            <a:endParaRPr lang="es-ES" sz="2800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28596" y="4786322"/>
            <a:ext cx="8075432" cy="562672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>
                <a:latin typeface="Comic Sans MS" pitchFamily="66" charset="0"/>
              </a:rPr>
              <a:t>Muchas gracias</a:t>
            </a:r>
            <a:endParaRPr lang="es-ES" sz="4000" dirty="0">
              <a:latin typeface="Comic Sans MS" pitchFamily="66" charset="0"/>
            </a:endParaRPr>
          </a:p>
        </p:txBody>
      </p:sp>
      <p:pic>
        <p:nvPicPr>
          <p:cNvPr id="9" name="8 Marcador de posición de imagen" descr="images (43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047" b="12047"/>
          <a:stretch>
            <a:fillRect/>
          </a:stretch>
        </p:blipFill>
        <p:spPr>
          <a:xfrm>
            <a:off x="228600" y="142852"/>
            <a:ext cx="8686800" cy="43891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marL="838200" indent="-838200"/>
            <a:r>
              <a:rPr lang="es-ES" sz="4000" b="1" dirty="0">
                <a:latin typeface="Comic Sans MS" pitchFamily="66" charset="0"/>
              </a:rPr>
              <a:t>En América Latina...</a:t>
            </a:r>
            <a:r>
              <a:rPr lang="en-US" sz="4000" b="1" dirty="0">
                <a:latin typeface="Comic Sans MS" pitchFamily="66" charset="0"/>
              </a:rPr>
              <a:t/>
            </a:r>
            <a:br>
              <a:rPr lang="en-US" sz="4000" b="1" dirty="0">
                <a:latin typeface="Comic Sans MS" pitchFamily="66" charset="0"/>
              </a:rPr>
            </a:b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1546"/>
            <a:ext cx="8401080" cy="7858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400" b="1" dirty="0">
                <a:latin typeface="Comic Sans MS" pitchFamily="66" charset="0"/>
              </a:rPr>
              <a:t>L</a:t>
            </a:r>
            <a:r>
              <a:rPr lang="es-ES" sz="2400" b="1" dirty="0" smtClean="0">
                <a:latin typeface="Comic Sans MS" pitchFamily="66" charset="0"/>
              </a:rPr>
              <a:t>a </a:t>
            </a:r>
            <a:r>
              <a:rPr lang="es-ES" sz="2400" b="1" dirty="0">
                <a:latin typeface="Comic Sans MS" pitchFamily="66" charset="0"/>
              </a:rPr>
              <a:t>matrícula de Educación Superior se ha decuplicado en los últimos treinta años</a:t>
            </a:r>
            <a:endParaRPr lang="en-US" sz="2400" b="1" dirty="0">
              <a:latin typeface="Comic Sans MS" pitchFamily="66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711" y="1714488"/>
            <a:ext cx="8735953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omic Sans MS" pitchFamily="66" charset="0"/>
              </a:rPr>
              <a:t>El </a:t>
            </a:r>
            <a:r>
              <a:rPr lang="en-US" sz="4000" b="1" dirty="0" err="1">
                <a:latin typeface="Comic Sans MS" pitchFamily="66" charset="0"/>
              </a:rPr>
              <a:t>crecimiento</a:t>
            </a:r>
            <a:r>
              <a:rPr lang="en-US" sz="4000" b="1" dirty="0">
                <a:latin typeface="Comic Sans MS" pitchFamily="66" charset="0"/>
              </a:rPr>
              <a:t> de la </a:t>
            </a:r>
            <a:r>
              <a:rPr lang="en-US" sz="4000" b="1" dirty="0" err="1">
                <a:latin typeface="Comic Sans MS" pitchFamily="66" charset="0"/>
              </a:rPr>
              <a:t>matrícula</a:t>
            </a:r>
            <a:r>
              <a:rPr lang="en-US" sz="4000" b="1" dirty="0">
                <a:latin typeface="Comic Sans MS" pitchFamily="66" charset="0"/>
              </a:rPr>
              <a:t> y el </a:t>
            </a:r>
            <a:r>
              <a:rPr lang="en-US" sz="4000" b="1" dirty="0" err="1">
                <a:latin typeface="Comic Sans MS" pitchFamily="66" charset="0"/>
              </a:rPr>
              <a:t>crecimiento</a:t>
            </a:r>
            <a:r>
              <a:rPr lang="en-US" sz="4000" b="1" dirty="0">
                <a:latin typeface="Comic Sans MS" pitchFamily="66" charset="0"/>
              </a:rPr>
              <a:t> de la </a:t>
            </a:r>
            <a:r>
              <a:rPr lang="en-US" sz="4000" b="1" dirty="0" err="1">
                <a:latin typeface="Comic Sans MS" pitchFamily="66" charset="0"/>
              </a:rPr>
              <a:t>población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05600" y="1676400"/>
            <a:ext cx="2057400" cy="47545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1800" dirty="0">
                <a:latin typeface="Comic Sans MS" pitchFamily="66" charset="0"/>
              </a:rPr>
              <a:t>La expansión de la matrícula de Educación Superior en América Latina supera ampliamente el crecimiento de la población en general y de la población entre 20 y 24 años (tomada como la población “típica” de la educación superior)</a:t>
            </a:r>
            <a:r>
              <a:rPr lang="en-US" sz="1800" dirty="0">
                <a:latin typeface="Comic Sans MS" pitchFamily="66" charset="0"/>
              </a:rPr>
              <a:t> 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319" y="1426840"/>
            <a:ext cx="6633697" cy="543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omic Sans MS" pitchFamily="66" charset="0"/>
              </a:rPr>
              <a:t>En </a:t>
            </a:r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America </a:t>
            </a:r>
            <a:r>
              <a:rPr lang="en-US" b="1" dirty="0">
                <a:solidFill>
                  <a:schemeClr val="tx1"/>
                </a:solidFill>
                <a:latin typeface="Comic Sans MS" pitchFamily="66" charset="0"/>
              </a:rPr>
              <a:t>Latina...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" dirty="0">
                <a:latin typeface="Comic Sans MS" pitchFamily="66" charset="0"/>
              </a:rPr>
              <a:t>En 1970, solo 6 de cada 1000 habitantes estudiaban en la educación superior</a:t>
            </a:r>
            <a:endParaRPr lang="en-US" dirty="0"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ES" dirty="0">
                <a:latin typeface="Comic Sans MS" pitchFamily="66" charset="0"/>
              </a:rPr>
              <a:t>	(equivalente a 7% de la población entre 20 y 24 años)</a:t>
            </a:r>
          </a:p>
          <a:p>
            <a:pPr marL="609600" indent="-609600">
              <a:lnSpc>
                <a:spcPct val="90000"/>
              </a:lnSpc>
            </a:pPr>
            <a:r>
              <a:rPr lang="es-ES" dirty="0">
                <a:latin typeface="Comic Sans MS" pitchFamily="66" charset="0"/>
              </a:rPr>
              <a:t>En 2005, la cifra alcanzaba a 29 estudiantes por cada 1000 habitantes (equivalente a 31% de la población entre 20 y 24 años)</a:t>
            </a:r>
          </a:p>
          <a:p>
            <a:pPr marL="1371600" lvl="2" indent="-457200">
              <a:lnSpc>
                <a:spcPct val="90000"/>
              </a:lnSpc>
              <a:buFontTx/>
              <a:buNone/>
            </a:pPr>
            <a:r>
              <a:rPr lang="es-ES" dirty="0">
                <a:latin typeface="Comic Sans MS" pitchFamily="66" charset="0"/>
              </a:rPr>
              <a:t>Fuente: Estadísticas UNESCO-IESALC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s-ES" b="1" dirty="0" smtClean="0">
                <a:solidFill>
                  <a:srgbClr val="C00000"/>
                </a:solidFill>
                <a:latin typeface="Comic Sans MS" pitchFamily="66" charset="0"/>
              </a:rPr>
              <a:t>En el Paraguay…..</a:t>
            </a:r>
            <a:endParaRPr lang="es-E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De acuerdo a los datos proyectados del censo del 2002 y la EPH</a:t>
            </a:r>
          </a:p>
          <a:p>
            <a:pPr lvl="1"/>
            <a:endParaRPr lang="es-ES" dirty="0" smtClean="0">
              <a:latin typeface="Comic Sans MS" pitchFamily="66" charset="0"/>
            </a:endParaRPr>
          </a:p>
          <a:p>
            <a:pPr lvl="1"/>
            <a:r>
              <a:rPr lang="es-ES" b="1" dirty="0" smtClean="0">
                <a:latin typeface="Comic Sans MS" pitchFamily="66" charset="0"/>
              </a:rPr>
              <a:t>15% DE LA POBLACIÓN DE 19 A 24 AÑOS ESTÁ EN LA EDUCACIÓN SUPERIOR</a:t>
            </a:r>
          </a:p>
          <a:p>
            <a:pPr lvl="1"/>
            <a:r>
              <a:rPr lang="es-ES" b="1" dirty="0" smtClean="0">
                <a:latin typeface="Comic Sans MS" pitchFamily="66" charset="0"/>
              </a:rPr>
              <a:t>12% EN UNIVERSIDADES</a:t>
            </a:r>
          </a:p>
          <a:p>
            <a:pPr lvl="1"/>
            <a:r>
              <a:rPr lang="es-ES" b="1" dirty="0" smtClean="0">
                <a:latin typeface="Comic Sans MS" pitchFamily="66" charset="0"/>
              </a:rPr>
              <a:t>3% EN OTRAS INSTITUCIONES </a:t>
            </a:r>
          </a:p>
          <a:p>
            <a:pPr lvl="1">
              <a:buFont typeface="Wingdings" pitchFamily="2" charset="2"/>
              <a:buChar char="q"/>
            </a:pPr>
            <a:r>
              <a:rPr lang="es-ES" b="1" dirty="0" smtClean="0">
                <a:latin typeface="Comic Sans MS" pitchFamily="66" charset="0"/>
              </a:rPr>
              <a:t>Carecemos de sistemas de información sobre la educación superior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077200" cy="1981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800" b="1" dirty="0">
                <a:latin typeface="Comic Sans MS" pitchFamily="66" charset="0"/>
              </a:rPr>
              <a:t>a)Expansión de la educación privada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 dirty="0"/>
              <a:t>	</a:t>
            </a:r>
            <a:r>
              <a:rPr lang="es-ES" sz="2400" dirty="0">
                <a:latin typeface="Comic Sans MS" pitchFamily="66" charset="0"/>
              </a:rPr>
              <a:t>En 1994 la matrícula del sector privado alcanzaba el 38,5% de la matrícula total y en 2003 había llegado ya al 46,6%.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57400"/>
            <a:ext cx="7924800" cy="462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>
                <a:latin typeface="Comic Sans MS" pitchFamily="66" charset="0"/>
              </a:rPr>
              <a:t>Desde</a:t>
            </a:r>
            <a:r>
              <a:rPr lang="en-US" sz="2800" b="1" dirty="0">
                <a:latin typeface="Comic Sans MS" pitchFamily="66" charset="0"/>
              </a:rPr>
              <a:t> los </a:t>
            </a:r>
            <a:r>
              <a:rPr lang="en-US" sz="2800" b="1" dirty="0" err="1">
                <a:latin typeface="Comic Sans MS" pitchFamily="66" charset="0"/>
              </a:rPr>
              <a:t>años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smtClean="0">
                <a:latin typeface="Comic Sans MS" pitchFamily="66" charset="0"/>
              </a:rPr>
              <a:t>90 </a:t>
            </a:r>
            <a:r>
              <a:rPr lang="en-US" sz="2800" b="1" dirty="0">
                <a:latin typeface="Comic Sans MS" pitchFamily="66" charset="0"/>
              </a:rPr>
              <a:t>la </a:t>
            </a:r>
            <a:r>
              <a:rPr lang="en-US" sz="2800" b="1" dirty="0" err="1">
                <a:latin typeface="Comic Sans MS" pitchFamily="66" charset="0"/>
              </a:rPr>
              <a:t>mitad</a:t>
            </a:r>
            <a:r>
              <a:rPr lang="en-US" sz="2800" b="1" dirty="0">
                <a:latin typeface="Comic Sans MS" pitchFamily="66" charset="0"/>
              </a:rPr>
              <a:t> de los </a:t>
            </a:r>
            <a:r>
              <a:rPr lang="en-US" sz="2800" b="1" dirty="0" err="1">
                <a:latin typeface="Comic Sans MS" pitchFamily="66" charset="0"/>
              </a:rPr>
              <a:t>estudiantes</a:t>
            </a:r>
            <a:r>
              <a:rPr lang="en-US" sz="2800" b="1" dirty="0">
                <a:latin typeface="Comic Sans MS" pitchFamily="66" charset="0"/>
              </a:rPr>
              <a:t> de </a:t>
            </a:r>
            <a:r>
              <a:rPr lang="en-US" sz="2800" b="1" dirty="0" err="1">
                <a:latin typeface="Comic Sans MS" pitchFamily="66" charset="0"/>
              </a:rPr>
              <a:t>Educación</a:t>
            </a:r>
            <a:r>
              <a:rPr lang="en-US" sz="2800" b="1" dirty="0">
                <a:latin typeface="Comic Sans MS" pitchFamily="66" charset="0"/>
              </a:rPr>
              <a:t> Superior de AL son </a:t>
            </a:r>
            <a:r>
              <a:rPr lang="en-US" sz="2800" b="1" dirty="0" err="1">
                <a:latin typeface="Comic Sans MS" pitchFamily="66" charset="0"/>
              </a:rPr>
              <a:t>mujeres</a:t>
            </a:r>
            <a:endParaRPr lang="en-US" sz="2800" b="1" dirty="0">
              <a:latin typeface="Comic Sans MS" pitchFamily="66" charset="0"/>
            </a:endParaRP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>
            <p:ph idx="1"/>
          </p:nvPr>
        </p:nvGraphicFramePr>
        <p:xfrm>
          <a:off x="928662" y="1519829"/>
          <a:ext cx="7286676" cy="5123881"/>
        </p:xfrm>
        <a:graphic>
          <a:graphicData uri="http://schemas.openxmlformats.org/presentationml/2006/ole">
            <p:oleObj spid="_x0000_s1026" name="Gráfico" r:id="rId3" imgW="6991350" imgH="4914900" progId="Excel.Sheet.8">
              <p:embed/>
            </p:oleObj>
          </a:graphicData>
        </a:graphic>
      </p:graphicFrame>
      <p:sp>
        <p:nvSpPr>
          <p:cNvPr id="17415" name="Freeform 7"/>
          <p:cNvSpPr>
            <a:spLocks/>
          </p:cNvSpPr>
          <p:nvPr/>
        </p:nvSpPr>
        <p:spPr bwMode="auto">
          <a:xfrm>
            <a:off x="1219200" y="3429000"/>
            <a:ext cx="5181600" cy="1676400"/>
          </a:xfrm>
          <a:custGeom>
            <a:avLst/>
            <a:gdLst/>
            <a:ahLst/>
            <a:cxnLst>
              <a:cxn ang="0">
                <a:pos x="0" y="136"/>
              </a:cxn>
              <a:cxn ang="0">
                <a:pos x="97" y="107"/>
              </a:cxn>
              <a:cxn ang="0">
                <a:pos x="193" y="69"/>
              </a:cxn>
              <a:cxn ang="0">
                <a:pos x="290" y="44"/>
              </a:cxn>
              <a:cxn ang="0">
                <a:pos x="386" y="17"/>
              </a:cxn>
              <a:cxn ang="0">
                <a:pos x="483" y="0"/>
              </a:cxn>
            </a:cxnLst>
            <a:rect l="0" t="0" r="r" b="b"/>
            <a:pathLst>
              <a:path w="483" h="136">
                <a:moveTo>
                  <a:pt x="0" y="136"/>
                </a:moveTo>
                <a:lnTo>
                  <a:pt x="97" y="107"/>
                </a:lnTo>
                <a:lnTo>
                  <a:pt x="193" y="69"/>
                </a:lnTo>
                <a:lnTo>
                  <a:pt x="290" y="44"/>
                </a:lnTo>
                <a:lnTo>
                  <a:pt x="386" y="17"/>
                </a:lnTo>
                <a:lnTo>
                  <a:pt x="483" y="0"/>
                </a:lnTo>
              </a:path>
            </a:pathLst>
          </a:custGeom>
          <a:noFill/>
          <a:ln w="76200" cmpd="sng">
            <a:solidFill>
              <a:srgbClr val="000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uarela">
  <a:themeElements>
    <a:clrScheme name="Acuarela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Acuarel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uarel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2718</TotalTime>
  <Words>1390</Words>
  <Application>Microsoft Office PowerPoint</Application>
  <PresentationFormat>Presentación en pantalla (4:3)</PresentationFormat>
  <Paragraphs>183</Paragraphs>
  <Slides>36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8" baseType="lpstr">
      <vt:lpstr>Acuarela</vt:lpstr>
      <vt:lpstr>Gráfico</vt:lpstr>
      <vt:lpstr>LOS DESAFÍOS DE LA UNIVERSIDAD ACTUAL</vt:lpstr>
      <vt:lpstr>DÓNDE ESTAMOS</vt:lpstr>
      <vt:lpstr>EDUCACIÓN SUPERIOR</vt:lpstr>
      <vt:lpstr>En América Latina... </vt:lpstr>
      <vt:lpstr>El crecimiento de la matrícula y el crecimiento de la población</vt:lpstr>
      <vt:lpstr>En America Latina...</vt:lpstr>
      <vt:lpstr>En el Paraguay…..</vt:lpstr>
      <vt:lpstr>Diapositiva 8</vt:lpstr>
      <vt:lpstr>Desde los años 90 la mitad de los estudiantes de Educación Superior de AL son mujeres</vt:lpstr>
      <vt:lpstr>LA EDUCACIÓN SUPERIOR EN EL PARAGUAY…….</vt:lpstr>
      <vt:lpstr>En el Paraguay existen….</vt:lpstr>
      <vt:lpstr>LA EDUCACIÓN UNIVERSITARIA SE RIGE POR….</vt:lpstr>
      <vt:lpstr>LA EDUCACIÓN UNIVERSITARIA SE RIGE POR LA LEY 4995</vt:lpstr>
      <vt:lpstr> ¿QUÉ DEBEMOS CAMBIAR?   </vt:lpstr>
      <vt:lpstr>Diapositiva 15</vt:lpstr>
      <vt:lpstr>  EL CAMBIO ES IMPERIOSO….</vt:lpstr>
      <vt:lpstr>Diapositiva 17</vt:lpstr>
      <vt:lpstr>Diapositiva 18</vt:lpstr>
      <vt:lpstr>Diapositiva 19</vt:lpstr>
      <vt:lpstr>El nuevo rol del docente en la educación superior  </vt:lpstr>
      <vt:lpstr>En la búsqueda del nuevo perfil del docente…</vt:lpstr>
      <vt:lpstr>Diapositiva 22</vt:lpstr>
      <vt:lpstr>En todo el mundo hoy….</vt:lpstr>
      <vt:lpstr>La renovada función docente</vt:lpstr>
      <vt:lpstr>ENSEÑANZA</vt:lpstr>
      <vt:lpstr>Aprendizaje: construcción de significados</vt:lpstr>
      <vt:lpstr>El aprendizaje puede ser:</vt:lpstr>
      <vt:lpstr>Aprendizaje y construcción de sentidos</vt:lpstr>
      <vt:lpstr>La enseñanza universitaria en el Paraguay…….</vt:lpstr>
      <vt:lpstr>Las asimetrías docente-alumno</vt:lpstr>
      <vt:lpstr>Rol del alumno</vt:lpstr>
      <vt:lpstr>¿Qué queremos decir con aprendizaje autónomo?</vt:lpstr>
      <vt:lpstr>Persona Autónoma…</vt:lpstr>
      <vt:lpstr>Aprendizaje  autónomo tiene…</vt:lpstr>
      <vt:lpstr>¿QUÉ HACEMOS?</vt:lpstr>
      <vt:lpstr>Muchas gracias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Nuevas tecnologías de Información y Comunicación y Escuela</dc:title>
  <dc:creator>Evaristo Carriego</dc:creator>
  <cp:lastModifiedBy>bovelar</cp:lastModifiedBy>
  <cp:revision>114</cp:revision>
  <dcterms:created xsi:type="dcterms:W3CDTF">2006-09-15T18:07:08Z</dcterms:created>
  <dcterms:modified xsi:type="dcterms:W3CDTF">2014-10-15T18:59:05Z</dcterms:modified>
</cp:coreProperties>
</file>