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9" r:id="rId3"/>
    <p:sldId id="258" r:id="rId4"/>
    <p:sldId id="260" r:id="rId5"/>
    <p:sldId id="261" r:id="rId6"/>
    <p:sldId id="264" r:id="rId7"/>
    <p:sldId id="263" r:id="rId8"/>
    <p:sldId id="281" r:id="rId9"/>
    <p:sldId id="265" r:id="rId10"/>
    <p:sldId id="266" r:id="rId11"/>
    <p:sldId id="267" r:id="rId12"/>
    <p:sldId id="268" r:id="rId13"/>
    <p:sldId id="270" r:id="rId14"/>
    <p:sldId id="282" r:id="rId15"/>
    <p:sldId id="286" r:id="rId16"/>
    <p:sldId id="288" r:id="rId17"/>
    <p:sldId id="287" r:id="rId18"/>
    <p:sldId id="273" r:id="rId19"/>
    <p:sldId id="278" r:id="rId20"/>
    <p:sldId id="290" r:id="rId21"/>
    <p:sldId id="272" r:id="rId22"/>
    <p:sldId id="279" r:id="rId23"/>
    <p:sldId id="289" r:id="rId24"/>
    <p:sldId id="269" r:id="rId25"/>
    <p:sldId id="274" r:id="rId26"/>
    <p:sldId id="283" r:id="rId27"/>
    <p:sldId id="276" r:id="rId28"/>
    <p:sldId id="291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0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Libro1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Libro1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34"/>
  <c:chart>
    <c:title>
      <c:tx>
        <c:rich>
          <a:bodyPr/>
          <a:lstStyle/>
          <a:p>
            <a:pPr>
              <a:defRPr lang="es-ES"/>
            </a:pPr>
            <a:r>
              <a:rPr lang="es-ES" sz="1800" dirty="0"/>
              <a:t>Territorio</a:t>
            </a:r>
            <a:r>
              <a:rPr lang="es-ES" sz="1200" dirty="0"/>
              <a:t> </a:t>
            </a:r>
            <a:endParaRPr lang="es-ES" sz="1200" dirty="0" smtClean="0"/>
          </a:p>
          <a:p>
            <a:pPr>
              <a:defRPr lang="es-ES"/>
            </a:pPr>
            <a:r>
              <a:rPr lang="es-ES" sz="1100" dirty="0" smtClean="0"/>
              <a:t>(</a:t>
            </a:r>
            <a:r>
              <a:rPr lang="es-ES" sz="1100" dirty="0"/>
              <a:t>miles de km2)</a:t>
            </a:r>
            <a:endParaRPr lang="es-ES" sz="1200" dirty="0"/>
          </a:p>
        </c:rich>
      </c:tx>
      <c:layout>
        <c:manualLayout>
          <c:xMode val="edge"/>
          <c:yMode val="edge"/>
          <c:x val="6.0965504311961093E-2"/>
          <c:y val="7.1055381400208992E-2"/>
        </c:manualLayout>
      </c:layout>
    </c:title>
    <c:view3D>
      <c:rotX val="4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0.11582356280700022"/>
          <c:w val="1"/>
          <c:h val="0.6505812948929973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Territorio (miles de km2)</c:v>
                </c:pt>
              </c:strCache>
            </c:strRef>
          </c:tx>
          <c:dLbls>
            <c:dLbl>
              <c:idx val="0"/>
              <c:layout>
                <c:manualLayout>
                  <c:x val="-0.11678394367370762"/>
                  <c:y val="-8.359456635318745E-3"/>
                </c:manualLayout>
              </c:layout>
              <c:showVal val="1"/>
            </c:dLbl>
            <c:dLbl>
              <c:idx val="1"/>
              <c:layout>
                <c:manualLayout>
                  <c:x val="0.13418426863308727"/>
                  <c:y val="8.852467109322977E-3"/>
                </c:manualLayout>
              </c:layout>
              <c:showVal val="1"/>
            </c:dLbl>
            <c:dLbl>
              <c:idx val="2"/>
              <c:layout>
                <c:manualLayout>
                  <c:x val="8.1463567054118183E-2"/>
                  <c:y val="0.11163955602728361"/>
                </c:manualLayout>
              </c:layout>
              <c:showVal val="1"/>
            </c:dLbl>
            <c:dLbl>
              <c:idx val="3"/>
              <c:layout>
                <c:manualLayout>
                  <c:x val="-1.5861975586385087E-2"/>
                  <c:y val="1.6362155357539616E-2"/>
                </c:manualLayout>
              </c:layout>
              <c:showVal val="1"/>
            </c:dLbl>
            <c:numFmt formatCode="#,##0;\-#,##0" sourceLinked="0"/>
            <c:txPr>
              <a:bodyPr/>
              <a:lstStyle/>
              <a:p>
                <a:pPr>
                  <a:defRPr lang="es-ES" sz="1800"/>
                </a:pPr>
                <a:endParaRPr lang="es-PY"/>
              </a:p>
            </c:txPr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Paraguay</c:v>
                </c:pt>
                <c:pt idx="1">
                  <c:v>Uruguay</c:v>
                </c:pt>
                <c:pt idx="2">
                  <c:v>Argentina</c:v>
                </c:pt>
                <c:pt idx="3">
                  <c:v>Brasil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406</c:v>
                </c:pt>
                <c:pt idx="1">
                  <c:v>176</c:v>
                </c:pt>
                <c:pt idx="2">
                  <c:v>2736</c:v>
                </c:pt>
                <c:pt idx="3">
                  <c:v>8511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34"/>
  <c:chart>
    <c:title>
      <c:tx>
        <c:rich>
          <a:bodyPr/>
          <a:lstStyle/>
          <a:p>
            <a:pPr>
              <a:defRPr lang="es-ES"/>
            </a:pPr>
            <a:r>
              <a:rPr lang="es-ES" sz="1800" dirty="0"/>
              <a:t>Población</a:t>
            </a:r>
            <a:r>
              <a:rPr lang="es-ES" sz="1200" dirty="0"/>
              <a:t> </a:t>
            </a:r>
            <a:endParaRPr lang="es-ES" sz="1200" dirty="0" smtClean="0"/>
          </a:p>
          <a:p>
            <a:pPr>
              <a:defRPr lang="es-ES"/>
            </a:pPr>
            <a:r>
              <a:rPr lang="es-ES" sz="1100" dirty="0" smtClean="0"/>
              <a:t>(millones</a:t>
            </a:r>
            <a:r>
              <a:rPr lang="es-ES" sz="1100" dirty="0"/>
              <a:t>)</a:t>
            </a:r>
            <a:endParaRPr lang="es-ES" sz="1200" dirty="0"/>
          </a:p>
        </c:rich>
      </c:tx>
      <c:layout>
        <c:manualLayout>
          <c:xMode val="edge"/>
          <c:yMode val="edge"/>
          <c:x val="7.6838520184976888E-2"/>
          <c:y val="2.5078369905956112E-2"/>
        </c:manualLayout>
      </c:layout>
    </c:title>
    <c:view3D>
      <c:rotX val="4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7.8206007948066217E-2"/>
          <c:w val="1"/>
          <c:h val="0.65058129489299732"/>
        </c:manualLayout>
      </c:layout>
      <c:pie3DChart>
        <c:varyColors val="1"/>
        <c:ser>
          <c:idx val="0"/>
          <c:order val="0"/>
          <c:tx>
            <c:strRef>
              <c:f>Hoja1!$C$1</c:f>
              <c:strCache>
                <c:ptCount val="1"/>
                <c:pt idx="0">
                  <c:v>Población (millones)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Lbls>
            <c:dLbl>
              <c:idx val="0"/>
              <c:layout>
                <c:manualLayout>
                  <c:x val="-0.1232402199725036"/>
                  <c:y val="2.2047244094488211E-3"/>
                </c:manualLayout>
              </c:layout>
              <c:showVal val="1"/>
            </c:dLbl>
            <c:dLbl>
              <c:idx val="1"/>
              <c:layout>
                <c:manualLayout>
                  <c:x val="2.2791630212890081E-2"/>
                  <c:y val="-2.173129612716916E-3"/>
                </c:manualLayout>
              </c:layout>
              <c:showVal val="1"/>
            </c:dLbl>
            <c:dLbl>
              <c:idx val="2"/>
              <c:layout>
                <c:manualLayout>
                  <c:x val="5.0400783235429E-2"/>
                  <c:y val="4.5417520302125434E-4"/>
                </c:manualLayout>
              </c:layout>
              <c:showVal val="1"/>
            </c:dLbl>
            <c:dLbl>
              <c:idx val="3"/>
              <c:layout>
                <c:manualLayout>
                  <c:x val="-6.4708161479815021E-2"/>
                  <c:y val="-6.3508503443339095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sz="1800"/>
                </a:pPr>
                <a:endParaRPr lang="es-PY"/>
              </a:p>
            </c:txPr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Paraguay</c:v>
                </c:pt>
                <c:pt idx="1">
                  <c:v>Uruguay</c:v>
                </c:pt>
                <c:pt idx="2">
                  <c:v>Argentina</c:v>
                </c:pt>
                <c:pt idx="3">
                  <c:v>Brasil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6.4</c:v>
                </c:pt>
                <c:pt idx="1">
                  <c:v>3.4</c:v>
                </c:pt>
                <c:pt idx="2">
                  <c:v>40.5</c:v>
                </c:pt>
                <c:pt idx="3">
                  <c:v>193.3</c:v>
                </c:pt>
              </c:numCache>
            </c:numRef>
          </c:val>
        </c:ser>
      </c:pie3DChart>
    </c:plotArea>
    <c:plotVisOnly val="1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style val="34"/>
  <c:chart>
    <c:title>
      <c:tx>
        <c:rich>
          <a:bodyPr/>
          <a:lstStyle/>
          <a:p>
            <a:pPr>
              <a:defRPr lang="es-ES"/>
            </a:pPr>
            <a:r>
              <a:rPr lang="es-ES" sz="1800" dirty="0"/>
              <a:t>PIB </a:t>
            </a:r>
            <a:endParaRPr lang="es-ES" sz="1800" dirty="0" smtClean="0"/>
          </a:p>
          <a:p>
            <a:pPr>
              <a:defRPr lang="es-ES"/>
            </a:pPr>
            <a:r>
              <a:rPr lang="es-ES" sz="1100" dirty="0" smtClean="0"/>
              <a:t>(</a:t>
            </a:r>
            <a:r>
              <a:rPr lang="es-ES" sz="1100" dirty="0"/>
              <a:t>millones U$)</a:t>
            </a:r>
            <a:endParaRPr lang="es-ES" sz="1200" dirty="0"/>
          </a:p>
        </c:rich>
      </c:tx>
      <c:layout>
        <c:manualLayout>
          <c:xMode val="edge"/>
          <c:yMode val="edge"/>
          <c:x val="0.73984688566563761"/>
          <c:y val="0.5964738700283122"/>
        </c:manualLayout>
      </c:layout>
    </c:title>
    <c:view3D>
      <c:rotX val="40"/>
      <c:depthPercent val="100"/>
      <c:perspective val="30"/>
    </c:view3D>
    <c:plotArea>
      <c:layout>
        <c:manualLayout>
          <c:layoutTarget val="inner"/>
          <c:xMode val="edge"/>
          <c:yMode val="edge"/>
          <c:x val="0"/>
          <c:y val="7.8206007948066272E-2"/>
          <c:w val="1"/>
          <c:h val="0.65058129489299732"/>
        </c:manualLayout>
      </c:layout>
      <c:pie3DChart>
        <c:varyColors val="1"/>
        <c:ser>
          <c:idx val="0"/>
          <c:order val="0"/>
          <c:tx>
            <c:strRef>
              <c:f>Hoja1!$D$1</c:f>
              <c:strCache>
                <c:ptCount val="1"/>
                <c:pt idx="0">
                  <c:v>PIB</c:v>
                </c:pt>
              </c:strCache>
            </c:strRef>
          </c:tx>
          <c:dLbls>
            <c:dLbl>
              <c:idx val="1"/>
              <c:layout>
                <c:manualLayout>
                  <c:x val="4.3404470274549023E-2"/>
                  <c:y val="1.1486025061914331E-4"/>
                </c:manualLayout>
              </c:layout>
              <c:showVal val="1"/>
            </c:dLbl>
            <c:dLbl>
              <c:idx val="2"/>
              <c:layout>
                <c:manualLayout>
                  <c:x val="5.0948110652835062E-2"/>
                  <c:y val="1.1324759953595161E-2"/>
                </c:manualLayout>
              </c:layout>
              <c:showVal val="1"/>
            </c:dLbl>
            <c:dLbl>
              <c:idx val="3"/>
              <c:layout>
                <c:manualLayout>
                  <c:x val="-9.1292442611340244E-2"/>
                  <c:y val="-9.2946626185833367E-2"/>
                </c:manualLayout>
              </c:layout>
              <c:showVal val="1"/>
            </c:dLbl>
            <c:numFmt formatCode="#,##0;\-#,##0" sourceLinked="0"/>
            <c:txPr>
              <a:bodyPr/>
              <a:lstStyle/>
              <a:p>
                <a:pPr>
                  <a:defRPr lang="es-ES" sz="1800"/>
                </a:pPr>
                <a:endParaRPr lang="es-PY"/>
              </a:p>
            </c:txPr>
            <c:showVal val="1"/>
            <c:showLeaderLines val="1"/>
          </c:dLbls>
          <c:cat>
            <c:strRef>
              <c:f>Hoja1!$A$2:$A$5</c:f>
              <c:strCache>
                <c:ptCount val="4"/>
                <c:pt idx="0">
                  <c:v>Paraguay</c:v>
                </c:pt>
                <c:pt idx="1">
                  <c:v>Uruguay</c:v>
                </c:pt>
                <c:pt idx="2">
                  <c:v>Argentina</c:v>
                </c:pt>
                <c:pt idx="3">
                  <c:v>Brasil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17791</c:v>
                </c:pt>
                <c:pt idx="1">
                  <c:v>40577</c:v>
                </c:pt>
                <c:pt idx="2">
                  <c:v>344143</c:v>
                </c:pt>
                <c:pt idx="3">
                  <c:v>1910495</c:v>
                </c:pt>
              </c:numCache>
            </c:numRef>
          </c:val>
        </c:ser>
      </c:pie3DChart>
    </c:plotArea>
    <c:legend>
      <c:legendPos val="b"/>
      <c:layout>
        <c:manualLayout>
          <c:xMode val="edge"/>
          <c:yMode val="edge"/>
          <c:x val="1.378348539765867E-2"/>
          <c:y val="0.83664404018463301"/>
          <c:w val="0.96517601966420863"/>
          <c:h val="0.16267074766124437"/>
        </c:manualLayout>
      </c:layout>
      <c:txPr>
        <a:bodyPr/>
        <a:lstStyle/>
        <a:p>
          <a:pPr rtl="0">
            <a:defRPr lang="es-ES" sz="2000"/>
          </a:pPr>
          <a:endParaRPr lang="es-PY"/>
        </a:p>
      </c:txPr>
    </c:legend>
    <c:plotVisOnly val="1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plotArea>
      <c:layout>
        <c:manualLayout>
          <c:layoutTarget val="inner"/>
          <c:xMode val="edge"/>
          <c:yMode val="edge"/>
          <c:x val="0"/>
          <c:y val="4.8792350107460324E-2"/>
          <c:w val="0.79103460097653078"/>
          <c:h val="0.95120764989253959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-0.15556616360454942"/>
                  <c:y val="6.5422863808690584E-2"/>
                </c:manualLayout>
              </c:layout>
              <c:showVal val="1"/>
            </c:dLbl>
            <c:dLbl>
              <c:idx val="1"/>
              <c:layout>
                <c:manualLayout>
                  <c:x val="1.6233595800524941E-3"/>
                  <c:y val="-0.21560185185185191"/>
                </c:manualLayout>
              </c:layout>
              <c:showVal val="1"/>
            </c:dLbl>
            <c:dLbl>
              <c:idx val="2"/>
              <c:layout>
                <c:manualLayout>
                  <c:x val="0.14596587926509191"/>
                  <c:y val="7.9311752697579466E-2"/>
                </c:manualLayout>
              </c:layout>
              <c:showVal val="1"/>
            </c:dLbl>
            <c:txPr>
              <a:bodyPr/>
              <a:lstStyle/>
              <a:p>
                <a:pPr>
                  <a:defRPr lang="es-ES" sz="1600" b="1"/>
                </a:pPr>
                <a:endParaRPr lang="es-PY"/>
              </a:p>
            </c:txPr>
            <c:showVal val="1"/>
            <c:showLeaderLines val="1"/>
          </c:dLbls>
          <c:cat>
            <c:strRef>
              <c:f>Hoja2!$A$1:$A$3</c:f>
              <c:strCache>
                <c:ptCount val="3"/>
                <c:pt idx="0">
                  <c:v>Otras Empresas</c:v>
                </c:pt>
                <c:pt idx="1">
                  <c:v>Intra Multinacionales</c:v>
                </c:pt>
                <c:pt idx="2">
                  <c:v>Multinacionales a otras Empresas</c:v>
                </c:pt>
              </c:strCache>
            </c:strRef>
          </c:cat>
          <c:val>
            <c:numRef>
              <c:f>Hoja2!$B$1:$B$3</c:f>
              <c:numCache>
                <c:formatCode>0%</c:formatCode>
                <c:ptCount val="3"/>
                <c:pt idx="0">
                  <c:v>0.33000000000000063</c:v>
                </c:pt>
                <c:pt idx="1">
                  <c:v>0.34</c:v>
                </c:pt>
                <c:pt idx="2">
                  <c:v>0.33000000000000063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PY"/>
  <c:chart>
    <c:plotArea>
      <c:layout>
        <c:manualLayout>
          <c:layoutTarget val="inner"/>
          <c:xMode val="edge"/>
          <c:yMode val="edge"/>
          <c:x val="0.12229820587495076"/>
          <c:y val="0.10759076990376212"/>
          <c:w val="0.74984791284651275"/>
          <c:h val="0.89240923009623796"/>
        </c:manualLayout>
      </c:layout>
      <c:pieChart>
        <c:varyColors val="1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val>
            <c:numRef>
              <c:f>Hoja2!$F$1:$F$2</c:f>
              <c:numCache>
                <c:formatCode>0%</c:formatCode>
                <c:ptCount val="2"/>
                <c:pt idx="0">
                  <c:v>0.25</c:v>
                </c:pt>
                <c:pt idx="1">
                  <c:v>0.75000000000000111</c:v>
                </c:pt>
              </c:numCache>
            </c:numRef>
          </c:val>
        </c:ser>
        <c:firstSliceAng val="0"/>
      </c:pieChart>
    </c:plotArea>
    <c:plotVisOnly val="1"/>
  </c:chart>
  <c:spPr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0.43939</cdr:x>
      <cdr:y>0.375</cdr:y>
    </cdr:from>
    <cdr:to>
      <cdr:x>0.69772</cdr:x>
      <cdr:y>0.53472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071702" y="1285884"/>
          <a:ext cx="1218002" cy="54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s-ES" sz="1800" dirty="0"/>
            <a:t>Multinacionales </a:t>
          </a:r>
        </a:p>
        <a:p xmlns:a="http://schemas.openxmlformats.org/drawingml/2006/main">
          <a:r>
            <a:rPr lang="es-ES" sz="1800" dirty="0"/>
            <a:t>a otras Empresas</a:t>
          </a:r>
        </a:p>
      </cdr:txBody>
    </cdr:sp>
  </cdr:relSizeAnchor>
  <cdr:relSizeAnchor xmlns:cdr="http://schemas.openxmlformats.org/drawingml/2006/chartDrawing">
    <cdr:from>
      <cdr:x>0.09091</cdr:x>
      <cdr:y>0.39583</cdr:y>
    </cdr:from>
    <cdr:to>
      <cdr:x>0.34924</cdr:x>
      <cdr:y>0.55555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428628" y="1357322"/>
          <a:ext cx="1218002" cy="5476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800" dirty="0"/>
            <a:t>Otras </a:t>
          </a:r>
          <a:endParaRPr lang="es-ES" sz="1800" dirty="0" smtClean="0"/>
        </a:p>
        <a:p xmlns:a="http://schemas.openxmlformats.org/drawingml/2006/main">
          <a:r>
            <a:rPr lang="es-ES" sz="1800" dirty="0" smtClean="0"/>
            <a:t>Empresas</a:t>
          </a:r>
          <a:endParaRPr lang="es-ES" sz="1800" dirty="0"/>
        </a:p>
      </cdr:txBody>
    </cdr:sp>
  </cdr:relSizeAnchor>
  <cdr:relSizeAnchor xmlns:cdr="http://schemas.openxmlformats.org/drawingml/2006/chartDrawing">
    <cdr:from>
      <cdr:x>0.18182</cdr:x>
      <cdr:y>0.79167</cdr:y>
    </cdr:from>
    <cdr:to>
      <cdr:x>0.62121</cdr:x>
      <cdr:y>0.89583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857256" y="2714644"/>
          <a:ext cx="2071702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es-ES" sz="1800" dirty="0" err="1"/>
            <a:t>Intra</a:t>
          </a:r>
          <a:r>
            <a:rPr lang="es-ES" sz="1800" dirty="0"/>
            <a:t> Multinacionales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0.5875</cdr:x>
      <cdr:y>0.29514</cdr:y>
    </cdr:from>
    <cdr:to>
      <cdr:x>0.73333</cdr:x>
      <cdr:y>0.49306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2686050" y="809625"/>
          <a:ext cx="666750" cy="5429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es-ES" sz="1800" dirty="0"/>
            <a:t>25%</a:t>
          </a:r>
        </a:p>
        <a:p xmlns:a="http://schemas.openxmlformats.org/drawingml/2006/main">
          <a:pPr algn="ctr"/>
          <a:r>
            <a:rPr lang="es-ES" sz="1800" dirty="0"/>
            <a:t>Otras</a:t>
          </a:r>
        </a:p>
      </cdr:txBody>
    </cdr:sp>
  </cdr:relSizeAnchor>
  <cdr:relSizeAnchor xmlns:cdr="http://schemas.openxmlformats.org/drawingml/2006/chartDrawing">
    <cdr:from>
      <cdr:x>0.36458</cdr:x>
      <cdr:y>0.66667</cdr:y>
    </cdr:from>
    <cdr:to>
      <cdr:x>0.56458</cdr:x>
      <cdr:y>0.82639</cdr:y>
    </cdr:to>
    <cdr:sp macro="" textlink="">
      <cdr:nvSpPr>
        <cdr:cNvPr id="3" name="2 CuadroTexto"/>
        <cdr:cNvSpPr txBox="1"/>
      </cdr:nvSpPr>
      <cdr:spPr>
        <a:xfrm xmlns:a="http://schemas.openxmlformats.org/drawingml/2006/main">
          <a:off x="1666875" y="1828800"/>
          <a:ext cx="914400" cy="4381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marL="0" indent="0" algn="ctr"/>
          <a:r>
            <a:rPr lang="es-ES" sz="1800" dirty="0">
              <a:latin typeface="+mn-lt"/>
              <a:ea typeface="+mn-ea"/>
              <a:cs typeface="+mn-cs"/>
            </a:rPr>
            <a:t>75%</a:t>
          </a:r>
        </a:p>
        <a:p xmlns:a="http://schemas.openxmlformats.org/drawingml/2006/main">
          <a:pPr marL="0" indent="0" algn="ctr"/>
          <a:r>
            <a:rPr lang="es-ES" sz="1800" dirty="0">
              <a:latin typeface="+mn-lt"/>
              <a:ea typeface="+mn-ea"/>
              <a:cs typeface="+mn-cs"/>
            </a:rPr>
            <a:t>Multinacionales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AB31A-93C9-4671-A2DD-EACF6AF13ADA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6B8319-A36C-4BA0-8D11-EA0A64DCC53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717CE-0D8D-4670-8CFC-70BBA136E603}" type="datetimeFigureOut">
              <a:rPr lang="es-PY" smtClean="0"/>
              <a:pPr/>
              <a:t>14/10/2014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E3FE8-D2E7-4987-9A84-5F3C83FFC08E}" type="slidenum">
              <a:rPr lang="es-PY" smtClean="0"/>
              <a:pPr/>
              <a:t>‹Nº›</a:t>
            </a:fld>
            <a:endParaRPr lang="es-P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</a:t>
            </a:fld>
            <a:endParaRPr lang="es-PY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10</a:t>
            </a:fld>
            <a:endParaRPr lang="es-PY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11</a:t>
            </a:fld>
            <a:endParaRPr lang="es-PY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12</a:t>
            </a:fld>
            <a:endParaRPr lang="es-PY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13</a:t>
            </a:fld>
            <a:endParaRPr lang="es-PY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14</a:t>
            </a:fld>
            <a:endParaRPr lang="es-PY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15</a:t>
            </a:fld>
            <a:endParaRPr lang="es-PY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16</a:t>
            </a:fld>
            <a:endParaRPr lang="es-PY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17</a:t>
            </a:fld>
            <a:endParaRPr lang="es-PY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18</a:t>
            </a:fld>
            <a:endParaRPr lang="es-PY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19</a:t>
            </a:fld>
            <a:endParaRPr lang="es-PY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</a:t>
            </a:fld>
            <a:endParaRPr lang="es-PY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20</a:t>
            </a:fld>
            <a:endParaRPr lang="es-PY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21</a:t>
            </a:fld>
            <a:endParaRPr lang="es-PY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22</a:t>
            </a:fld>
            <a:endParaRPr lang="es-PY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23</a:t>
            </a:fld>
            <a:endParaRPr lang="es-PY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24</a:t>
            </a:fld>
            <a:endParaRPr lang="es-PY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25</a:t>
            </a:fld>
            <a:endParaRPr lang="es-PY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26</a:t>
            </a:fld>
            <a:endParaRPr lang="es-PY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27</a:t>
            </a:fld>
            <a:endParaRPr lang="es-PY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s-PY" smtClean="0">
              <a:latin typeface="Times New Roman" pitchFamily="18" charset="0"/>
            </a:endParaRPr>
          </a:p>
        </p:txBody>
      </p:sp>
      <p:sp>
        <p:nvSpPr>
          <p:cNvPr id="69636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86C1F5-A219-4735-B876-194CE8075FBA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3</a:t>
            </a:fld>
            <a:endParaRPr lang="es-PY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4</a:t>
            </a:fld>
            <a:endParaRPr lang="es-PY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5</a:t>
            </a:fld>
            <a:endParaRPr lang="es-PY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6</a:t>
            </a:fld>
            <a:endParaRPr lang="es-PY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7</a:t>
            </a:fld>
            <a:endParaRPr lang="es-PY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8</a:t>
            </a:fld>
            <a:endParaRPr lang="es-PY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E3FE8-D2E7-4987-9A84-5F3C83FFC08E}" type="slidenum">
              <a:rPr lang="es-PY" smtClean="0"/>
              <a:pPr/>
              <a:t>9</a:t>
            </a:fld>
            <a:endParaRPr lang="es-P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857256"/>
          </a:xfrm>
        </p:spPr>
        <p:txBody>
          <a:bodyPr/>
          <a:lstStyle>
            <a:lvl1pPr>
              <a:defRPr>
                <a:latin typeface="Microsoft Sans Serif" pitchFamily="34" charset="0"/>
                <a:cs typeface="Microsoft Sans Serif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600200"/>
            <a:ext cx="8929718" cy="5257800"/>
          </a:xfrm>
        </p:spPr>
        <p:txBody>
          <a:bodyPr/>
          <a:lstStyle>
            <a:lvl1pPr>
              <a:defRPr>
                <a:latin typeface="Microsoft Sans Serif" pitchFamily="34" charset="0"/>
                <a:cs typeface="Microsoft Sans Serif" pitchFamily="34" charset="0"/>
              </a:defRPr>
            </a:lvl1pPr>
            <a:lvl2pPr>
              <a:defRPr>
                <a:latin typeface="Microsoft Sans Serif" pitchFamily="34" charset="0"/>
                <a:cs typeface="Microsoft Sans Serif" pitchFamily="34" charset="0"/>
              </a:defRPr>
            </a:lvl2pPr>
            <a:lvl3pPr>
              <a:defRPr>
                <a:latin typeface="Microsoft Sans Serif" pitchFamily="34" charset="0"/>
                <a:cs typeface="Microsoft Sans Serif" pitchFamily="34" charset="0"/>
              </a:defRPr>
            </a:lvl3pPr>
            <a:lvl4pPr>
              <a:defRPr>
                <a:latin typeface="Microsoft Sans Serif" pitchFamily="34" charset="0"/>
                <a:cs typeface="Microsoft Sans Serif" pitchFamily="34" charset="0"/>
              </a:defRPr>
            </a:lvl4pPr>
            <a:lvl5pPr>
              <a:defRPr>
                <a:latin typeface="Microsoft Sans Serif" pitchFamily="34" charset="0"/>
                <a:cs typeface="Microsoft Sans Serif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CC73-42E6-4E15-8753-6ECE902700E2}" type="datetimeFigureOut">
              <a:rPr lang="es-ES" smtClean="0"/>
              <a:pPr/>
              <a:t>14/10/2014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2DDBC-E9A3-4226-A374-AA76D3550E63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10" name="Picture 7" descr="democracia desarrollo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889125" cy="94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10 Conector recto"/>
          <p:cNvCxnSpPr/>
          <p:nvPr userDrawn="1"/>
        </p:nvCxnSpPr>
        <p:spPr>
          <a:xfrm>
            <a:off x="0" y="1000108"/>
            <a:ext cx="9144000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ondo democracia en desarrollo"/>
          <p:cNvPicPr>
            <a:picLocks noChangeAspect="1" noChangeArrowheads="1"/>
          </p:cNvPicPr>
          <p:nvPr/>
        </p:nvPicPr>
        <p:blipFill>
          <a:blip r:embed="rId3"/>
          <a:srcRect l="6522" r="5797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4282" y="2643182"/>
            <a:ext cx="8572560" cy="2584459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PY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ea typeface="+mn-ea"/>
                <a:cs typeface="+mn-cs"/>
              </a:rPr>
              <a:t>EL DESARROLLO DEL PARAGUAY Y SU INTEGRACION AL MUNDO</a:t>
            </a:r>
            <a:endParaRPr lang="es-ES" sz="5400" b="1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8579" y="5929330"/>
            <a:ext cx="8786842" cy="614370"/>
          </a:xfrm>
        </p:spPr>
        <p:txBody>
          <a:bodyPr>
            <a:noAutofit/>
          </a:bodyPr>
          <a:lstStyle/>
          <a:p>
            <a:r>
              <a:rPr lang="es-PY" sz="2800" b="1" dirty="0" smtClean="0">
                <a:solidFill>
                  <a:schemeClr val="tx1"/>
                </a:solidFill>
              </a:rPr>
              <a:t>Alberto Acosta </a:t>
            </a:r>
            <a:r>
              <a:rPr lang="es-PY" sz="2800" b="1" dirty="0" err="1" smtClean="0">
                <a:solidFill>
                  <a:schemeClr val="tx1"/>
                </a:solidFill>
              </a:rPr>
              <a:t>Garbarino</a:t>
            </a:r>
            <a:r>
              <a:rPr lang="es-PY" sz="2800" b="1" dirty="0" smtClean="0">
                <a:solidFill>
                  <a:schemeClr val="tx1"/>
                </a:solidFill>
              </a:rPr>
              <a:t> </a:t>
            </a:r>
            <a:r>
              <a:rPr lang="es-PY" sz="2800" dirty="0" smtClean="0">
                <a:solidFill>
                  <a:schemeClr val="tx1"/>
                </a:solidFill>
              </a:rPr>
              <a:t>  	 		</a:t>
            </a:r>
            <a:r>
              <a:rPr lang="es-PY" sz="2800" b="1" dirty="0" smtClean="0">
                <a:solidFill>
                  <a:schemeClr val="tx1"/>
                </a:solidFill>
              </a:rPr>
              <a:t>Octubre 2014</a:t>
            </a:r>
            <a:endParaRPr lang="es-E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Requisitos para la Inversión</a:t>
            </a:r>
            <a:endParaRPr lang="es-E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000636"/>
            <a:ext cx="2857520" cy="1321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00636"/>
            <a:ext cx="1214446" cy="158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CuadroTexto"/>
          <p:cNvSpPr txBox="1"/>
          <p:nvPr/>
        </p:nvSpPr>
        <p:spPr>
          <a:xfrm>
            <a:off x="357158" y="4143380"/>
            <a:ext cx="3065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600" dirty="0" smtClean="0"/>
              <a:t>Internacionales</a:t>
            </a:r>
            <a:endParaRPr lang="es-ES" sz="3600" dirty="0"/>
          </a:p>
        </p:txBody>
      </p:sp>
      <p:sp>
        <p:nvSpPr>
          <p:cNvPr id="16" name="15 CuadroTexto"/>
          <p:cNvSpPr txBox="1"/>
          <p:nvPr/>
        </p:nvSpPr>
        <p:spPr>
          <a:xfrm>
            <a:off x="6143636" y="4143380"/>
            <a:ext cx="2202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3600" dirty="0" smtClean="0"/>
              <a:t>Regionales</a:t>
            </a:r>
            <a:endParaRPr lang="es-ES" sz="3600" dirty="0"/>
          </a:p>
        </p:txBody>
      </p:sp>
      <p:sp>
        <p:nvSpPr>
          <p:cNvPr id="20" name="19 Flecha derecha"/>
          <p:cNvSpPr/>
          <p:nvPr/>
        </p:nvSpPr>
        <p:spPr>
          <a:xfrm rot="8243149">
            <a:off x="933978" y="2907131"/>
            <a:ext cx="2729613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20 Flecha derecha"/>
          <p:cNvSpPr/>
          <p:nvPr/>
        </p:nvSpPr>
        <p:spPr>
          <a:xfrm rot="2541454">
            <a:off x="5360887" y="2853321"/>
            <a:ext cx="2571522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3428992" y="1285860"/>
            <a:ext cx="26243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sz="4400" b="1" dirty="0" smtClean="0"/>
              <a:t>Mercados </a:t>
            </a:r>
            <a:endParaRPr lang="es-ES" sz="4400" b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Mercados Internacionales</a:t>
            </a:r>
            <a:endParaRPr lang="es-E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142984"/>
            <a:ext cx="8215338" cy="53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Informe OCDE - FAO</a:t>
            </a:r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214422"/>
            <a:ext cx="9144000" cy="5643578"/>
          </a:xfrm>
        </p:spPr>
        <p:txBody>
          <a:bodyPr>
            <a:normAutofit/>
          </a:bodyPr>
          <a:lstStyle/>
          <a:p>
            <a:pPr indent="19050" algn="ctr">
              <a:buNone/>
            </a:pPr>
            <a:r>
              <a:rPr lang="es-PY" b="1" dirty="0" smtClean="0"/>
              <a:t>El Mundo necesita aumentar la Producción de Alimentos en un 20%  desde el 2010 al 2020</a:t>
            </a:r>
          </a:p>
          <a:p>
            <a:pPr>
              <a:lnSpc>
                <a:spcPct val="150000"/>
              </a:lnSpc>
            </a:pPr>
            <a:r>
              <a:rPr lang="es-PY" dirty="0" smtClean="0"/>
              <a:t>Países Desarrollados: 7%  - 15%</a:t>
            </a:r>
          </a:p>
          <a:p>
            <a:r>
              <a:rPr lang="es-PY" dirty="0" smtClean="0"/>
              <a:t>Países Emergentes poblados </a:t>
            </a:r>
          </a:p>
          <a:p>
            <a:pPr>
              <a:buNone/>
            </a:pPr>
            <a:r>
              <a:rPr lang="es-PY" dirty="0" smtClean="0"/>
              <a:t>    (China, India): 20%</a:t>
            </a:r>
          </a:p>
          <a:p>
            <a:r>
              <a:rPr lang="es-PY" dirty="0" smtClean="0"/>
              <a:t>Mercosur: 40%</a:t>
            </a:r>
          </a:p>
          <a:p>
            <a:endParaRPr lang="es-PY" dirty="0"/>
          </a:p>
          <a:p>
            <a:pPr algn="ctr">
              <a:buNone/>
            </a:pPr>
            <a:r>
              <a:rPr lang="es-PY" b="1" dirty="0" smtClean="0"/>
              <a:t>85% del aumento en mayor productividad</a:t>
            </a:r>
          </a:p>
          <a:p>
            <a:pPr algn="ctr">
              <a:buNone/>
            </a:pPr>
            <a:r>
              <a:rPr lang="es-PY" b="1" dirty="0" smtClean="0"/>
              <a:t>15% del aumento en mayor superficie cultivada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714752"/>
            <a:ext cx="2298875" cy="16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Mercado Regional</a:t>
            </a:r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3786182" y="1142984"/>
            <a:ext cx="5357818" cy="5715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es-PY" dirty="0" smtClean="0"/>
          </a:p>
          <a:p>
            <a:pPr>
              <a:buNone/>
            </a:pPr>
            <a:r>
              <a:rPr lang="es-PY" sz="3600" dirty="0" smtClean="0"/>
              <a:t>“”Para ver la importancia de Brasil en Sudamérica basta con mirar el Mapa”</a:t>
            </a:r>
          </a:p>
          <a:p>
            <a:pPr>
              <a:buNone/>
            </a:pPr>
            <a:r>
              <a:rPr lang="es-PY" sz="3600" dirty="0"/>
              <a:t>	</a:t>
            </a:r>
            <a:r>
              <a:rPr lang="es-PY" sz="3600" dirty="0" smtClean="0"/>
              <a:t>	</a:t>
            </a:r>
            <a:r>
              <a:rPr lang="es-PY" dirty="0" smtClean="0"/>
              <a:t>Richard Nixon</a:t>
            </a:r>
            <a:endParaRPr lang="es-E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571612"/>
            <a:ext cx="3725734" cy="4771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/>
          <p:nvPr/>
        </p:nvGraphicFramePr>
        <p:xfrm>
          <a:off x="0" y="1142984"/>
          <a:ext cx="480060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914400" y="0"/>
            <a:ext cx="8229600" cy="11429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4400" dirty="0" smtClean="0">
                <a:latin typeface="+mj-lt"/>
                <a:ea typeface="+mj-ea"/>
                <a:cs typeface="+mj-cs"/>
              </a:rPr>
              <a:t>La Importancia de Brasil</a:t>
            </a:r>
            <a:endParaRPr kumimoji="0" lang="es-E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2 Gráfico"/>
          <p:cNvGraphicFramePr/>
          <p:nvPr/>
        </p:nvGraphicFramePr>
        <p:xfrm>
          <a:off x="4572000" y="1214422"/>
          <a:ext cx="4572000" cy="3038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3 Gráfico"/>
          <p:cNvGraphicFramePr/>
          <p:nvPr/>
        </p:nvGraphicFramePr>
        <p:xfrm>
          <a:off x="2071670" y="3500438"/>
          <a:ext cx="5500726" cy="3357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Globalización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357686" y="1142984"/>
            <a:ext cx="4786314" cy="2500330"/>
          </a:xfrm>
        </p:spPr>
        <p:txBody>
          <a:bodyPr>
            <a:normAutofit/>
          </a:bodyPr>
          <a:lstStyle/>
          <a:p>
            <a:r>
              <a:rPr lang="es-PY" sz="2800" dirty="0" smtClean="0"/>
              <a:t>Empresa Multinacional</a:t>
            </a:r>
          </a:p>
          <a:p>
            <a:r>
              <a:rPr lang="es-PY" sz="2800" dirty="0" smtClean="0"/>
              <a:t>Empresa </a:t>
            </a:r>
            <a:r>
              <a:rPr lang="es-PY" sz="2800" dirty="0" err="1" smtClean="0"/>
              <a:t>Multilatina</a:t>
            </a:r>
            <a:endParaRPr lang="es-PY" sz="2800" dirty="0" smtClean="0"/>
          </a:p>
          <a:p>
            <a:r>
              <a:rPr lang="es-PY" sz="2800" dirty="0" smtClean="0"/>
              <a:t>Fondos Soberanos de Inversión</a:t>
            </a:r>
          </a:p>
          <a:p>
            <a:pPr lvl="1"/>
            <a:r>
              <a:rPr lang="es-PY" sz="2400" dirty="0" smtClean="0"/>
              <a:t>China</a:t>
            </a:r>
            <a:endParaRPr lang="es-ES" sz="24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285720" y="1071546"/>
            <a:ext cx="4714908" cy="4043448"/>
            <a:chOff x="285720" y="1071546"/>
            <a:chExt cx="4714908" cy="4043448"/>
          </a:xfrm>
        </p:grpSpPr>
        <p:graphicFrame>
          <p:nvGraphicFramePr>
            <p:cNvPr id="6" name="1 Gráfico"/>
            <p:cNvGraphicFramePr/>
            <p:nvPr/>
          </p:nvGraphicFramePr>
          <p:xfrm>
            <a:off x="285720" y="1071546"/>
            <a:ext cx="4714908" cy="342902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9 CuadroTexto"/>
            <p:cNvSpPr txBox="1"/>
            <p:nvPr/>
          </p:nvSpPr>
          <p:spPr>
            <a:xfrm>
              <a:off x="928662" y="4714884"/>
              <a:ext cx="21398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2000" b="1" dirty="0" smtClean="0"/>
                <a:t>Comercio Mundial</a:t>
              </a:r>
              <a:endParaRPr lang="es-ES" sz="2000" b="1" dirty="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285720" y="3286124"/>
            <a:ext cx="8858281" cy="3571876"/>
            <a:chOff x="285720" y="3286124"/>
            <a:chExt cx="8858281" cy="3571876"/>
          </a:xfrm>
        </p:grpSpPr>
        <p:graphicFrame>
          <p:nvGraphicFramePr>
            <p:cNvPr id="9" name="2 Gráfico"/>
            <p:cNvGraphicFramePr/>
            <p:nvPr/>
          </p:nvGraphicFramePr>
          <p:xfrm>
            <a:off x="4929191" y="3286124"/>
            <a:ext cx="4214810" cy="357187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1" name="10 CuadroTexto"/>
            <p:cNvSpPr txBox="1"/>
            <p:nvPr/>
          </p:nvSpPr>
          <p:spPr>
            <a:xfrm>
              <a:off x="3357554" y="5857892"/>
              <a:ext cx="2371547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sz="2000" b="1" dirty="0" smtClean="0"/>
                <a:t>Inversión Extranjera </a:t>
              </a:r>
            </a:p>
            <a:p>
              <a:r>
                <a:rPr lang="es-PY" sz="2000" b="1" dirty="0" smtClean="0"/>
                <a:t>Directa</a:t>
              </a:r>
              <a:endParaRPr lang="es-ES" sz="20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85720" y="6215082"/>
              <a:ext cx="17673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PY" b="1" dirty="0" smtClean="0"/>
                <a:t>Fuente: UNCTAD</a:t>
              </a:r>
              <a:endParaRPr lang="es-ES" b="1" dirty="0"/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 fontScale="90000"/>
          </a:bodyPr>
          <a:lstStyle/>
          <a:p>
            <a:pPr algn="r"/>
            <a:r>
              <a:rPr lang="es-PY" dirty="0" smtClean="0"/>
              <a:t>Estrategia de las Empresas Multinacionales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286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s-PY" sz="2800" dirty="0" smtClean="0"/>
              <a:t>  Materia	   Acceso a 		Eficiencia	     Elementos</a:t>
            </a:r>
          </a:p>
          <a:p>
            <a:pPr>
              <a:buNone/>
            </a:pPr>
            <a:r>
              <a:rPr lang="es-PY" sz="2800" dirty="0" smtClean="0"/>
              <a:t>   Prima	   Mercados				   Estratégicos</a:t>
            </a:r>
          </a:p>
          <a:p>
            <a:pPr>
              <a:buNone/>
            </a:pPr>
            <a:endParaRPr lang="es-PY" sz="2800" dirty="0" smtClean="0"/>
          </a:p>
          <a:p>
            <a:pPr>
              <a:buNone/>
            </a:pPr>
            <a:r>
              <a:rPr lang="es-PY" sz="2800" dirty="0" smtClean="0"/>
              <a:t>Petróleo	   Automotriz	         Automotriz	  Farmacéutico</a:t>
            </a:r>
          </a:p>
          <a:p>
            <a:pPr>
              <a:buNone/>
            </a:pPr>
            <a:endParaRPr lang="es-PY" sz="2800" dirty="0" smtClean="0"/>
          </a:p>
          <a:p>
            <a:pPr>
              <a:buNone/>
            </a:pPr>
            <a:r>
              <a:rPr lang="es-PY" sz="2800" dirty="0" smtClean="0"/>
              <a:t>Gas		    Bebidas	         Electrónica	       I &amp; D</a:t>
            </a:r>
          </a:p>
          <a:p>
            <a:pPr>
              <a:buNone/>
            </a:pPr>
            <a:endParaRPr lang="es-PY" sz="2800" dirty="0" smtClean="0"/>
          </a:p>
          <a:p>
            <a:pPr>
              <a:buNone/>
            </a:pPr>
            <a:r>
              <a:rPr lang="es-PY" sz="2800" dirty="0" smtClean="0"/>
              <a:t>Minerales	     Tabaco	        Confecciones</a:t>
            </a:r>
          </a:p>
          <a:p>
            <a:pPr>
              <a:buNone/>
            </a:pPr>
            <a:endParaRPr lang="es-PY" sz="2800" dirty="0" smtClean="0"/>
          </a:p>
          <a:p>
            <a:pPr>
              <a:buNone/>
            </a:pPr>
            <a:r>
              <a:rPr lang="es-PY" sz="2800" dirty="0" smtClean="0"/>
              <a:t>Alimentos	     Equipos 	        </a:t>
            </a:r>
            <a:r>
              <a:rPr lang="es-PY" sz="2800" dirty="0" err="1" smtClean="0"/>
              <a:t>Call</a:t>
            </a:r>
            <a:r>
              <a:rPr lang="es-PY" sz="2800" dirty="0" smtClean="0"/>
              <a:t> Center</a:t>
            </a:r>
          </a:p>
          <a:p>
            <a:pPr>
              <a:buNone/>
            </a:pPr>
            <a:r>
              <a:rPr lang="es-PY" sz="2800" dirty="0" smtClean="0"/>
              <a:t>			   Electrónicos</a:t>
            </a:r>
          </a:p>
          <a:p>
            <a:pPr>
              <a:buNone/>
            </a:pPr>
            <a:r>
              <a:rPr lang="es-PY" sz="2800" dirty="0" smtClean="0"/>
              <a:t>Turismo	         	        		Servicios</a:t>
            </a:r>
          </a:p>
          <a:p>
            <a:pPr>
              <a:buNone/>
            </a:pPr>
            <a:r>
              <a:rPr lang="es-PY" sz="2800" dirty="0" smtClean="0"/>
              <a:t>			      Finanzas	       Administrativos</a:t>
            </a:r>
          </a:p>
          <a:p>
            <a:pPr>
              <a:buNone/>
            </a:pPr>
            <a:endParaRPr lang="es-ES" sz="28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285720" y="2000240"/>
            <a:ext cx="857256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rot="5400000">
            <a:off x="-642180" y="3857628"/>
            <a:ext cx="52856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rot="5400000">
            <a:off x="1714480" y="3857628"/>
            <a:ext cx="52864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rot="5400000">
            <a:off x="4144166" y="3857628"/>
            <a:ext cx="5285618" cy="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>
            <a:off x="357158" y="6488668"/>
            <a:ext cx="1520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Y" dirty="0" smtClean="0"/>
              <a:t>Fuente: CEPAL</a:t>
            </a:r>
            <a:endParaRPr lang="es-E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/>
          <a:lstStyle/>
          <a:p>
            <a:pPr algn="r"/>
            <a:r>
              <a:rPr lang="es-PY" dirty="0" smtClean="0"/>
              <a:t>El Siglo XXI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8929718" cy="5715016"/>
          </a:xfrm>
        </p:spPr>
        <p:txBody>
          <a:bodyPr/>
          <a:lstStyle/>
          <a:p>
            <a:pPr algn="ctr">
              <a:buNone/>
            </a:pPr>
            <a:r>
              <a:rPr lang="es-PY" sz="5400" dirty="0" smtClean="0"/>
              <a:t>“Fascinante, muy competitivo pero muy cruel”</a:t>
            </a:r>
          </a:p>
          <a:p>
            <a:pPr lvl="1">
              <a:buNone/>
            </a:pPr>
            <a:r>
              <a:rPr lang="es-PY" sz="2400" dirty="0" smtClean="0"/>
              <a:t>					Enrique Iglesias</a:t>
            </a:r>
          </a:p>
          <a:p>
            <a:pPr lvl="1">
              <a:buNone/>
            </a:pPr>
            <a:r>
              <a:rPr lang="es-PY" sz="2400" dirty="0" smtClean="0"/>
              <a:t>					Ex Presidente BID	</a:t>
            </a:r>
            <a:endParaRPr lang="es-ES" sz="2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86124"/>
            <a:ext cx="2881321" cy="32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57708"/>
            <a:ext cx="4765123" cy="4700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/>
          <a:lstStyle/>
          <a:p>
            <a:pPr algn="r"/>
            <a:r>
              <a:rPr lang="es-PY" dirty="0" smtClean="0"/>
              <a:t>2° Consenso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786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Y" sz="4400" b="1" dirty="0" smtClean="0"/>
              <a:t>La única estrategia posible es Crecer  integrándose al Mundo</a:t>
            </a:r>
            <a:endParaRPr lang="es-ES" sz="4400" b="1" dirty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3571876"/>
            <a:ext cx="3217039" cy="161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2000232" y="1643050"/>
            <a:ext cx="4929222" cy="476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/>
          <a:lstStyle/>
          <a:p>
            <a:pPr algn="r"/>
            <a:r>
              <a:rPr lang="es-PY" dirty="0" smtClean="0"/>
              <a:t>Política Exterior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142984"/>
            <a:ext cx="8929718" cy="5715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PY" sz="3600" dirty="0" smtClean="0"/>
              <a:t>    Política	</a:t>
            </a:r>
            <a:r>
              <a:rPr lang="es-PY" sz="4000" dirty="0" smtClean="0"/>
              <a:t>			</a:t>
            </a:r>
            <a:r>
              <a:rPr lang="es-PY" sz="3600" dirty="0" smtClean="0"/>
              <a:t>Aislamiento</a:t>
            </a:r>
          </a:p>
          <a:p>
            <a:pPr>
              <a:spcBef>
                <a:spcPts val="0"/>
              </a:spcBef>
              <a:buNone/>
            </a:pPr>
            <a:r>
              <a:rPr lang="es-PY" sz="3600" dirty="0" smtClean="0"/>
              <a:t>del Siglo XIX</a:t>
            </a:r>
          </a:p>
          <a:p>
            <a:pPr>
              <a:lnSpc>
                <a:spcPct val="150000"/>
              </a:lnSpc>
              <a:buNone/>
            </a:pPr>
            <a:r>
              <a:rPr lang="es-PY" sz="3600" dirty="0" smtClean="0"/>
              <a:t>   Política			 	Dependencia</a:t>
            </a:r>
          </a:p>
          <a:p>
            <a:pPr marL="216000">
              <a:spcBef>
                <a:spcPts val="0"/>
              </a:spcBef>
              <a:buNone/>
            </a:pPr>
            <a:r>
              <a:rPr lang="es-PY" sz="3600" dirty="0" smtClean="0"/>
              <a:t>del Siglo XX</a:t>
            </a:r>
          </a:p>
          <a:p>
            <a:pPr>
              <a:lnSpc>
                <a:spcPct val="150000"/>
              </a:lnSpc>
              <a:buNone/>
            </a:pPr>
            <a:r>
              <a:rPr lang="es-PY" sz="3600" dirty="0" smtClean="0"/>
              <a:t>   Política				Integración e</a:t>
            </a:r>
          </a:p>
          <a:p>
            <a:pPr>
              <a:spcBef>
                <a:spcPts val="0"/>
              </a:spcBef>
              <a:buNone/>
            </a:pPr>
            <a:r>
              <a:rPr lang="es-PY" sz="3600" dirty="0" smtClean="0"/>
              <a:t>del Siglo XXI		  	   Interdependencia</a:t>
            </a:r>
          </a:p>
          <a:p>
            <a:pPr>
              <a:buNone/>
            </a:pPr>
            <a:endParaRPr lang="es-PY" sz="3600" dirty="0" smtClean="0"/>
          </a:p>
        </p:txBody>
      </p:sp>
      <p:sp>
        <p:nvSpPr>
          <p:cNvPr id="5" name="4 Flecha derecha"/>
          <p:cNvSpPr/>
          <p:nvPr/>
        </p:nvSpPr>
        <p:spPr>
          <a:xfrm>
            <a:off x="3286116" y="1571612"/>
            <a:ext cx="2000264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Flecha derecha"/>
          <p:cNvSpPr/>
          <p:nvPr/>
        </p:nvSpPr>
        <p:spPr>
          <a:xfrm>
            <a:off x="3286116" y="3143248"/>
            <a:ext cx="2000264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3286116" y="4786322"/>
            <a:ext cx="2000264" cy="5000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0" y="2000240"/>
            <a:ext cx="33337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Objetivos de toda Nación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1214422"/>
            <a:ext cx="8643998" cy="5643578"/>
          </a:xfrm>
        </p:spPr>
        <p:txBody>
          <a:bodyPr>
            <a:normAutofit/>
          </a:bodyPr>
          <a:lstStyle/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PY" sz="4000" dirty="0" smtClean="0"/>
              <a:t>Independencia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PY" sz="4000" dirty="0" smtClean="0"/>
              <a:t>Límites Territoriales</a:t>
            </a:r>
          </a:p>
          <a:p>
            <a:pPr marL="742950" indent="-742950">
              <a:lnSpc>
                <a:spcPct val="200000"/>
              </a:lnSpc>
              <a:buFont typeface="+mj-lt"/>
              <a:buAutoNum type="arabicPeriod"/>
            </a:pPr>
            <a:r>
              <a:rPr lang="es-PY" sz="4000" dirty="0" smtClean="0"/>
              <a:t>Progreso y Prestigio</a:t>
            </a:r>
            <a:endParaRPr lang="es-ES" sz="4000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57224" y="0"/>
            <a:ext cx="8286776" cy="1071546"/>
          </a:xfrm>
        </p:spPr>
        <p:txBody>
          <a:bodyPr>
            <a:normAutofit fontScale="90000"/>
          </a:bodyPr>
          <a:lstStyle/>
          <a:p>
            <a:pPr algn="r"/>
            <a:r>
              <a:rPr lang="es-PY" dirty="0" smtClean="0"/>
              <a:t>Nuestros Recursos y Oportunidades</a:t>
            </a:r>
            <a:endParaRPr lang="es-ES" dirty="0"/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1274763" y="5665788"/>
            <a:ext cx="22129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>
                <a:solidFill>
                  <a:srgbClr val="FFFFFF"/>
                </a:solidFill>
                <a:latin typeface="Trebuchet MS" pitchFamily="34" charset="0"/>
              </a:rPr>
              <a:t>Crecimiento basado </a:t>
            </a:r>
            <a:endParaRPr lang="es-ES" sz="1800">
              <a:latin typeface="Trebuchet MS" pitchFamily="34" charset="0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1425575" y="5935663"/>
            <a:ext cx="184626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>
                <a:solidFill>
                  <a:srgbClr val="FFFFFF"/>
                </a:solidFill>
                <a:latin typeface="Trebuchet MS" pitchFamily="34" charset="0"/>
              </a:rPr>
              <a:t>en Exportaciones</a:t>
            </a:r>
            <a:endParaRPr lang="es-ES" sz="1800">
              <a:latin typeface="Trebuchet MS" pitchFamily="34" charset="0"/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4710113" y="1766888"/>
            <a:ext cx="6064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>
                <a:solidFill>
                  <a:srgbClr val="FFFFFF"/>
                </a:solidFill>
                <a:latin typeface="Trebuchet MS" pitchFamily="34" charset="0"/>
              </a:rPr>
              <a:t>Energ</a:t>
            </a:r>
            <a:endParaRPr lang="es-ES" sz="1800">
              <a:latin typeface="Trebuchet MS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268913" y="1766888"/>
            <a:ext cx="666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>
                <a:solidFill>
                  <a:srgbClr val="FFFFFF"/>
                </a:solidFill>
                <a:latin typeface="Trebuchet MS" pitchFamily="34" charset="0"/>
              </a:rPr>
              <a:t>í</a:t>
            </a:r>
            <a:endParaRPr lang="es-ES" sz="1800">
              <a:latin typeface="Trebuchet MS" pitchFamily="34" charset="0"/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332413" y="1766888"/>
            <a:ext cx="127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900">
                <a:solidFill>
                  <a:srgbClr val="FFFFFF"/>
                </a:solidFill>
                <a:latin typeface="Trebuchet MS" pitchFamily="34" charset="0"/>
              </a:rPr>
              <a:t>a</a:t>
            </a:r>
            <a:endParaRPr lang="es-ES" sz="1800">
              <a:latin typeface="Trebuchet MS" pitchFamily="34" charset="0"/>
            </a:endParaRPr>
          </a:p>
        </p:txBody>
      </p:sp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1165225" y="1885950"/>
            <a:ext cx="1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es-PY" sz="1800">
              <a:latin typeface="Trebuchet MS" pitchFamily="34" charset="0"/>
            </a:endParaRPr>
          </a:p>
        </p:txBody>
      </p:sp>
      <p:grpSp>
        <p:nvGrpSpPr>
          <p:cNvPr id="15" name="87 Grupo"/>
          <p:cNvGrpSpPr/>
          <p:nvPr/>
        </p:nvGrpSpPr>
        <p:grpSpPr>
          <a:xfrm>
            <a:off x="250825" y="1266825"/>
            <a:ext cx="8858250" cy="941388"/>
            <a:chOff x="250825" y="1266825"/>
            <a:chExt cx="8858250" cy="941388"/>
          </a:xfrm>
        </p:grpSpPr>
        <p:grpSp>
          <p:nvGrpSpPr>
            <p:cNvPr id="16" name="84 Grupo"/>
            <p:cNvGrpSpPr/>
            <p:nvPr/>
          </p:nvGrpSpPr>
          <p:grpSpPr>
            <a:xfrm>
              <a:off x="2484438" y="1266825"/>
              <a:ext cx="2168525" cy="938213"/>
              <a:chOff x="2484438" y="1266825"/>
              <a:chExt cx="2168525" cy="938213"/>
            </a:xfrm>
          </p:grpSpPr>
          <p:grpSp>
            <p:nvGrpSpPr>
              <p:cNvPr id="30" name="Group 68"/>
              <p:cNvGrpSpPr>
                <a:grpSpLocks/>
              </p:cNvGrpSpPr>
              <p:nvPr/>
            </p:nvGrpSpPr>
            <p:grpSpPr bwMode="auto">
              <a:xfrm>
                <a:off x="2484438" y="1266825"/>
                <a:ext cx="2168525" cy="938213"/>
                <a:chOff x="2489" y="665"/>
                <a:chExt cx="1438" cy="649"/>
              </a:xfrm>
            </p:grpSpPr>
            <p:sp>
              <p:nvSpPr>
                <p:cNvPr id="32" name="Oval 69"/>
                <p:cNvSpPr>
                  <a:spLocks noChangeArrowheads="1"/>
                </p:cNvSpPr>
                <p:nvPr/>
              </p:nvSpPr>
              <p:spPr bwMode="auto">
                <a:xfrm>
                  <a:off x="2489" y="665"/>
                  <a:ext cx="1438" cy="649"/>
                </a:xfrm>
                <a:prstGeom prst="ellipse">
                  <a:avLst/>
                </a:prstGeom>
                <a:solidFill>
                  <a:schemeClr val="hlink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33" name="Oval 70"/>
                <p:cNvSpPr>
                  <a:spLocks noChangeArrowheads="1"/>
                </p:cNvSpPr>
                <p:nvPr/>
              </p:nvSpPr>
              <p:spPr bwMode="auto">
                <a:xfrm>
                  <a:off x="2489" y="665"/>
                  <a:ext cx="1438" cy="649"/>
                </a:xfrm>
                <a:prstGeom prst="ellipse">
                  <a:avLst/>
                </a:prstGeom>
                <a:solidFill>
                  <a:schemeClr val="hlink"/>
                </a:solidFill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31" name="Rectangle 71"/>
              <p:cNvSpPr>
                <a:spLocks noChangeArrowheads="1"/>
              </p:cNvSpPr>
              <p:nvPr/>
            </p:nvSpPr>
            <p:spPr bwMode="auto">
              <a:xfrm>
                <a:off x="3194050" y="1558925"/>
                <a:ext cx="801688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dirty="0">
                    <a:solidFill>
                      <a:srgbClr val="FFFFFF"/>
                    </a:solidFill>
                    <a:latin typeface="Trebuchet MS" pitchFamily="34" charset="0"/>
                  </a:rPr>
                  <a:t>Energía</a:t>
                </a:r>
                <a:endParaRPr lang="es-ES" sz="1800" dirty="0">
                  <a:latin typeface="Trebuchet MS" pitchFamily="34" charset="0"/>
                </a:endParaRPr>
              </a:p>
            </p:txBody>
          </p:sp>
        </p:grpSp>
        <p:grpSp>
          <p:nvGrpSpPr>
            <p:cNvPr id="17" name="83 Grupo"/>
            <p:cNvGrpSpPr/>
            <p:nvPr/>
          </p:nvGrpSpPr>
          <p:grpSpPr>
            <a:xfrm>
              <a:off x="250825" y="1268413"/>
              <a:ext cx="2168525" cy="938212"/>
              <a:chOff x="250825" y="1268413"/>
              <a:chExt cx="2168525" cy="938212"/>
            </a:xfrm>
          </p:grpSpPr>
          <p:sp>
            <p:nvSpPr>
              <p:cNvPr id="28" name="Oval 58"/>
              <p:cNvSpPr>
                <a:spLocks noChangeArrowheads="1"/>
              </p:cNvSpPr>
              <p:nvPr/>
            </p:nvSpPr>
            <p:spPr bwMode="auto">
              <a:xfrm>
                <a:off x="250825" y="1268413"/>
                <a:ext cx="2168525" cy="938212"/>
              </a:xfrm>
              <a:prstGeom prst="ellipse">
                <a:avLst/>
              </a:prstGeom>
              <a:solidFill>
                <a:schemeClr val="hlink"/>
              </a:solidFill>
              <a:ln w="9525" cap="rnd">
                <a:solidFill>
                  <a:srgbClr val="0033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29" name="Rectangle 106"/>
              <p:cNvSpPr>
                <a:spLocks noChangeArrowheads="1"/>
              </p:cNvSpPr>
              <p:nvPr/>
            </p:nvSpPr>
            <p:spPr bwMode="auto">
              <a:xfrm>
                <a:off x="468313" y="1482725"/>
                <a:ext cx="1708150" cy="5778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_tradnl" sz="1900" dirty="0" err="1">
                    <a:solidFill>
                      <a:srgbClr val="FFFFFF"/>
                    </a:solidFill>
                    <a:latin typeface="Trebuchet MS" pitchFamily="34" charset="0"/>
                  </a:rPr>
                  <a:t>Rec</a:t>
                </a:r>
                <a:r>
                  <a:rPr lang="es-ES_tradnl" sz="1900" dirty="0">
                    <a:solidFill>
                      <a:srgbClr val="FFFFFF"/>
                    </a:solidFill>
                    <a:latin typeface="Trebuchet MS" pitchFamily="34" charset="0"/>
                  </a:rPr>
                  <a:t>. Naturales</a:t>
                </a:r>
              </a:p>
              <a:p>
                <a:r>
                  <a:rPr lang="es-ES_tradnl" sz="1900" dirty="0">
                    <a:solidFill>
                      <a:srgbClr val="FFFFFF"/>
                    </a:solidFill>
                    <a:latin typeface="Trebuchet MS" pitchFamily="34" charset="0"/>
                  </a:rPr>
                  <a:t>Materias Primas</a:t>
                </a:r>
                <a:endParaRPr lang="es-ES" sz="1800" dirty="0">
                  <a:latin typeface="Trebuchet MS" pitchFamily="34" charset="0"/>
                </a:endParaRPr>
              </a:p>
            </p:txBody>
          </p:sp>
        </p:grpSp>
        <p:grpSp>
          <p:nvGrpSpPr>
            <p:cNvPr id="18" name="85 Grupo"/>
            <p:cNvGrpSpPr/>
            <p:nvPr/>
          </p:nvGrpSpPr>
          <p:grpSpPr>
            <a:xfrm>
              <a:off x="4716463" y="1266825"/>
              <a:ext cx="2168525" cy="938213"/>
              <a:chOff x="4716463" y="1266825"/>
              <a:chExt cx="2168525" cy="938213"/>
            </a:xfrm>
          </p:grpSpPr>
          <p:grpSp>
            <p:nvGrpSpPr>
              <p:cNvPr id="24" name="Group 103"/>
              <p:cNvGrpSpPr>
                <a:grpSpLocks/>
              </p:cNvGrpSpPr>
              <p:nvPr/>
            </p:nvGrpSpPr>
            <p:grpSpPr bwMode="auto">
              <a:xfrm>
                <a:off x="4716463" y="1266825"/>
                <a:ext cx="2168525" cy="938213"/>
                <a:chOff x="2489" y="665"/>
                <a:chExt cx="1438" cy="649"/>
              </a:xfrm>
            </p:grpSpPr>
            <p:sp>
              <p:nvSpPr>
                <p:cNvPr id="26" name="Oval 104"/>
                <p:cNvSpPr>
                  <a:spLocks noChangeArrowheads="1"/>
                </p:cNvSpPr>
                <p:nvPr/>
              </p:nvSpPr>
              <p:spPr bwMode="auto">
                <a:xfrm>
                  <a:off x="2489" y="665"/>
                  <a:ext cx="1438" cy="649"/>
                </a:xfrm>
                <a:prstGeom prst="ellipse">
                  <a:avLst/>
                </a:prstGeom>
                <a:solidFill>
                  <a:schemeClr val="hlink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27" name="Oval 105"/>
                <p:cNvSpPr>
                  <a:spLocks noChangeArrowheads="1"/>
                </p:cNvSpPr>
                <p:nvPr/>
              </p:nvSpPr>
              <p:spPr bwMode="auto">
                <a:xfrm>
                  <a:off x="2489" y="665"/>
                  <a:ext cx="1438" cy="649"/>
                </a:xfrm>
                <a:prstGeom prst="ellipse">
                  <a:avLst/>
                </a:prstGeom>
                <a:solidFill>
                  <a:schemeClr val="hlink"/>
                </a:solidFill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25" name="Rectangle 107"/>
              <p:cNvSpPr>
                <a:spLocks noChangeArrowheads="1"/>
              </p:cNvSpPr>
              <p:nvPr/>
            </p:nvSpPr>
            <p:spPr bwMode="auto">
              <a:xfrm>
                <a:off x="5219700" y="1341438"/>
                <a:ext cx="1655763" cy="776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es-ES_tradnl" sz="1700" b="1" dirty="0">
                    <a:solidFill>
                      <a:srgbClr val="FFFFFF"/>
                    </a:solidFill>
                    <a:latin typeface="Trebuchet MS" pitchFamily="34" charset="0"/>
                  </a:rPr>
                  <a:t>Insumos y </a:t>
                </a:r>
              </a:p>
              <a:p>
                <a:r>
                  <a:rPr lang="es-ES_tradnl" sz="1700" b="1" dirty="0">
                    <a:solidFill>
                      <a:srgbClr val="FFFFFF"/>
                    </a:solidFill>
                    <a:latin typeface="Trebuchet MS" pitchFamily="34" charset="0"/>
                  </a:rPr>
                  <a:t>Componentes</a:t>
                </a:r>
              </a:p>
              <a:p>
                <a:r>
                  <a:rPr lang="es-ES_tradnl" sz="1700" b="1" dirty="0">
                    <a:solidFill>
                      <a:srgbClr val="FFFFFF"/>
                    </a:solidFill>
                    <a:latin typeface="Trebuchet MS" pitchFamily="34" charset="0"/>
                  </a:rPr>
                  <a:t>Importados</a:t>
                </a:r>
                <a:endParaRPr lang="es-ES" sz="1700" b="1" dirty="0">
                  <a:latin typeface="Trebuchet MS" pitchFamily="34" charset="0"/>
                </a:endParaRPr>
              </a:p>
            </p:txBody>
          </p:sp>
        </p:grpSp>
        <p:grpSp>
          <p:nvGrpSpPr>
            <p:cNvPr id="19" name="86 Grupo"/>
            <p:cNvGrpSpPr/>
            <p:nvPr/>
          </p:nvGrpSpPr>
          <p:grpSpPr>
            <a:xfrm>
              <a:off x="6940550" y="1268413"/>
              <a:ext cx="2168525" cy="939800"/>
              <a:chOff x="6940550" y="1268413"/>
              <a:chExt cx="2168525" cy="939800"/>
            </a:xfrm>
          </p:grpSpPr>
          <p:grpSp>
            <p:nvGrpSpPr>
              <p:cNvPr id="20" name="Group 55"/>
              <p:cNvGrpSpPr>
                <a:grpSpLocks/>
              </p:cNvGrpSpPr>
              <p:nvPr/>
            </p:nvGrpSpPr>
            <p:grpSpPr bwMode="auto">
              <a:xfrm>
                <a:off x="6940550" y="1268413"/>
                <a:ext cx="2168525" cy="939800"/>
                <a:chOff x="4111" y="665"/>
                <a:chExt cx="1437" cy="650"/>
              </a:xfrm>
            </p:grpSpPr>
            <p:sp>
              <p:nvSpPr>
                <p:cNvPr id="22" name="Oval 56"/>
                <p:cNvSpPr>
                  <a:spLocks noChangeArrowheads="1"/>
                </p:cNvSpPr>
                <p:nvPr/>
              </p:nvSpPr>
              <p:spPr bwMode="auto">
                <a:xfrm>
                  <a:off x="4111" y="665"/>
                  <a:ext cx="1437" cy="650"/>
                </a:xfrm>
                <a:prstGeom prst="ellipse">
                  <a:avLst/>
                </a:prstGeom>
                <a:solidFill>
                  <a:schemeClr val="hlink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23" name="Oval 57"/>
                <p:cNvSpPr>
                  <a:spLocks noChangeArrowheads="1"/>
                </p:cNvSpPr>
                <p:nvPr/>
              </p:nvSpPr>
              <p:spPr bwMode="auto">
                <a:xfrm>
                  <a:off x="4111" y="665"/>
                  <a:ext cx="1437" cy="650"/>
                </a:xfrm>
                <a:prstGeom prst="ellipse">
                  <a:avLst/>
                </a:prstGeom>
                <a:solidFill>
                  <a:srgbClr val="FF0000"/>
                </a:solidFill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21" name="Rectangle 108"/>
              <p:cNvSpPr>
                <a:spLocks noChangeArrowheads="1"/>
              </p:cNvSpPr>
              <p:nvPr/>
            </p:nvSpPr>
            <p:spPr bwMode="auto">
              <a:xfrm>
                <a:off x="7308850" y="1557338"/>
                <a:ext cx="1490663" cy="288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_tradnl" sz="1900" dirty="0">
                    <a:solidFill>
                      <a:srgbClr val="FFFFFF"/>
                    </a:solidFill>
                    <a:latin typeface="Trebuchet MS" pitchFamily="34" charset="0"/>
                  </a:rPr>
                  <a:t>Mano de Obra</a:t>
                </a:r>
                <a:endParaRPr lang="es-ES" sz="1800" dirty="0">
                  <a:latin typeface="Trebuchet MS" pitchFamily="34" charset="0"/>
                </a:endParaRPr>
              </a:p>
            </p:txBody>
          </p:sp>
        </p:grpSp>
      </p:grpSp>
      <p:grpSp>
        <p:nvGrpSpPr>
          <p:cNvPr id="34" name="95 Grupo"/>
          <p:cNvGrpSpPr/>
          <p:nvPr/>
        </p:nvGrpSpPr>
        <p:grpSpPr>
          <a:xfrm>
            <a:off x="209550" y="3000372"/>
            <a:ext cx="8934450" cy="1285875"/>
            <a:chOff x="71438" y="2857500"/>
            <a:chExt cx="8934450" cy="1285875"/>
          </a:xfrm>
          <a:solidFill>
            <a:srgbClr val="0070C0"/>
          </a:solidFill>
        </p:grpSpPr>
        <p:grpSp>
          <p:nvGrpSpPr>
            <p:cNvPr id="35" name="89 Grupo"/>
            <p:cNvGrpSpPr/>
            <p:nvPr/>
          </p:nvGrpSpPr>
          <p:grpSpPr>
            <a:xfrm>
              <a:off x="71438" y="2857500"/>
              <a:ext cx="1785937" cy="928688"/>
              <a:chOff x="71438" y="2857500"/>
              <a:chExt cx="1785937" cy="928688"/>
            </a:xfrm>
            <a:grpFill/>
          </p:grpSpPr>
          <p:grpSp>
            <p:nvGrpSpPr>
              <p:cNvPr id="56" name="Group 4"/>
              <p:cNvGrpSpPr>
                <a:grpSpLocks/>
              </p:cNvGrpSpPr>
              <p:nvPr/>
            </p:nvGrpSpPr>
            <p:grpSpPr bwMode="auto">
              <a:xfrm>
                <a:off x="71438" y="2857500"/>
                <a:ext cx="1785937" cy="928688"/>
                <a:chOff x="991" y="1594"/>
                <a:chExt cx="1139" cy="649"/>
              </a:xfrm>
              <a:grpFill/>
            </p:grpSpPr>
            <p:sp>
              <p:nvSpPr>
                <p:cNvPr id="59" name="Oval 5"/>
                <p:cNvSpPr>
                  <a:spLocks noChangeArrowheads="1"/>
                </p:cNvSpPr>
                <p:nvPr/>
              </p:nvSpPr>
              <p:spPr bwMode="auto">
                <a:xfrm>
                  <a:off x="991" y="1594"/>
                  <a:ext cx="1139" cy="649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auto">
                <a:xfrm>
                  <a:off x="991" y="1594"/>
                  <a:ext cx="1139" cy="649"/>
                </a:xfrm>
                <a:prstGeom prst="ellipse">
                  <a:avLst/>
                </a:prstGeom>
                <a:grp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57" name="Rectangle 7"/>
              <p:cNvSpPr>
                <a:spLocks noChangeArrowheads="1"/>
              </p:cNvSpPr>
              <p:nvPr/>
            </p:nvSpPr>
            <p:spPr bwMode="auto">
              <a:xfrm>
                <a:off x="428625" y="2997200"/>
                <a:ext cx="1158972" cy="29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>
                    <a:solidFill>
                      <a:schemeClr val="bg1"/>
                    </a:solidFill>
                    <a:latin typeface="Trebuchet MS" pitchFamily="34" charset="0"/>
                  </a:rPr>
                  <a:t>Desarrollo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8" name="Rectangle 8"/>
              <p:cNvSpPr>
                <a:spLocks noChangeArrowheads="1"/>
              </p:cNvSpPr>
              <p:nvPr/>
            </p:nvSpPr>
            <p:spPr bwMode="auto">
              <a:xfrm>
                <a:off x="206375" y="3282950"/>
                <a:ext cx="1598194" cy="29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>
                    <a:solidFill>
                      <a:schemeClr val="bg1"/>
                    </a:solidFill>
                    <a:latin typeface="Trebuchet MS" pitchFamily="34" charset="0"/>
                  </a:rPr>
                  <a:t>Agroindustrial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36" name="92 Grupo"/>
            <p:cNvGrpSpPr/>
            <p:nvPr/>
          </p:nvGrpSpPr>
          <p:grpSpPr>
            <a:xfrm>
              <a:off x="5500688" y="2857500"/>
              <a:ext cx="1785937" cy="928688"/>
              <a:chOff x="5500688" y="2857500"/>
              <a:chExt cx="1785937" cy="928688"/>
            </a:xfrm>
            <a:grpFill/>
          </p:grpSpPr>
          <p:grpSp>
            <p:nvGrpSpPr>
              <p:cNvPr id="51" name="Group 50"/>
              <p:cNvGrpSpPr>
                <a:grpSpLocks/>
              </p:cNvGrpSpPr>
              <p:nvPr/>
            </p:nvGrpSpPr>
            <p:grpSpPr bwMode="auto">
              <a:xfrm>
                <a:off x="5500688" y="2857500"/>
                <a:ext cx="1785937" cy="928688"/>
                <a:chOff x="3358" y="1586"/>
                <a:chExt cx="1140" cy="650"/>
              </a:xfrm>
              <a:grpFill/>
            </p:grpSpPr>
            <p:sp>
              <p:nvSpPr>
                <p:cNvPr id="54" name="Oval 51"/>
                <p:cNvSpPr>
                  <a:spLocks noChangeArrowheads="1"/>
                </p:cNvSpPr>
                <p:nvPr/>
              </p:nvSpPr>
              <p:spPr bwMode="auto">
                <a:xfrm>
                  <a:off x="3358" y="1586"/>
                  <a:ext cx="1140" cy="650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5" name="Oval 52"/>
                <p:cNvSpPr>
                  <a:spLocks noChangeArrowheads="1"/>
                </p:cNvSpPr>
                <p:nvPr/>
              </p:nvSpPr>
              <p:spPr bwMode="auto">
                <a:xfrm>
                  <a:off x="3358" y="1586"/>
                  <a:ext cx="1140" cy="650"/>
                </a:xfrm>
                <a:prstGeom prst="ellipse">
                  <a:avLst/>
                </a:prstGeom>
                <a:grp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52" name="Rectangle 53"/>
              <p:cNvSpPr>
                <a:spLocks noChangeArrowheads="1"/>
              </p:cNvSpPr>
              <p:nvPr/>
            </p:nvSpPr>
            <p:spPr bwMode="auto">
              <a:xfrm>
                <a:off x="5905500" y="2997200"/>
                <a:ext cx="1158972" cy="29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>
                    <a:solidFill>
                      <a:schemeClr val="bg1"/>
                    </a:solidFill>
                    <a:latin typeface="Trebuchet MS" pitchFamily="34" charset="0"/>
                  </a:rPr>
                  <a:t>Desarrollo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53" name="Rectangle 54"/>
              <p:cNvSpPr>
                <a:spLocks noChangeArrowheads="1"/>
              </p:cNvSpPr>
              <p:nvPr/>
            </p:nvSpPr>
            <p:spPr bwMode="auto">
              <a:xfrm>
                <a:off x="5572132" y="3279488"/>
                <a:ext cx="1707968" cy="29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Infraestructura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37" name="90 Grupo"/>
            <p:cNvGrpSpPr/>
            <p:nvPr/>
          </p:nvGrpSpPr>
          <p:grpSpPr>
            <a:xfrm>
              <a:off x="1924050" y="3167063"/>
              <a:ext cx="1719263" cy="904875"/>
              <a:chOff x="1924050" y="3167063"/>
              <a:chExt cx="1719263" cy="904875"/>
            </a:xfrm>
            <a:grpFill/>
          </p:grpSpPr>
          <p:grpSp>
            <p:nvGrpSpPr>
              <p:cNvPr id="47" name="Group 72"/>
              <p:cNvGrpSpPr>
                <a:grpSpLocks/>
              </p:cNvGrpSpPr>
              <p:nvPr/>
            </p:nvGrpSpPr>
            <p:grpSpPr bwMode="auto">
              <a:xfrm>
                <a:off x="1924050" y="3167063"/>
                <a:ext cx="1719263" cy="904875"/>
                <a:chOff x="2174" y="1586"/>
                <a:chExt cx="1139" cy="626"/>
              </a:xfrm>
              <a:grpFill/>
            </p:grpSpPr>
            <p:sp>
              <p:nvSpPr>
                <p:cNvPr id="49" name="Oval 73"/>
                <p:cNvSpPr>
                  <a:spLocks noChangeArrowheads="1"/>
                </p:cNvSpPr>
                <p:nvPr/>
              </p:nvSpPr>
              <p:spPr bwMode="auto">
                <a:xfrm>
                  <a:off x="2174" y="1586"/>
                  <a:ext cx="1139" cy="626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50" name="Oval 74"/>
                <p:cNvSpPr>
                  <a:spLocks noChangeArrowheads="1"/>
                </p:cNvSpPr>
                <p:nvPr/>
              </p:nvSpPr>
              <p:spPr bwMode="auto">
                <a:xfrm>
                  <a:off x="2174" y="1586"/>
                  <a:ext cx="1139" cy="626"/>
                </a:xfrm>
                <a:prstGeom prst="ellipse">
                  <a:avLst/>
                </a:prstGeom>
                <a:grp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48" name="Rectangle 75"/>
              <p:cNvSpPr>
                <a:spLocks noChangeArrowheads="1"/>
              </p:cNvSpPr>
              <p:nvPr/>
            </p:nvSpPr>
            <p:spPr bwMode="auto">
              <a:xfrm>
                <a:off x="2132013" y="3351213"/>
                <a:ext cx="1368417" cy="5847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1900" b="1" dirty="0">
                    <a:solidFill>
                      <a:schemeClr val="bg1"/>
                    </a:solidFill>
                    <a:latin typeface="Trebuchet MS" pitchFamily="34" charset="0"/>
                  </a:rPr>
                  <a:t>Industria de Ensamblaje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38" name="93 Grupo"/>
            <p:cNvGrpSpPr/>
            <p:nvPr/>
          </p:nvGrpSpPr>
          <p:grpSpPr>
            <a:xfrm>
              <a:off x="7286625" y="2919413"/>
              <a:ext cx="1719263" cy="938212"/>
              <a:chOff x="7286625" y="2919413"/>
              <a:chExt cx="1719263" cy="938212"/>
            </a:xfrm>
            <a:grpFill/>
          </p:grpSpPr>
          <p:grpSp>
            <p:nvGrpSpPr>
              <p:cNvPr id="42" name="Group 76"/>
              <p:cNvGrpSpPr>
                <a:grpSpLocks/>
              </p:cNvGrpSpPr>
              <p:nvPr/>
            </p:nvGrpSpPr>
            <p:grpSpPr bwMode="auto">
              <a:xfrm>
                <a:off x="7286625" y="2919413"/>
                <a:ext cx="1719263" cy="938212"/>
                <a:chOff x="4542" y="1582"/>
                <a:chExt cx="1139" cy="650"/>
              </a:xfrm>
              <a:grpFill/>
            </p:grpSpPr>
            <p:sp>
              <p:nvSpPr>
                <p:cNvPr id="45" name="Oval 77"/>
                <p:cNvSpPr>
                  <a:spLocks noChangeArrowheads="1"/>
                </p:cNvSpPr>
                <p:nvPr/>
              </p:nvSpPr>
              <p:spPr bwMode="auto">
                <a:xfrm>
                  <a:off x="4542" y="1582"/>
                  <a:ext cx="1139" cy="650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46" name="Oval 78"/>
                <p:cNvSpPr>
                  <a:spLocks noChangeArrowheads="1"/>
                </p:cNvSpPr>
                <p:nvPr/>
              </p:nvSpPr>
              <p:spPr bwMode="auto">
                <a:xfrm>
                  <a:off x="4542" y="1582"/>
                  <a:ext cx="1139" cy="650"/>
                </a:xfrm>
                <a:prstGeom prst="ellipse">
                  <a:avLst/>
                </a:prstGeom>
                <a:grp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43" name="Rectangle 79"/>
              <p:cNvSpPr>
                <a:spLocks noChangeArrowheads="1"/>
              </p:cNvSpPr>
              <p:nvPr/>
            </p:nvSpPr>
            <p:spPr bwMode="auto">
              <a:xfrm>
                <a:off x="7572396" y="3071810"/>
                <a:ext cx="1158972" cy="29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>
                    <a:solidFill>
                      <a:schemeClr val="bg1"/>
                    </a:solidFill>
                    <a:latin typeface="Trebuchet MS" pitchFamily="34" charset="0"/>
                  </a:rPr>
                  <a:t>Desarrollo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4" name="Rectangle 80"/>
              <p:cNvSpPr>
                <a:spLocks noChangeArrowheads="1"/>
              </p:cNvSpPr>
              <p:nvPr/>
            </p:nvSpPr>
            <p:spPr bwMode="auto">
              <a:xfrm>
                <a:off x="7572396" y="3422650"/>
                <a:ext cx="1085233" cy="29238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>
                    <a:solidFill>
                      <a:schemeClr val="bg1"/>
                    </a:solidFill>
                    <a:latin typeface="Trebuchet MS" pitchFamily="34" charset="0"/>
                  </a:rPr>
                  <a:t>Viviendas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39" name="91 Grupo"/>
            <p:cNvGrpSpPr/>
            <p:nvPr/>
          </p:nvGrpSpPr>
          <p:grpSpPr>
            <a:xfrm>
              <a:off x="3709988" y="3205163"/>
              <a:ext cx="1719262" cy="938212"/>
              <a:chOff x="3709988" y="3205163"/>
              <a:chExt cx="1719262" cy="938212"/>
            </a:xfrm>
            <a:grpFill/>
          </p:grpSpPr>
          <p:sp>
            <p:nvSpPr>
              <p:cNvPr id="40" name="Oval 28"/>
              <p:cNvSpPr>
                <a:spLocks noChangeArrowheads="1"/>
              </p:cNvSpPr>
              <p:nvPr/>
            </p:nvSpPr>
            <p:spPr bwMode="auto">
              <a:xfrm>
                <a:off x="3709988" y="3205163"/>
                <a:ext cx="1719262" cy="938212"/>
              </a:xfrm>
              <a:prstGeom prst="ellipse">
                <a:avLst/>
              </a:prstGeom>
              <a:grp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PY"/>
              </a:p>
            </p:txBody>
          </p:sp>
          <p:sp>
            <p:nvSpPr>
              <p:cNvPr id="41" name="Rectangle 75"/>
              <p:cNvSpPr>
                <a:spLocks noChangeArrowheads="1"/>
              </p:cNvSpPr>
              <p:nvPr/>
            </p:nvSpPr>
            <p:spPr bwMode="auto">
              <a:xfrm>
                <a:off x="4005260" y="3286128"/>
                <a:ext cx="1285884" cy="73866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s-ES_tradnl" sz="1600" b="1" dirty="0">
                    <a:solidFill>
                      <a:schemeClr val="bg1"/>
                    </a:solidFill>
                    <a:latin typeface="Trebuchet MS" pitchFamily="34" charset="0"/>
                  </a:rPr>
                  <a:t>Servicios: </a:t>
                </a:r>
                <a:r>
                  <a:rPr lang="es-ES_tradnl" sz="16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Turismo/</a:t>
                </a:r>
                <a:r>
                  <a:rPr lang="es-ES_tradnl" sz="1600" b="1" dirty="0" err="1" smtClean="0">
                    <a:solidFill>
                      <a:schemeClr val="bg1"/>
                    </a:solidFill>
                    <a:latin typeface="Trebuchet MS" pitchFamily="34" charset="0"/>
                  </a:rPr>
                  <a:t>Tecn</a:t>
                </a:r>
                <a:r>
                  <a:rPr lang="es-ES_tradnl" sz="16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   </a:t>
                </a:r>
                <a:r>
                  <a:rPr lang="es-ES_tradnl" sz="1600" b="1" dirty="0" err="1" smtClean="0">
                    <a:solidFill>
                      <a:schemeClr val="bg1"/>
                    </a:solidFill>
                    <a:latin typeface="Trebuchet MS" pitchFamily="34" charset="0"/>
                  </a:rPr>
                  <a:t>CallCenter</a:t>
                </a:r>
                <a:endParaRPr lang="es-ES" sz="14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</p:grpSp>
      <p:grpSp>
        <p:nvGrpSpPr>
          <p:cNvPr id="61" name="103 Grupo"/>
          <p:cNvGrpSpPr/>
          <p:nvPr/>
        </p:nvGrpSpPr>
        <p:grpSpPr>
          <a:xfrm>
            <a:off x="928688" y="2000250"/>
            <a:ext cx="7500937" cy="1214438"/>
            <a:chOff x="928688" y="2000250"/>
            <a:chExt cx="7500937" cy="1214438"/>
          </a:xfrm>
        </p:grpSpPr>
        <p:sp>
          <p:nvSpPr>
            <p:cNvPr id="62" name="Freeform 18"/>
            <p:cNvSpPr>
              <a:spLocks noEditPoints="1"/>
            </p:cNvSpPr>
            <p:nvPr/>
          </p:nvSpPr>
          <p:spPr bwMode="auto">
            <a:xfrm flipH="1">
              <a:off x="8358188" y="2214563"/>
              <a:ext cx="71437" cy="642937"/>
            </a:xfrm>
            <a:custGeom>
              <a:avLst/>
              <a:gdLst>
                <a:gd name="T0" fmla="*/ 2147483647 w 81"/>
                <a:gd name="T1" fmla="*/ 0 h 232"/>
                <a:gd name="T2" fmla="*/ 2147483647 w 81"/>
                <a:gd name="T3" fmla="*/ 2147483647 h 232"/>
                <a:gd name="T4" fmla="*/ 2147483647 w 81"/>
                <a:gd name="T5" fmla="*/ 2147483647 h 232"/>
                <a:gd name="T6" fmla="*/ 2147483647 w 81"/>
                <a:gd name="T7" fmla="*/ 0 h 232"/>
                <a:gd name="T8" fmla="*/ 2147483647 w 81"/>
                <a:gd name="T9" fmla="*/ 0 h 232"/>
                <a:gd name="T10" fmla="*/ 2147483647 w 81"/>
                <a:gd name="T11" fmla="*/ 2147483647 h 232"/>
                <a:gd name="T12" fmla="*/ 2147483647 w 81"/>
                <a:gd name="T13" fmla="*/ 2147483647 h 232"/>
                <a:gd name="T14" fmla="*/ 0 w 81"/>
                <a:gd name="T15" fmla="*/ 2147483647 h 232"/>
                <a:gd name="T16" fmla="*/ 2147483647 w 81"/>
                <a:gd name="T17" fmla="*/ 2147483647 h 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232"/>
                <a:gd name="T29" fmla="*/ 81 w 81"/>
                <a:gd name="T30" fmla="*/ 232 h 2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232">
                  <a:moveTo>
                    <a:pt x="54" y="0"/>
                  </a:moveTo>
                  <a:lnTo>
                    <a:pt x="54" y="164"/>
                  </a:lnTo>
                  <a:lnTo>
                    <a:pt x="27" y="164"/>
                  </a:lnTo>
                  <a:lnTo>
                    <a:pt x="27" y="0"/>
                  </a:lnTo>
                  <a:lnTo>
                    <a:pt x="54" y="0"/>
                  </a:lnTo>
                  <a:close/>
                  <a:moveTo>
                    <a:pt x="81" y="151"/>
                  </a:moveTo>
                  <a:lnTo>
                    <a:pt x="41" y="232"/>
                  </a:lnTo>
                  <a:lnTo>
                    <a:pt x="0" y="151"/>
                  </a:lnTo>
                  <a:lnTo>
                    <a:pt x="81" y="151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3" name="Freeform 19"/>
            <p:cNvSpPr>
              <a:spLocks noEditPoints="1"/>
            </p:cNvSpPr>
            <p:nvPr/>
          </p:nvSpPr>
          <p:spPr bwMode="auto">
            <a:xfrm rot="20810442">
              <a:off x="6927850" y="2362200"/>
              <a:ext cx="1354138" cy="490538"/>
            </a:xfrm>
            <a:custGeom>
              <a:avLst/>
              <a:gdLst>
                <a:gd name="T0" fmla="*/ 2147483647 w 421"/>
                <a:gd name="T1" fmla="*/ 2147483647 h 317"/>
                <a:gd name="T2" fmla="*/ 2147483647 w 421"/>
                <a:gd name="T3" fmla="*/ 2147483647 h 317"/>
                <a:gd name="T4" fmla="*/ 2147483647 w 421"/>
                <a:gd name="T5" fmla="*/ 2147483647 h 317"/>
                <a:gd name="T6" fmla="*/ 2147483647 w 421"/>
                <a:gd name="T7" fmla="*/ 0 h 317"/>
                <a:gd name="T8" fmla="*/ 2147483647 w 421"/>
                <a:gd name="T9" fmla="*/ 2147483647 h 317"/>
                <a:gd name="T10" fmla="*/ 2147483647 w 421"/>
                <a:gd name="T11" fmla="*/ 2147483647 h 317"/>
                <a:gd name="T12" fmla="*/ 0 w 421"/>
                <a:gd name="T13" fmla="*/ 2147483647 h 317"/>
                <a:gd name="T14" fmla="*/ 2147483647 w 421"/>
                <a:gd name="T15" fmla="*/ 2147483647 h 317"/>
                <a:gd name="T16" fmla="*/ 2147483647 w 421"/>
                <a:gd name="T17" fmla="*/ 2147483647 h 3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21"/>
                <a:gd name="T28" fmla="*/ 0 h 317"/>
                <a:gd name="T29" fmla="*/ 421 w 421"/>
                <a:gd name="T30" fmla="*/ 317 h 3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21" h="317">
                  <a:moveTo>
                    <a:pt x="421" y="22"/>
                  </a:moveTo>
                  <a:lnTo>
                    <a:pt x="62" y="288"/>
                  </a:lnTo>
                  <a:lnTo>
                    <a:pt x="46" y="266"/>
                  </a:lnTo>
                  <a:lnTo>
                    <a:pt x="405" y="0"/>
                  </a:lnTo>
                  <a:lnTo>
                    <a:pt x="421" y="22"/>
                  </a:lnTo>
                  <a:close/>
                  <a:moveTo>
                    <a:pt x="89" y="302"/>
                  </a:moveTo>
                  <a:lnTo>
                    <a:pt x="0" y="317"/>
                  </a:lnTo>
                  <a:lnTo>
                    <a:pt x="41" y="237"/>
                  </a:lnTo>
                  <a:lnTo>
                    <a:pt x="89" y="302"/>
                  </a:lnTo>
                  <a:close/>
                </a:path>
              </a:pathLst>
            </a:custGeom>
            <a:solidFill>
              <a:srgbClr val="FF0000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4" name="Freeform 81"/>
            <p:cNvSpPr>
              <a:spLocks noEditPoints="1"/>
            </p:cNvSpPr>
            <p:nvPr/>
          </p:nvSpPr>
          <p:spPr bwMode="auto">
            <a:xfrm>
              <a:off x="928688" y="2214563"/>
              <a:ext cx="142875" cy="642937"/>
            </a:xfrm>
            <a:custGeom>
              <a:avLst/>
              <a:gdLst>
                <a:gd name="T0" fmla="*/ 2147483647 w 81"/>
                <a:gd name="T1" fmla="*/ 0 h 278"/>
                <a:gd name="T2" fmla="*/ 2147483647 w 81"/>
                <a:gd name="T3" fmla="*/ 2147483647 h 278"/>
                <a:gd name="T4" fmla="*/ 2147483647 w 81"/>
                <a:gd name="T5" fmla="*/ 2147483647 h 278"/>
                <a:gd name="T6" fmla="*/ 2147483647 w 81"/>
                <a:gd name="T7" fmla="*/ 0 h 278"/>
                <a:gd name="T8" fmla="*/ 2147483647 w 81"/>
                <a:gd name="T9" fmla="*/ 0 h 278"/>
                <a:gd name="T10" fmla="*/ 2147483647 w 81"/>
                <a:gd name="T11" fmla="*/ 2147483647 h 278"/>
                <a:gd name="T12" fmla="*/ 2147483647 w 81"/>
                <a:gd name="T13" fmla="*/ 2147483647 h 278"/>
                <a:gd name="T14" fmla="*/ 0 w 81"/>
                <a:gd name="T15" fmla="*/ 2147483647 h 278"/>
                <a:gd name="T16" fmla="*/ 2147483647 w 81"/>
                <a:gd name="T17" fmla="*/ 2147483647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278"/>
                <a:gd name="T29" fmla="*/ 81 w 81"/>
                <a:gd name="T30" fmla="*/ 278 h 2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278">
                  <a:moveTo>
                    <a:pt x="54" y="0"/>
                  </a:moveTo>
                  <a:lnTo>
                    <a:pt x="54" y="211"/>
                  </a:lnTo>
                  <a:lnTo>
                    <a:pt x="27" y="211"/>
                  </a:lnTo>
                  <a:lnTo>
                    <a:pt x="27" y="0"/>
                  </a:lnTo>
                  <a:lnTo>
                    <a:pt x="54" y="0"/>
                  </a:lnTo>
                  <a:close/>
                  <a:moveTo>
                    <a:pt x="81" y="197"/>
                  </a:moveTo>
                  <a:lnTo>
                    <a:pt x="40" y="278"/>
                  </a:lnTo>
                  <a:lnTo>
                    <a:pt x="0" y="197"/>
                  </a:lnTo>
                  <a:lnTo>
                    <a:pt x="81" y="197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5" name="Freeform 101"/>
            <p:cNvSpPr>
              <a:spLocks noEditPoints="1"/>
            </p:cNvSpPr>
            <p:nvPr/>
          </p:nvSpPr>
          <p:spPr bwMode="auto">
            <a:xfrm flipH="1">
              <a:off x="3071813" y="2143125"/>
              <a:ext cx="142875" cy="1050925"/>
            </a:xfrm>
            <a:custGeom>
              <a:avLst/>
              <a:gdLst>
                <a:gd name="T0" fmla="*/ 2147483647 w 81"/>
                <a:gd name="T1" fmla="*/ 0 h 278"/>
                <a:gd name="T2" fmla="*/ 2147483647 w 81"/>
                <a:gd name="T3" fmla="*/ 2147483647 h 278"/>
                <a:gd name="T4" fmla="*/ 2147483647 w 81"/>
                <a:gd name="T5" fmla="*/ 2147483647 h 278"/>
                <a:gd name="T6" fmla="*/ 2147483647 w 81"/>
                <a:gd name="T7" fmla="*/ 0 h 278"/>
                <a:gd name="T8" fmla="*/ 2147483647 w 81"/>
                <a:gd name="T9" fmla="*/ 0 h 278"/>
                <a:gd name="T10" fmla="*/ 2147483647 w 81"/>
                <a:gd name="T11" fmla="*/ 2147483647 h 278"/>
                <a:gd name="T12" fmla="*/ 2147483647 w 81"/>
                <a:gd name="T13" fmla="*/ 2147483647 h 278"/>
                <a:gd name="T14" fmla="*/ 0 w 81"/>
                <a:gd name="T15" fmla="*/ 2147483647 h 278"/>
                <a:gd name="T16" fmla="*/ 2147483647 w 81"/>
                <a:gd name="T17" fmla="*/ 2147483647 h 2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278"/>
                <a:gd name="T29" fmla="*/ 81 w 81"/>
                <a:gd name="T30" fmla="*/ 278 h 27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278">
                  <a:moveTo>
                    <a:pt x="54" y="0"/>
                  </a:moveTo>
                  <a:lnTo>
                    <a:pt x="54" y="211"/>
                  </a:lnTo>
                  <a:lnTo>
                    <a:pt x="27" y="211"/>
                  </a:lnTo>
                  <a:lnTo>
                    <a:pt x="27" y="0"/>
                  </a:lnTo>
                  <a:lnTo>
                    <a:pt x="54" y="0"/>
                  </a:lnTo>
                  <a:close/>
                  <a:moveTo>
                    <a:pt x="81" y="197"/>
                  </a:moveTo>
                  <a:lnTo>
                    <a:pt x="40" y="278"/>
                  </a:lnTo>
                  <a:lnTo>
                    <a:pt x="0" y="197"/>
                  </a:lnTo>
                  <a:lnTo>
                    <a:pt x="81" y="197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66" name="Line 102"/>
            <p:cNvSpPr>
              <a:spLocks noChangeShapeType="1"/>
            </p:cNvSpPr>
            <p:nvPr/>
          </p:nvSpPr>
          <p:spPr bwMode="auto">
            <a:xfrm flipH="1">
              <a:off x="1643063" y="2060575"/>
              <a:ext cx="1128712" cy="939800"/>
            </a:xfrm>
            <a:prstGeom prst="line">
              <a:avLst/>
            </a:prstGeom>
            <a:noFill/>
            <a:ln w="508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sp>
          <p:nvSpPr>
            <p:cNvPr id="67" name="Line 109"/>
            <p:cNvSpPr>
              <a:spLocks noChangeShapeType="1"/>
            </p:cNvSpPr>
            <p:nvPr/>
          </p:nvSpPr>
          <p:spPr bwMode="auto">
            <a:xfrm flipH="1">
              <a:off x="3214688" y="2000250"/>
              <a:ext cx="1643062" cy="1214438"/>
            </a:xfrm>
            <a:prstGeom prst="line">
              <a:avLst/>
            </a:prstGeom>
            <a:noFill/>
            <a:ln w="50800">
              <a:solidFill>
                <a:srgbClr val="000066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grpSp>
          <p:nvGrpSpPr>
            <p:cNvPr id="68" name="102 Grupo"/>
            <p:cNvGrpSpPr/>
            <p:nvPr/>
          </p:nvGrpSpPr>
          <p:grpSpPr>
            <a:xfrm>
              <a:off x="1714500" y="2000250"/>
              <a:ext cx="5786438" cy="1214438"/>
              <a:chOff x="1714500" y="2000250"/>
              <a:chExt cx="5786438" cy="1214438"/>
            </a:xfrm>
          </p:grpSpPr>
          <p:sp>
            <p:nvSpPr>
              <p:cNvPr id="69" name="Freeform 99"/>
              <p:cNvSpPr>
                <a:spLocks noEditPoints="1"/>
              </p:cNvSpPr>
              <p:nvPr/>
            </p:nvSpPr>
            <p:spPr bwMode="auto">
              <a:xfrm>
                <a:off x="4929188" y="2205038"/>
                <a:ext cx="2571750" cy="1009650"/>
              </a:xfrm>
              <a:custGeom>
                <a:avLst/>
                <a:gdLst>
                  <a:gd name="T0" fmla="*/ 2147483647 w 1076"/>
                  <a:gd name="T1" fmla="*/ 2147483647 h 499"/>
                  <a:gd name="T2" fmla="*/ 2147483647 w 1076"/>
                  <a:gd name="T3" fmla="*/ 2147483647 h 499"/>
                  <a:gd name="T4" fmla="*/ 2147483647 w 1076"/>
                  <a:gd name="T5" fmla="*/ 2147483647 h 499"/>
                  <a:gd name="T6" fmla="*/ 2147483647 w 1076"/>
                  <a:gd name="T7" fmla="*/ 0 h 499"/>
                  <a:gd name="T8" fmla="*/ 2147483647 w 1076"/>
                  <a:gd name="T9" fmla="*/ 2147483647 h 499"/>
                  <a:gd name="T10" fmla="*/ 2147483647 w 1076"/>
                  <a:gd name="T11" fmla="*/ 2147483647 h 499"/>
                  <a:gd name="T12" fmla="*/ 0 w 1076"/>
                  <a:gd name="T13" fmla="*/ 2147483647 h 499"/>
                  <a:gd name="T14" fmla="*/ 2147483647 w 1076"/>
                  <a:gd name="T15" fmla="*/ 2147483647 h 499"/>
                  <a:gd name="T16" fmla="*/ 2147483647 w 1076"/>
                  <a:gd name="T17" fmla="*/ 2147483647 h 4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6"/>
                  <a:gd name="T28" fmla="*/ 0 h 499"/>
                  <a:gd name="T29" fmla="*/ 1076 w 1076"/>
                  <a:gd name="T30" fmla="*/ 499 h 4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6" h="499">
                    <a:moveTo>
                      <a:pt x="1076" y="25"/>
                    </a:moveTo>
                    <a:lnTo>
                      <a:pt x="67" y="480"/>
                    </a:lnTo>
                    <a:lnTo>
                      <a:pt x="56" y="455"/>
                    </a:lnTo>
                    <a:lnTo>
                      <a:pt x="1065" y="0"/>
                    </a:lnTo>
                    <a:lnTo>
                      <a:pt x="1076" y="25"/>
                    </a:lnTo>
                    <a:close/>
                    <a:moveTo>
                      <a:pt x="91" y="499"/>
                    </a:moveTo>
                    <a:lnTo>
                      <a:pt x="0" y="495"/>
                    </a:lnTo>
                    <a:lnTo>
                      <a:pt x="57" y="425"/>
                    </a:lnTo>
                    <a:lnTo>
                      <a:pt x="91" y="499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3366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0" name="Freeform 100"/>
              <p:cNvSpPr>
                <a:spLocks noEditPoints="1"/>
              </p:cNvSpPr>
              <p:nvPr/>
            </p:nvSpPr>
            <p:spPr bwMode="auto">
              <a:xfrm>
                <a:off x="1714500" y="2000250"/>
                <a:ext cx="5429250" cy="1143000"/>
              </a:xfrm>
              <a:custGeom>
                <a:avLst/>
                <a:gdLst>
                  <a:gd name="T0" fmla="*/ 2147483647 w 1076"/>
                  <a:gd name="T1" fmla="*/ 2147483647 h 499"/>
                  <a:gd name="T2" fmla="*/ 2147483647 w 1076"/>
                  <a:gd name="T3" fmla="*/ 2147483647 h 499"/>
                  <a:gd name="T4" fmla="*/ 2147483647 w 1076"/>
                  <a:gd name="T5" fmla="*/ 2147483647 h 499"/>
                  <a:gd name="T6" fmla="*/ 2147483647 w 1076"/>
                  <a:gd name="T7" fmla="*/ 0 h 499"/>
                  <a:gd name="T8" fmla="*/ 2147483647 w 1076"/>
                  <a:gd name="T9" fmla="*/ 2147483647 h 499"/>
                  <a:gd name="T10" fmla="*/ 2147483647 w 1076"/>
                  <a:gd name="T11" fmla="*/ 2147483647 h 499"/>
                  <a:gd name="T12" fmla="*/ 0 w 1076"/>
                  <a:gd name="T13" fmla="*/ 2147483647 h 499"/>
                  <a:gd name="T14" fmla="*/ 2147483647 w 1076"/>
                  <a:gd name="T15" fmla="*/ 2147483647 h 499"/>
                  <a:gd name="T16" fmla="*/ 2147483647 w 1076"/>
                  <a:gd name="T17" fmla="*/ 2147483647 h 4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6"/>
                  <a:gd name="T28" fmla="*/ 0 h 499"/>
                  <a:gd name="T29" fmla="*/ 1076 w 1076"/>
                  <a:gd name="T30" fmla="*/ 499 h 4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6" h="499">
                    <a:moveTo>
                      <a:pt x="1076" y="25"/>
                    </a:moveTo>
                    <a:lnTo>
                      <a:pt x="67" y="480"/>
                    </a:lnTo>
                    <a:lnTo>
                      <a:pt x="56" y="455"/>
                    </a:lnTo>
                    <a:lnTo>
                      <a:pt x="1065" y="0"/>
                    </a:lnTo>
                    <a:lnTo>
                      <a:pt x="1076" y="25"/>
                    </a:lnTo>
                    <a:close/>
                    <a:moveTo>
                      <a:pt x="91" y="499"/>
                    </a:moveTo>
                    <a:lnTo>
                      <a:pt x="0" y="495"/>
                    </a:lnTo>
                    <a:lnTo>
                      <a:pt x="57" y="425"/>
                    </a:lnTo>
                    <a:lnTo>
                      <a:pt x="91" y="499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3366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1" name="Freeform 100"/>
              <p:cNvSpPr>
                <a:spLocks noEditPoints="1"/>
              </p:cNvSpPr>
              <p:nvPr/>
            </p:nvSpPr>
            <p:spPr bwMode="auto">
              <a:xfrm>
                <a:off x="3357563" y="2071688"/>
                <a:ext cx="4071937" cy="1143000"/>
              </a:xfrm>
              <a:custGeom>
                <a:avLst/>
                <a:gdLst>
                  <a:gd name="T0" fmla="*/ 2147483647 w 1076"/>
                  <a:gd name="T1" fmla="*/ 2147483647 h 499"/>
                  <a:gd name="T2" fmla="*/ 2147483647 w 1076"/>
                  <a:gd name="T3" fmla="*/ 2147483647 h 499"/>
                  <a:gd name="T4" fmla="*/ 2147483647 w 1076"/>
                  <a:gd name="T5" fmla="*/ 2147483647 h 499"/>
                  <a:gd name="T6" fmla="*/ 2147483647 w 1076"/>
                  <a:gd name="T7" fmla="*/ 0 h 499"/>
                  <a:gd name="T8" fmla="*/ 2147483647 w 1076"/>
                  <a:gd name="T9" fmla="*/ 2147483647 h 499"/>
                  <a:gd name="T10" fmla="*/ 2147483647 w 1076"/>
                  <a:gd name="T11" fmla="*/ 2147483647 h 499"/>
                  <a:gd name="T12" fmla="*/ 0 w 1076"/>
                  <a:gd name="T13" fmla="*/ 2147483647 h 499"/>
                  <a:gd name="T14" fmla="*/ 2147483647 w 1076"/>
                  <a:gd name="T15" fmla="*/ 2147483647 h 499"/>
                  <a:gd name="T16" fmla="*/ 2147483647 w 1076"/>
                  <a:gd name="T17" fmla="*/ 2147483647 h 4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076"/>
                  <a:gd name="T28" fmla="*/ 0 h 499"/>
                  <a:gd name="T29" fmla="*/ 1076 w 1076"/>
                  <a:gd name="T30" fmla="*/ 499 h 49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076" h="499">
                    <a:moveTo>
                      <a:pt x="1076" y="25"/>
                    </a:moveTo>
                    <a:lnTo>
                      <a:pt x="67" y="480"/>
                    </a:lnTo>
                    <a:lnTo>
                      <a:pt x="56" y="455"/>
                    </a:lnTo>
                    <a:lnTo>
                      <a:pt x="1065" y="0"/>
                    </a:lnTo>
                    <a:lnTo>
                      <a:pt x="1076" y="25"/>
                    </a:lnTo>
                    <a:close/>
                    <a:moveTo>
                      <a:pt x="91" y="499"/>
                    </a:moveTo>
                    <a:lnTo>
                      <a:pt x="0" y="495"/>
                    </a:lnTo>
                    <a:lnTo>
                      <a:pt x="57" y="425"/>
                    </a:lnTo>
                    <a:lnTo>
                      <a:pt x="91" y="499"/>
                    </a:lnTo>
                    <a:close/>
                  </a:path>
                </a:pathLst>
              </a:custGeom>
              <a:solidFill>
                <a:srgbClr val="FF0000"/>
              </a:solidFill>
              <a:ln w="1588">
                <a:solidFill>
                  <a:srgbClr val="003366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grpSp>
        <p:nvGrpSpPr>
          <p:cNvPr id="72" name="96 Grupo"/>
          <p:cNvGrpSpPr/>
          <p:nvPr/>
        </p:nvGrpSpPr>
        <p:grpSpPr>
          <a:xfrm>
            <a:off x="1285875" y="3714750"/>
            <a:ext cx="6929463" cy="1643076"/>
            <a:chOff x="1285875" y="3714750"/>
            <a:chExt cx="6929463" cy="1643076"/>
          </a:xfrm>
        </p:grpSpPr>
        <p:sp>
          <p:nvSpPr>
            <p:cNvPr id="73" name="Freeform 17"/>
            <p:cNvSpPr>
              <a:spLocks noEditPoints="1"/>
            </p:cNvSpPr>
            <p:nvPr/>
          </p:nvSpPr>
          <p:spPr bwMode="auto">
            <a:xfrm flipH="1">
              <a:off x="2285983" y="4000505"/>
              <a:ext cx="357190" cy="428628"/>
            </a:xfrm>
            <a:custGeom>
              <a:avLst/>
              <a:gdLst>
                <a:gd name="T0" fmla="*/ 2147483647 w 241"/>
                <a:gd name="T1" fmla="*/ 0 h 229"/>
                <a:gd name="T2" fmla="*/ 2147483647 w 241"/>
                <a:gd name="T3" fmla="*/ 2147483647 h 229"/>
                <a:gd name="T4" fmla="*/ 2147483647 w 241"/>
                <a:gd name="T5" fmla="*/ 2147483647 h 229"/>
                <a:gd name="T6" fmla="*/ 0 w 241"/>
                <a:gd name="T7" fmla="*/ 2147483647 h 229"/>
                <a:gd name="T8" fmla="*/ 2147483647 w 241"/>
                <a:gd name="T9" fmla="*/ 0 h 229"/>
                <a:gd name="T10" fmla="*/ 2147483647 w 241"/>
                <a:gd name="T11" fmla="*/ 2147483647 h 229"/>
                <a:gd name="T12" fmla="*/ 2147483647 w 241"/>
                <a:gd name="T13" fmla="*/ 2147483647 h 229"/>
                <a:gd name="T14" fmla="*/ 2147483647 w 241"/>
                <a:gd name="T15" fmla="*/ 2147483647 h 229"/>
                <a:gd name="T16" fmla="*/ 2147483647 w 241"/>
                <a:gd name="T17" fmla="*/ 2147483647 h 2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229"/>
                <a:gd name="T29" fmla="*/ 241 w 241"/>
                <a:gd name="T30" fmla="*/ 229 h 2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229">
                  <a:moveTo>
                    <a:pt x="19" y="0"/>
                  </a:moveTo>
                  <a:lnTo>
                    <a:pt x="201" y="173"/>
                  </a:lnTo>
                  <a:lnTo>
                    <a:pt x="183" y="193"/>
                  </a:lnTo>
                  <a:lnTo>
                    <a:pt x="0" y="20"/>
                  </a:lnTo>
                  <a:lnTo>
                    <a:pt x="19" y="0"/>
                  </a:lnTo>
                  <a:close/>
                  <a:moveTo>
                    <a:pt x="210" y="144"/>
                  </a:moveTo>
                  <a:lnTo>
                    <a:pt x="241" y="229"/>
                  </a:lnTo>
                  <a:lnTo>
                    <a:pt x="154" y="203"/>
                  </a:lnTo>
                  <a:lnTo>
                    <a:pt x="210" y="144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4" name="Freeform 66"/>
            <p:cNvSpPr>
              <a:spLocks noEditPoints="1"/>
            </p:cNvSpPr>
            <p:nvPr/>
          </p:nvSpPr>
          <p:spPr bwMode="auto">
            <a:xfrm>
              <a:off x="1285875" y="3714750"/>
              <a:ext cx="428604" cy="857258"/>
            </a:xfrm>
            <a:custGeom>
              <a:avLst/>
              <a:gdLst>
                <a:gd name="T0" fmla="*/ 2147483647 w 241"/>
                <a:gd name="T1" fmla="*/ 0 h 229"/>
                <a:gd name="T2" fmla="*/ 2147483647 w 241"/>
                <a:gd name="T3" fmla="*/ 2147483647 h 229"/>
                <a:gd name="T4" fmla="*/ 2147483647 w 241"/>
                <a:gd name="T5" fmla="*/ 2147483647 h 229"/>
                <a:gd name="T6" fmla="*/ 0 w 241"/>
                <a:gd name="T7" fmla="*/ 2147483647 h 229"/>
                <a:gd name="T8" fmla="*/ 2147483647 w 241"/>
                <a:gd name="T9" fmla="*/ 0 h 229"/>
                <a:gd name="T10" fmla="*/ 2147483647 w 241"/>
                <a:gd name="T11" fmla="*/ 2147483647 h 229"/>
                <a:gd name="T12" fmla="*/ 2147483647 w 241"/>
                <a:gd name="T13" fmla="*/ 2147483647 h 229"/>
                <a:gd name="T14" fmla="*/ 2147483647 w 241"/>
                <a:gd name="T15" fmla="*/ 2147483647 h 229"/>
                <a:gd name="T16" fmla="*/ 2147483647 w 241"/>
                <a:gd name="T17" fmla="*/ 2147483647 h 2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41"/>
                <a:gd name="T28" fmla="*/ 0 h 229"/>
                <a:gd name="T29" fmla="*/ 241 w 241"/>
                <a:gd name="T30" fmla="*/ 229 h 22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41" h="229">
                  <a:moveTo>
                    <a:pt x="19" y="0"/>
                  </a:moveTo>
                  <a:lnTo>
                    <a:pt x="201" y="173"/>
                  </a:lnTo>
                  <a:lnTo>
                    <a:pt x="183" y="193"/>
                  </a:lnTo>
                  <a:lnTo>
                    <a:pt x="0" y="20"/>
                  </a:lnTo>
                  <a:lnTo>
                    <a:pt x="19" y="0"/>
                  </a:lnTo>
                  <a:close/>
                  <a:moveTo>
                    <a:pt x="210" y="144"/>
                  </a:moveTo>
                  <a:lnTo>
                    <a:pt x="241" y="229"/>
                  </a:lnTo>
                  <a:lnTo>
                    <a:pt x="154" y="203"/>
                  </a:lnTo>
                  <a:lnTo>
                    <a:pt x="210" y="144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5" name="Freeform 82"/>
            <p:cNvSpPr>
              <a:spLocks noEditPoints="1"/>
            </p:cNvSpPr>
            <p:nvPr/>
          </p:nvSpPr>
          <p:spPr bwMode="auto">
            <a:xfrm>
              <a:off x="3357554" y="4000504"/>
              <a:ext cx="714379" cy="571503"/>
            </a:xfrm>
            <a:custGeom>
              <a:avLst/>
              <a:gdLst>
                <a:gd name="T0" fmla="*/ 2147483647 w 273"/>
                <a:gd name="T1" fmla="*/ 2147483647 h 243"/>
                <a:gd name="T2" fmla="*/ 2147483647 w 273"/>
                <a:gd name="T3" fmla="*/ 2147483647 h 243"/>
                <a:gd name="T4" fmla="*/ 2147483647 w 273"/>
                <a:gd name="T5" fmla="*/ 2147483647 h 243"/>
                <a:gd name="T6" fmla="*/ 2147483647 w 273"/>
                <a:gd name="T7" fmla="*/ 0 h 243"/>
                <a:gd name="T8" fmla="*/ 2147483647 w 273"/>
                <a:gd name="T9" fmla="*/ 2147483647 h 243"/>
                <a:gd name="T10" fmla="*/ 2147483647 w 273"/>
                <a:gd name="T11" fmla="*/ 2147483647 h 243"/>
                <a:gd name="T12" fmla="*/ 0 w 273"/>
                <a:gd name="T13" fmla="*/ 2147483647 h 243"/>
                <a:gd name="T14" fmla="*/ 2147483647 w 273"/>
                <a:gd name="T15" fmla="*/ 2147483647 h 243"/>
                <a:gd name="T16" fmla="*/ 2147483647 w 273"/>
                <a:gd name="T17" fmla="*/ 2147483647 h 2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3"/>
                <a:gd name="T28" fmla="*/ 0 h 243"/>
                <a:gd name="T29" fmla="*/ 273 w 273"/>
                <a:gd name="T30" fmla="*/ 243 h 24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3" h="243">
                  <a:moveTo>
                    <a:pt x="273" y="21"/>
                  </a:moveTo>
                  <a:lnTo>
                    <a:pt x="60" y="208"/>
                  </a:lnTo>
                  <a:lnTo>
                    <a:pt x="42" y="188"/>
                  </a:lnTo>
                  <a:lnTo>
                    <a:pt x="255" y="0"/>
                  </a:lnTo>
                  <a:lnTo>
                    <a:pt x="273" y="21"/>
                  </a:lnTo>
                  <a:close/>
                  <a:moveTo>
                    <a:pt x="88" y="219"/>
                  </a:moveTo>
                  <a:lnTo>
                    <a:pt x="0" y="243"/>
                  </a:lnTo>
                  <a:lnTo>
                    <a:pt x="34" y="159"/>
                  </a:lnTo>
                  <a:lnTo>
                    <a:pt x="88" y="219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6" name="Freeform 98"/>
            <p:cNvSpPr>
              <a:spLocks noEditPoints="1"/>
            </p:cNvSpPr>
            <p:nvPr/>
          </p:nvSpPr>
          <p:spPr bwMode="auto">
            <a:xfrm>
              <a:off x="6000760" y="3786190"/>
              <a:ext cx="214314" cy="1500198"/>
            </a:xfrm>
            <a:custGeom>
              <a:avLst/>
              <a:gdLst>
                <a:gd name="T0" fmla="*/ 2147483647 w 81"/>
                <a:gd name="T1" fmla="*/ 0 h 1053"/>
                <a:gd name="T2" fmla="*/ 2147483647 w 81"/>
                <a:gd name="T3" fmla="*/ 2147483647 h 1053"/>
                <a:gd name="T4" fmla="*/ 2147483647 w 81"/>
                <a:gd name="T5" fmla="*/ 2147483647 h 1053"/>
                <a:gd name="T6" fmla="*/ 2147483647 w 81"/>
                <a:gd name="T7" fmla="*/ 0 h 1053"/>
                <a:gd name="T8" fmla="*/ 2147483647 w 81"/>
                <a:gd name="T9" fmla="*/ 0 h 1053"/>
                <a:gd name="T10" fmla="*/ 2147483647 w 81"/>
                <a:gd name="T11" fmla="*/ 2147483647 h 1053"/>
                <a:gd name="T12" fmla="*/ 2147483647 w 81"/>
                <a:gd name="T13" fmla="*/ 2147483647 h 1053"/>
                <a:gd name="T14" fmla="*/ 0 w 81"/>
                <a:gd name="T15" fmla="*/ 2147483647 h 1053"/>
                <a:gd name="T16" fmla="*/ 2147483647 w 81"/>
                <a:gd name="T17" fmla="*/ 2147483647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053"/>
                <a:gd name="T29" fmla="*/ 81 w 81"/>
                <a:gd name="T30" fmla="*/ 1053 h 10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053">
                  <a:moveTo>
                    <a:pt x="54" y="0"/>
                  </a:moveTo>
                  <a:lnTo>
                    <a:pt x="54" y="985"/>
                  </a:lnTo>
                  <a:lnTo>
                    <a:pt x="27" y="985"/>
                  </a:lnTo>
                  <a:lnTo>
                    <a:pt x="27" y="0"/>
                  </a:lnTo>
                  <a:lnTo>
                    <a:pt x="54" y="0"/>
                  </a:lnTo>
                  <a:close/>
                  <a:moveTo>
                    <a:pt x="81" y="971"/>
                  </a:moveTo>
                  <a:lnTo>
                    <a:pt x="41" y="1053"/>
                  </a:lnTo>
                  <a:lnTo>
                    <a:pt x="0" y="971"/>
                  </a:lnTo>
                  <a:lnTo>
                    <a:pt x="81" y="971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7" name="Freeform 98"/>
            <p:cNvSpPr>
              <a:spLocks noEditPoints="1"/>
            </p:cNvSpPr>
            <p:nvPr/>
          </p:nvSpPr>
          <p:spPr bwMode="auto">
            <a:xfrm>
              <a:off x="8001024" y="3857628"/>
              <a:ext cx="214314" cy="1500198"/>
            </a:xfrm>
            <a:custGeom>
              <a:avLst/>
              <a:gdLst>
                <a:gd name="T0" fmla="*/ 2147483647 w 81"/>
                <a:gd name="T1" fmla="*/ 0 h 1053"/>
                <a:gd name="T2" fmla="*/ 2147483647 w 81"/>
                <a:gd name="T3" fmla="*/ 2147483647 h 1053"/>
                <a:gd name="T4" fmla="*/ 2147483647 w 81"/>
                <a:gd name="T5" fmla="*/ 2147483647 h 1053"/>
                <a:gd name="T6" fmla="*/ 2147483647 w 81"/>
                <a:gd name="T7" fmla="*/ 0 h 1053"/>
                <a:gd name="T8" fmla="*/ 2147483647 w 81"/>
                <a:gd name="T9" fmla="*/ 0 h 1053"/>
                <a:gd name="T10" fmla="*/ 2147483647 w 81"/>
                <a:gd name="T11" fmla="*/ 2147483647 h 1053"/>
                <a:gd name="T12" fmla="*/ 2147483647 w 81"/>
                <a:gd name="T13" fmla="*/ 2147483647 h 1053"/>
                <a:gd name="T14" fmla="*/ 0 w 81"/>
                <a:gd name="T15" fmla="*/ 2147483647 h 1053"/>
                <a:gd name="T16" fmla="*/ 2147483647 w 81"/>
                <a:gd name="T17" fmla="*/ 2147483647 h 10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053"/>
                <a:gd name="T29" fmla="*/ 81 w 81"/>
                <a:gd name="T30" fmla="*/ 1053 h 10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053">
                  <a:moveTo>
                    <a:pt x="54" y="0"/>
                  </a:moveTo>
                  <a:lnTo>
                    <a:pt x="54" y="985"/>
                  </a:lnTo>
                  <a:lnTo>
                    <a:pt x="27" y="985"/>
                  </a:lnTo>
                  <a:lnTo>
                    <a:pt x="27" y="0"/>
                  </a:lnTo>
                  <a:lnTo>
                    <a:pt x="54" y="0"/>
                  </a:lnTo>
                  <a:close/>
                  <a:moveTo>
                    <a:pt x="81" y="971"/>
                  </a:moveTo>
                  <a:lnTo>
                    <a:pt x="41" y="1053"/>
                  </a:lnTo>
                  <a:lnTo>
                    <a:pt x="0" y="971"/>
                  </a:lnTo>
                  <a:lnTo>
                    <a:pt x="81" y="971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78" name="113 Grupo"/>
          <p:cNvGrpSpPr/>
          <p:nvPr/>
        </p:nvGrpSpPr>
        <p:grpSpPr>
          <a:xfrm>
            <a:off x="357158" y="4429125"/>
            <a:ext cx="8786842" cy="2143147"/>
            <a:chOff x="357158" y="4429125"/>
            <a:chExt cx="8786842" cy="2143147"/>
          </a:xfrm>
        </p:grpSpPr>
        <p:grpSp>
          <p:nvGrpSpPr>
            <p:cNvPr id="79" name="97 Grupo"/>
            <p:cNvGrpSpPr/>
            <p:nvPr/>
          </p:nvGrpSpPr>
          <p:grpSpPr>
            <a:xfrm>
              <a:off x="1142976" y="4429125"/>
              <a:ext cx="2643206" cy="728663"/>
              <a:chOff x="1142976" y="4429125"/>
              <a:chExt cx="2643206" cy="728663"/>
            </a:xfrm>
          </p:grpSpPr>
          <p:grpSp>
            <p:nvGrpSpPr>
              <p:cNvPr id="98" name="Group 9"/>
              <p:cNvGrpSpPr>
                <a:grpSpLocks/>
              </p:cNvGrpSpPr>
              <p:nvPr/>
            </p:nvGrpSpPr>
            <p:grpSpPr bwMode="auto">
              <a:xfrm>
                <a:off x="1142976" y="4429125"/>
                <a:ext cx="2643206" cy="728663"/>
                <a:chOff x="1516" y="2417"/>
                <a:chExt cx="1206" cy="603"/>
              </a:xfrm>
            </p:grpSpPr>
            <p:sp>
              <p:nvSpPr>
                <p:cNvPr id="100" name="Oval 10"/>
                <p:cNvSpPr>
                  <a:spLocks noChangeArrowheads="1"/>
                </p:cNvSpPr>
                <p:nvPr/>
              </p:nvSpPr>
              <p:spPr bwMode="auto">
                <a:xfrm>
                  <a:off x="1516" y="2417"/>
                  <a:ext cx="1206" cy="603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101" name="Oval 11"/>
                <p:cNvSpPr>
                  <a:spLocks noChangeArrowheads="1"/>
                </p:cNvSpPr>
                <p:nvPr/>
              </p:nvSpPr>
              <p:spPr bwMode="auto">
                <a:xfrm>
                  <a:off x="1516" y="2417"/>
                  <a:ext cx="1206" cy="603"/>
                </a:xfrm>
                <a:prstGeom prst="ellipse">
                  <a:avLst/>
                </a:prstGeom>
                <a:no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99" name="Rectangle 60"/>
              <p:cNvSpPr>
                <a:spLocks noChangeArrowheads="1"/>
              </p:cNvSpPr>
              <p:nvPr/>
            </p:nvSpPr>
            <p:spPr bwMode="auto">
              <a:xfrm>
                <a:off x="1571604" y="4640263"/>
                <a:ext cx="2011576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>
                    <a:solidFill>
                      <a:schemeClr val="bg1"/>
                    </a:solidFill>
                    <a:latin typeface="Trebuchet MS" pitchFamily="34" charset="0"/>
                  </a:rPr>
                  <a:t>Mercado Pequeño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80" name="98 Grupo"/>
            <p:cNvGrpSpPr/>
            <p:nvPr/>
          </p:nvGrpSpPr>
          <p:grpSpPr>
            <a:xfrm>
              <a:off x="357158" y="5437188"/>
              <a:ext cx="4071967" cy="1135084"/>
              <a:chOff x="357158" y="5437188"/>
              <a:chExt cx="4071967" cy="1135084"/>
            </a:xfrm>
          </p:grpSpPr>
          <p:grpSp>
            <p:nvGrpSpPr>
              <p:cNvPr id="94" name="Group 61"/>
              <p:cNvGrpSpPr>
                <a:grpSpLocks/>
              </p:cNvGrpSpPr>
              <p:nvPr/>
            </p:nvGrpSpPr>
            <p:grpSpPr bwMode="auto">
              <a:xfrm>
                <a:off x="357158" y="5437188"/>
                <a:ext cx="4071967" cy="1135084"/>
                <a:chOff x="989" y="3206"/>
                <a:chExt cx="2149" cy="835"/>
              </a:xfrm>
            </p:grpSpPr>
            <p:sp>
              <p:nvSpPr>
                <p:cNvPr id="96" name="Oval 62"/>
                <p:cNvSpPr>
                  <a:spLocks noChangeArrowheads="1"/>
                </p:cNvSpPr>
                <p:nvPr/>
              </p:nvSpPr>
              <p:spPr bwMode="auto">
                <a:xfrm>
                  <a:off x="989" y="3206"/>
                  <a:ext cx="2149" cy="835"/>
                </a:xfrm>
                <a:prstGeom prst="ellipse">
                  <a:avLst/>
                </a:prstGeom>
                <a:solidFill>
                  <a:srgbClr val="0000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97" name="Oval 63"/>
                <p:cNvSpPr>
                  <a:spLocks noChangeArrowheads="1"/>
                </p:cNvSpPr>
                <p:nvPr/>
              </p:nvSpPr>
              <p:spPr bwMode="auto">
                <a:xfrm>
                  <a:off x="989" y="3206"/>
                  <a:ext cx="2149" cy="835"/>
                </a:xfrm>
                <a:prstGeom prst="ellipse">
                  <a:avLst/>
                </a:prstGeom>
                <a:no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95" name="Rectangle 64"/>
              <p:cNvSpPr>
                <a:spLocks noChangeArrowheads="1"/>
              </p:cNvSpPr>
              <p:nvPr/>
            </p:nvSpPr>
            <p:spPr bwMode="auto">
              <a:xfrm>
                <a:off x="642910" y="5572140"/>
                <a:ext cx="3500462" cy="8617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algn="ctr"/>
                <a:r>
                  <a:rPr lang="es-ES" sz="2800" dirty="0" smtClean="0">
                    <a:solidFill>
                      <a:srgbClr val="FFFFFF"/>
                    </a:solidFill>
                    <a:latin typeface="Trebuchet MS" pitchFamily="34" charset="0"/>
                  </a:rPr>
                  <a:t>Crecimiento    vía </a:t>
                </a:r>
              </a:p>
              <a:p>
                <a:pPr algn="ctr"/>
                <a:r>
                  <a:rPr lang="es-ES" sz="2800" dirty="0" smtClean="0">
                    <a:solidFill>
                      <a:srgbClr val="FFFFFF"/>
                    </a:solidFill>
                    <a:latin typeface="Trebuchet MS" pitchFamily="34" charset="0"/>
                  </a:rPr>
                  <a:t>Exportaciones</a:t>
                </a:r>
                <a:endParaRPr lang="es-ES" sz="2800" dirty="0">
                  <a:latin typeface="Trebuchet MS" pitchFamily="34" charset="0"/>
                </a:endParaRPr>
              </a:p>
            </p:txBody>
          </p:sp>
        </p:grpSp>
        <p:sp>
          <p:nvSpPr>
            <p:cNvPr id="81" name="Freeform 67"/>
            <p:cNvSpPr>
              <a:spLocks noEditPoints="1"/>
            </p:cNvSpPr>
            <p:nvPr/>
          </p:nvSpPr>
          <p:spPr bwMode="auto">
            <a:xfrm>
              <a:off x="2285984" y="5143512"/>
              <a:ext cx="142876" cy="285752"/>
            </a:xfrm>
            <a:custGeom>
              <a:avLst/>
              <a:gdLst>
                <a:gd name="T0" fmla="*/ 2147483647 w 81"/>
                <a:gd name="T1" fmla="*/ 0 h 187"/>
                <a:gd name="T2" fmla="*/ 2147483647 w 81"/>
                <a:gd name="T3" fmla="*/ 2147483647 h 187"/>
                <a:gd name="T4" fmla="*/ 2147483647 w 81"/>
                <a:gd name="T5" fmla="*/ 2147483647 h 187"/>
                <a:gd name="T6" fmla="*/ 2147483647 w 81"/>
                <a:gd name="T7" fmla="*/ 0 h 187"/>
                <a:gd name="T8" fmla="*/ 2147483647 w 81"/>
                <a:gd name="T9" fmla="*/ 0 h 187"/>
                <a:gd name="T10" fmla="*/ 2147483647 w 81"/>
                <a:gd name="T11" fmla="*/ 2147483647 h 187"/>
                <a:gd name="T12" fmla="*/ 2147483647 w 81"/>
                <a:gd name="T13" fmla="*/ 2147483647 h 187"/>
                <a:gd name="T14" fmla="*/ 0 w 81"/>
                <a:gd name="T15" fmla="*/ 2147483647 h 187"/>
                <a:gd name="T16" fmla="*/ 2147483647 w 81"/>
                <a:gd name="T17" fmla="*/ 2147483647 h 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87"/>
                <a:gd name="T29" fmla="*/ 81 w 81"/>
                <a:gd name="T30" fmla="*/ 187 h 18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87">
                  <a:moveTo>
                    <a:pt x="54" y="0"/>
                  </a:moveTo>
                  <a:lnTo>
                    <a:pt x="54" y="120"/>
                  </a:lnTo>
                  <a:lnTo>
                    <a:pt x="27" y="120"/>
                  </a:lnTo>
                  <a:lnTo>
                    <a:pt x="27" y="0"/>
                  </a:lnTo>
                  <a:lnTo>
                    <a:pt x="54" y="0"/>
                  </a:lnTo>
                  <a:close/>
                  <a:moveTo>
                    <a:pt x="81" y="106"/>
                  </a:moveTo>
                  <a:lnTo>
                    <a:pt x="40" y="187"/>
                  </a:lnTo>
                  <a:lnTo>
                    <a:pt x="0" y="106"/>
                  </a:lnTo>
                  <a:lnTo>
                    <a:pt x="81" y="106"/>
                  </a:lnTo>
                  <a:close/>
                </a:path>
              </a:pathLst>
            </a:custGeom>
            <a:solidFill>
              <a:srgbClr val="003366"/>
            </a:solidFill>
            <a:ln w="1588">
              <a:solidFill>
                <a:srgbClr val="003366"/>
              </a:solidFill>
              <a:bevel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82" name="100 Grupo"/>
            <p:cNvGrpSpPr/>
            <p:nvPr/>
          </p:nvGrpSpPr>
          <p:grpSpPr>
            <a:xfrm>
              <a:off x="7324725" y="5357826"/>
              <a:ext cx="1819275" cy="871536"/>
              <a:chOff x="7253319" y="5303833"/>
              <a:chExt cx="1819275" cy="871536"/>
            </a:xfrm>
          </p:grpSpPr>
          <p:grpSp>
            <p:nvGrpSpPr>
              <p:cNvPr id="89" name="Group 84"/>
              <p:cNvGrpSpPr>
                <a:grpSpLocks/>
              </p:cNvGrpSpPr>
              <p:nvPr/>
            </p:nvGrpSpPr>
            <p:grpSpPr bwMode="auto">
              <a:xfrm>
                <a:off x="7253319" y="5303833"/>
                <a:ext cx="1819275" cy="871536"/>
                <a:chOff x="4453" y="3306"/>
                <a:chExt cx="1205" cy="603"/>
              </a:xfrm>
              <a:solidFill>
                <a:srgbClr val="0000FF"/>
              </a:solidFill>
            </p:grpSpPr>
            <p:sp>
              <p:nvSpPr>
                <p:cNvPr id="92" name="Oval 85"/>
                <p:cNvSpPr>
                  <a:spLocks noChangeArrowheads="1"/>
                </p:cNvSpPr>
                <p:nvPr/>
              </p:nvSpPr>
              <p:spPr bwMode="auto">
                <a:xfrm>
                  <a:off x="4453" y="3306"/>
                  <a:ext cx="1205" cy="603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93" name="Oval 86"/>
                <p:cNvSpPr>
                  <a:spLocks noChangeArrowheads="1"/>
                </p:cNvSpPr>
                <p:nvPr/>
              </p:nvSpPr>
              <p:spPr bwMode="auto">
                <a:xfrm>
                  <a:off x="4453" y="3306"/>
                  <a:ext cx="1205" cy="603"/>
                </a:xfrm>
                <a:prstGeom prst="ellipse">
                  <a:avLst/>
                </a:prstGeom>
                <a:grp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90" name="Rectangle 89"/>
              <p:cNvSpPr>
                <a:spLocks noChangeArrowheads="1"/>
              </p:cNvSpPr>
              <p:nvPr/>
            </p:nvSpPr>
            <p:spPr bwMode="auto">
              <a:xfrm>
                <a:off x="7715272" y="5464175"/>
                <a:ext cx="825547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Déficit 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91" name="Rectangle 90"/>
              <p:cNvSpPr>
                <a:spLocks noChangeArrowheads="1"/>
              </p:cNvSpPr>
              <p:nvPr/>
            </p:nvSpPr>
            <p:spPr bwMode="auto">
              <a:xfrm>
                <a:off x="7514996" y="5732463"/>
                <a:ext cx="134331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800" b="1" dirty="0">
                    <a:solidFill>
                      <a:schemeClr val="bg1"/>
                    </a:solidFill>
                    <a:latin typeface="Trebuchet MS" pitchFamily="34" charset="0"/>
                  </a:rPr>
                  <a:t>Habitacional</a:t>
                </a:r>
                <a:endParaRPr lang="es-ES" sz="16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  <p:grpSp>
          <p:nvGrpSpPr>
            <p:cNvPr id="83" name="107 Grupo"/>
            <p:cNvGrpSpPr/>
            <p:nvPr/>
          </p:nvGrpSpPr>
          <p:grpSpPr>
            <a:xfrm>
              <a:off x="5214942" y="5357826"/>
              <a:ext cx="1819275" cy="871536"/>
              <a:chOff x="7253319" y="5303833"/>
              <a:chExt cx="1819275" cy="871536"/>
            </a:xfrm>
          </p:grpSpPr>
          <p:grpSp>
            <p:nvGrpSpPr>
              <p:cNvPr id="84" name="Group 84"/>
              <p:cNvGrpSpPr>
                <a:grpSpLocks/>
              </p:cNvGrpSpPr>
              <p:nvPr/>
            </p:nvGrpSpPr>
            <p:grpSpPr bwMode="auto">
              <a:xfrm>
                <a:off x="7253319" y="5303833"/>
                <a:ext cx="1819275" cy="871536"/>
                <a:chOff x="4453" y="3306"/>
                <a:chExt cx="1205" cy="603"/>
              </a:xfrm>
              <a:solidFill>
                <a:srgbClr val="0000FF"/>
              </a:solidFill>
            </p:grpSpPr>
            <p:sp>
              <p:nvSpPr>
                <p:cNvPr id="87" name="Oval 85"/>
                <p:cNvSpPr>
                  <a:spLocks noChangeArrowheads="1"/>
                </p:cNvSpPr>
                <p:nvPr/>
              </p:nvSpPr>
              <p:spPr bwMode="auto">
                <a:xfrm>
                  <a:off x="4453" y="3306"/>
                  <a:ext cx="1205" cy="603"/>
                </a:xfrm>
                <a:prstGeom prst="ellipse">
                  <a:avLst/>
                </a:prstGeom>
                <a:grp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  <p:sp>
              <p:nvSpPr>
                <p:cNvPr id="88" name="Oval 86"/>
                <p:cNvSpPr>
                  <a:spLocks noChangeArrowheads="1"/>
                </p:cNvSpPr>
                <p:nvPr/>
              </p:nvSpPr>
              <p:spPr bwMode="auto">
                <a:xfrm>
                  <a:off x="4453" y="3306"/>
                  <a:ext cx="1205" cy="603"/>
                </a:xfrm>
                <a:prstGeom prst="ellipse">
                  <a:avLst/>
                </a:prstGeom>
                <a:grpFill/>
                <a:ln w="9525" cap="rnd">
                  <a:solidFill>
                    <a:srgbClr val="0033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PY"/>
                </a:p>
              </p:txBody>
            </p:sp>
          </p:grpSp>
          <p:sp>
            <p:nvSpPr>
              <p:cNvPr id="85" name="Rectangle 89"/>
              <p:cNvSpPr>
                <a:spLocks noChangeArrowheads="1"/>
              </p:cNvSpPr>
              <p:nvPr/>
            </p:nvSpPr>
            <p:spPr bwMode="auto">
              <a:xfrm>
                <a:off x="7715272" y="5464175"/>
                <a:ext cx="825547" cy="2923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9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Déficit </a:t>
                </a:r>
                <a:endParaRPr lang="es-ES" sz="18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86" name="Rectangle 90"/>
              <p:cNvSpPr>
                <a:spLocks noChangeArrowheads="1"/>
              </p:cNvSpPr>
              <p:nvPr/>
            </p:nvSpPr>
            <p:spPr bwMode="auto">
              <a:xfrm>
                <a:off x="7324757" y="5661023"/>
                <a:ext cx="162217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s-ES" sz="18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Infraestructura</a:t>
                </a:r>
                <a:endParaRPr lang="es-ES" sz="14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3543" y="2282579"/>
            <a:ext cx="236992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sz="4000" dirty="0" smtClean="0"/>
              <a:t>Política Comercial</a:t>
            </a:r>
          </a:p>
        </p:txBody>
      </p:sp>
      <p:grpSp>
        <p:nvGrpSpPr>
          <p:cNvPr id="13" name="12 Grupo"/>
          <p:cNvGrpSpPr/>
          <p:nvPr/>
        </p:nvGrpSpPr>
        <p:grpSpPr>
          <a:xfrm>
            <a:off x="5286380" y="4857760"/>
            <a:ext cx="3429007" cy="1717901"/>
            <a:chOff x="5242108" y="4361107"/>
            <a:chExt cx="3429007" cy="1717901"/>
          </a:xfrm>
        </p:grpSpPr>
        <p:sp>
          <p:nvSpPr>
            <p:cNvPr id="38" name="AutoShape 29"/>
            <p:cNvSpPr>
              <a:spLocks noChangeArrowheads="1"/>
            </p:cNvSpPr>
            <p:nvPr/>
          </p:nvSpPr>
          <p:spPr bwMode="auto">
            <a:xfrm rot="2600888">
              <a:off x="5242108" y="4386053"/>
              <a:ext cx="1169987" cy="504825"/>
            </a:xfrm>
            <a:prstGeom prst="rightArrow">
              <a:avLst>
                <a:gd name="adj1" fmla="val 50000"/>
                <a:gd name="adj2" fmla="val 4272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Y"/>
            </a:p>
          </p:txBody>
        </p:sp>
        <p:sp>
          <p:nvSpPr>
            <p:cNvPr id="41" name="Text Box 32"/>
            <p:cNvSpPr txBox="1">
              <a:spLocks noChangeArrowheads="1"/>
            </p:cNvSpPr>
            <p:nvPr/>
          </p:nvSpPr>
          <p:spPr bwMode="auto">
            <a:xfrm>
              <a:off x="6313678" y="5432677"/>
              <a:ext cx="2357437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dirty="0" smtClean="0">
                  <a:solidFill>
                    <a:srgbClr val="000066"/>
                  </a:solidFill>
                </a:rPr>
                <a:t>Alimentos</a:t>
              </a:r>
              <a:r>
                <a:rPr lang="es-MX" dirty="0">
                  <a:solidFill>
                    <a:srgbClr val="000066"/>
                  </a:solidFill>
                </a:rPr>
                <a:t>, Etanol, </a:t>
              </a:r>
              <a:r>
                <a:rPr lang="es-MX" dirty="0" err="1">
                  <a:solidFill>
                    <a:srgbClr val="000066"/>
                  </a:solidFill>
                </a:rPr>
                <a:t>Call</a:t>
              </a:r>
              <a:r>
                <a:rPr lang="es-MX" dirty="0">
                  <a:solidFill>
                    <a:srgbClr val="000066"/>
                  </a:solidFill>
                </a:rPr>
                <a:t> Center, Muebles, Etc.  </a:t>
              </a:r>
              <a:endParaRPr lang="es-ES" dirty="0">
                <a:solidFill>
                  <a:srgbClr val="000066"/>
                </a:solidFill>
              </a:endParaRPr>
            </a:p>
          </p:txBody>
        </p:sp>
        <p:pic>
          <p:nvPicPr>
            <p:cNvPr id="5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13678" y="4361107"/>
              <a:ext cx="2332271" cy="107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5" name="14 Grupo"/>
          <p:cNvGrpSpPr/>
          <p:nvPr/>
        </p:nvGrpSpPr>
        <p:grpSpPr>
          <a:xfrm>
            <a:off x="0" y="4019894"/>
            <a:ext cx="3761781" cy="1952186"/>
            <a:chOff x="0" y="3523241"/>
            <a:chExt cx="3761781" cy="1952186"/>
          </a:xfrm>
        </p:grpSpPr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285720" y="4718297"/>
              <a:ext cx="2143140" cy="757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es-MX" dirty="0" smtClean="0">
                  <a:solidFill>
                    <a:srgbClr val="000066"/>
                  </a:solidFill>
                </a:rPr>
                <a:t>Acero, Autopartes</a:t>
              </a:r>
              <a:endParaRPr lang="es-MX" dirty="0">
                <a:solidFill>
                  <a:srgbClr val="000066"/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es-MX" dirty="0" smtClean="0">
                  <a:solidFill>
                    <a:srgbClr val="000066"/>
                  </a:solidFill>
                </a:rPr>
                <a:t>Componentes de tecnología</a:t>
              </a:r>
              <a:endParaRPr lang="es-ES" dirty="0">
                <a:solidFill>
                  <a:srgbClr val="000066"/>
                </a:solidFill>
              </a:endParaRPr>
            </a:p>
          </p:txBody>
        </p:sp>
        <p:sp>
          <p:nvSpPr>
            <p:cNvPr id="39" name="AutoShape 30"/>
            <p:cNvSpPr>
              <a:spLocks noChangeArrowheads="1"/>
            </p:cNvSpPr>
            <p:nvPr/>
          </p:nvSpPr>
          <p:spPr bwMode="auto">
            <a:xfrm rot="20025866">
              <a:off x="2248165" y="3523241"/>
              <a:ext cx="1513616" cy="504825"/>
            </a:xfrm>
            <a:prstGeom prst="rightArrow">
              <a:avLst>
                <a:gd name="adj1" fmla="val 50000"/>
                <a:gd name="adj2" fmla="val 4276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Y"/>
            </a:p>
          </p:txBody>
        </p:sp>
        <p:pic>
          <p:nvPicPr>
            <p:cNvPr id="52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3646727"/>
              <a:ext cx="2162157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16" name="15 Grupo"/>
          <p:cNvGrpSpPr/>
          <p:nvPr/>
        </p:nvGrpSpPr>
        <p:grpSpPr>
          <a:xfrm>
            <a:off x="5353179" y="1357298"/>
            <a:ext cx="3790821" cy="2548898"/>
            <a:chOff x="5353179" y="860645"/>
            <a:chExt cx="3790821" cy="2548898"/>
          </a:xfrm>
        </p:grpSpPr>
        <p:sp>
          <p:nvSpPr>
            <p:cNvPr id="36" name="AutoShape 27"/>
            <p:cNvSpPr>
              <a:spLocks noChangeArrowheads="1"/>
            </p:cNvSpPr>
            <p:nvPr/>
          </p:nvSpPr>
          <p:spPr bwMode="auto">
            <a:xfrm rot="19965550">
              <a:off x="5353179" y="2136656"/>
              <a:ext cx="1597673" cy="330656"/>
            </a:xfrm>
            <a:prstGeom prst="rightArrow">
              <a:avLst>
                <a:gd name="adj1" fmla="val 50000"/>
                <a:gd name="adj2" fmla="val 42777"/>
              </a:avLst>
            </a:prstGeom>
            <a:solidFill>
              <a:schemeClr val="tx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Y"/>
            </a:p>
          </p:txBody>
        </p:sp>
        <p:sp>
          <p:nvSpPr>
            <p:cNvPr id="40" name="Text Box 31"/>
            <p:cNvSpPr txBox="1">
              <a:spLocks noChangeArrowheads="1"/>
            </p:cNvSpPr>
            <p:nvPr/>
          </p:nvSpPr>
          <p:spPr bwMode="auto">
            <a:xfrm>
              <a:off x="6929454" y="1932215"/>
              <a:ext cx="2214546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dirty="0" smtClean="0">
                  <a:solidFill>
                    <a:srgbClr val="000066"/>
                  </a:solidFill>
                </a:rPr>
                <a:t>Telecom, Informática, Electrónica , Juguetes</a:t>
              </a:r>
              <a:endParaRPr lang="es-ES" dirty="0">
                <a:solidFill>
                  <a:srgbClr val="000066"/>
                </a:solidFill>
              </a:endParaRPr>
            </a:p>
            <a:p>
              <a:r>
                <a:rPr lang="es-MX" dirty="0">
                  <a:solidFill>
                    <a:srgbClr val="000066"/>
                  </a:solidFill>
                </a:rPr>
                <a:t>Automóviles, Motos</a:t>
              </a:r>
            </a:p>
            <a:p>
              <a:r>
                <a:rPr lang="es-MX" dirty="0" smtClean="0">
                  <a:solidFill>
                    <a:srgbClr val="000066"/>
                  </a:solidFill>
                </a:rPr>
                <a:t>Farmacéuticos</a:t>
              </a:r>
              <a:r>
                <a:rPr lang="es-MX" dirty="0">
                  <a:solidFill>
                    <a:srgbClr val="000066"/>
                  </a:solidFill>
                </a:rPr>
                <a:t>, </a:t>
              </a:r>
              <a:r>
                <a:rPr lang="es-MX" dirty="0" err="1">
                  <a:solidFill>
                    <a:srgbClr val="000066"/>
                  </a:solidFill>
                </a:rPr>
                <a:t>Call</a:t>
              </a:r>
              <a:r>
                <a:rPr lang="es-MX" dirty="0">
                  <a:solidFill>
                    <a:srgbClr val="000066"/>
                  </a:solidFill>
                </a:rPr>
                <a:t> </a:t>
              </a:r>
              <a:r>
                <a:rPr lang="es-MX" dirty="0" smtClean="0">
                  <a:solidFill>
                    <a:srgbClr val="000066"/>
                  </a:solidFill>
                </a:rPr>
                <a:t>Centers</a:t>
              </a:r>
              <a:endParaRPr lang="es-ES" dirty="0">
                <a:solidFill>
                  <a:srgbClr val="000066"/>
                </a:solidFill>
              </a:endParaRPr>
            </a:p>
          </p:txBody>
        </p:sp>
        <p:pic>
          <p:nvPicPr>
            <p:cNvPr id="12290" name="Picture 2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00892" y="860645"/>
              <a:ext cx="1340513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3" name="22 Grupo"/>
          <p:cNvGrpSpPr/>
          <p:nvPr/>
        </p:nvGrpSpPr>
        <p:grpSpPr>
          <a:xfrm>
            <a:off x="285720" y="1357298"/>
            <a:ext cx="6715172" cy="1440902"/>
            <a:chOff x="285720" y="1357298"/>
            <a:chExt cx="6715172" cy="1440902"/>
          </a:xfrm>
        </p:grpSpPr>
        <p:grpSp>
          <p:nvGrpSpPr>
            <p:cNvPr id="21" name="20 Grupo"/>
            <p:cNvGrpSpPr/>
            <p:nvPr/>
          </p:nvGrpSpPr>
          <p:grpSpPr>
            <a:xfrm>
              <a:off x="285720" y="1357298"/>
              <a:ext cx="6442533" cy="1440902"/>
              <a:chOff x="285720" y="1357298"/>
              <a:chExt cx="6442533" cy="1440902"/>
            </a:xfrm>
          </p:grpSpPr>
          <p:grpSp>
            <p:nvGrpSpPr>
              <p:cNvPr id="20" name="19 Grupo"/>
              <p:cNvGrpSpPr/>
              <p:nvPr/>
            </p:nvGrpSpPr>
            <p:grpSpPr>
              <a:xfrm>
                <a:off x="285720" y="1357298"/>
                <a:ext cx="2969612" cy="1440902"/>
                <a:chOff x="285720" y="1357298"/>
                <a:chExt cx="2969612" cy="1440902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357158" y="1357298"/>
                  <a:ext cx="1500198" cy="8250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7" name="AutoShape 29"/>
                <p:cNvSpPr>
                  <a:spLocks noChangeArrowheads="1"/>
                </p:cNvSpPr>
                <p:nvPr/>
              </p:nvSpPr>
              <p:spPr bwMode="auto">
                <a:xfrm rot="2335486">
                  <a:off x="2085345" y="2047186"/>
                  <a:ext cx="1169987" cy="504825"/>
                </a:xfrm>
                <a:prstGeom prst="rightArrow">
                  <a:avLst>
                    <a:gd name="adj1" fmla="val 50000"/>
                    <a:gd name="adj2" fmla="val 42726"/>
                  </a:avLst>
                </a:prstGeom>
                <a:solidFill>
                  <a:srgbClr val="00B05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s-PY"/>
                </a:p>
              </p:txBody>
            </p:sp>
            <p:sp>
              <p:nvSpPr>
                <p:cNvPr id="18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285720" y="2428868"/>
                  <a:ext cx="2500330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s-MX" dirty="0" smtClean="0">
                      <a:solidFill>
                        <a:srgbClr val="000066"/>
                      </a:solidFill>
                    </a:rPr>
                    <a:t>Cuero, Tela, Madera, </a:t>
                  </a:r>
                  <a:r>
                    <a:rPr lang="es-MX" dirty="0" err="1" smtClean="0">
                      <a:solidFill>
                        <a:srgbClr val="000066"/>
                      </a:solidFill>
                    </a:rPr>
                    <a:t>etc</a:t>
                  </a:r>
                  <a:endParaRPr lang="es-ES" dirty="0">
                    <a:solidFill>
                      <a:srgbClr val="000066"/>
                    </a:solidFill>
                  </a:endParaRPr>
                </a:p>
              </p:txBody>
            </p:sp>
          </p:grpSp>
          <p:sp>
            <p:nvSpPr>
              <p:cNvPr id="19" name="AutoShape 27"/>
              <p:cNvSpPr>
                <a:spLocks noChangeArrowheads="1"/>
              </p:cNvSpPr>
              <p:nvPr/>
            </p:nvSpPr>
            <p:spPr bwMode="auto">
              <a:xfrm rot="19965550">
                <a:off x="5130580" y="2347555"/>
                <a:ext cx="1597673" cy="330656"/>
              </a:xfrm>
              <a:prstGeom prst="rightArrow">
                <a:avLst>
                  <a:gd name="adj1" fmla="val 50000"/>
                  <a:gd name="adj2" fmla="val 42777"/>
                </a:avLst>
              </a:prstGeom>
              <a:solidFill>
                <a:srgbClr val="00B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PY"/>
              </a:p>
            </p:txBody>
          </p:sp>
        </p:grp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4572000" y="1357298"/>
              <a:ext cx="242889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dirty="0" smtClean="0">
                  <a:solidFill>
                    <a:srgbClr val="000066"/>
                  </a:solidFill>
                </a:rPr>
                <a:t>Muebles, Indumentaria, Calzados</a:t>
              </a:r>
              <a:endParaRPr lang="es-ES" dirty="0">
                <a:solidFill>
                  <a:srgbClr val="000066"/>
                </a:solidFill>
              </a:endParaRP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4786314" y="2500306"/>
            <a:ext cx="4071954" cy="40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Política Comercial</a:t>
            </a:r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 fontScale="92500" lnSpcReduction="20000"/>
          </a:bodyPr>
          <a:lstStyle/>
          <a:p>
            <a:r>
              <a:rPr lang="es-PY" sz="3600" dirty="0" smtClean="0"/>
              <a:t>Hoy Paraguay no es Complementario con Mercosur. Todos exportamos productos Agropecuarios.</a:t>
            </a:r>
          </a:p>
          <a:p>
            <a:r>
              <a:rPr lang="es-PY" sz="3600" dirty="0" smtClean="0"/>
              <a:t>El desafío de nuestra actual exportación es principalmente Asia, Europa y EEUU</a:t>
            </a:r>
          </a:p>
          <a:p>
            <a:r>
              <a:rPr lang="es-PY" sz="3600" dirty="0" smtClean="0"/>
              <a:t>Tenemos que firmar Acuerdos Comerciales con esos Países.</a:t>
            </a:r>
          </a:p>
          <a:p>
            <a:r>
              <a:rPr lang="es-PY" sz="3600" dirty="0" smtClean="0"/>
              <a:t>Tenemos que transformar la actual Triangulación Comercial en Maquila, con destino principalmente a Brasil.</a:t>
            </a:r>
          </a:p>
          <a:p>
            <a:r>
              <a:rPr lang="es-PY" sz="3600" dirty="0" smtClean="0"/>
              <a:t>Tenemos que Integrarnos a las Cadenas Productivas Brasileras</a:t>
            </a:r>
            <a:endParaRPr lang="es-E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071546"/>
            <a:ext cx="2071670" cy="265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2984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La Importancia de Brasil</a:t>
            </a:r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r>
              <a:rPr lang="es-PY" sz="3600" dirty="0" smtClean="0"/>
              <a:t>Embajada en Brasilia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s-PY" sz="3600" dirty="0" smtClean="0"/>
              <a:t>Fuerte y organizado Lobby en Brasilia, 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s-PY" sz="3600" dirty="0" smtClean="0"/>
              <a:t>    Sao Paulo, Paraná y </a:t>
            </a:r>
            <a:r>
              <a:rPr lang="es-PY" sz="3600" dirty="0" err="1" smtClean="0"/>
              <a:t>Matto</a:t>
            </a:r>
            <a:r>
              <a:rPr lang="es-PY" sz="3600" dirty="0" smtClean="0"/>
              <a:t> Grosso</a:t>
            </a:r>
          </a:p>
          <a:p>
            <a:pPr>
              <a:lnSpc>
                <a:spcPct val="150000"/>
              </a:lnSpc>
            </a:pPr>
            <a:r>
              <a:rPr lang="es-PY" sz="3600" dirty="0" smtClean="0"/>
              <a:t>Entender el funcionamiento de Brasil</a:t>
            </a:r>
          </a:p>
          <a:p>
            <a:pPr>
              <a:lnSpc>
                <a:spcPct val="150000"/>
              </a:lnSpc>
              <a:spcAft>
                <a:spcPts val="2400"/>
              </a:spcAft>
            </a:pPr>
            <a:r>
              <a:rPr lang="es-PY" sz="3600" dirty="0" smtClean="0"/>
              <a:t>Campaña de imagen del Paraguay en el Brasil</a:t>
            </a:r>
            <a:endParaRPr lang="es-ES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Política Interna</a:t>
            </a:r>
            <a:endParaRPr lang="es-ES" dirty="0"/>
          </a:p>
        </p:txBody>
      </p:sp>
      <p:sp>
        <p:nvSpPr>
          <p:cNvPr id="13" name="1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42926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s-PY" dirty="0" smtClean="0"/>
              <a:t>Respeto a la Propiedad Privada</a:t>
            </a:r>
          </a:p>
          <a:p>
            <a:pPr>
              <a:lnSpc>
                <a:spcPct val="150000"/>
              </a:lnSpc>
            </a:pPr>
            <a:r>
              <a:rPr lang="es-PY" dirty="0" smtClean="0"/>
              <a:t>Compatibilizar  Desarrollo con Política Ambiental</a:t>
            </a:r>
          </a:p>
          <a:p>
            <a:pPr>
              <a:lnSpc>
                <a:spcPct val="150000"/>
              </a:lnSpc>
            </a:pPr>
            <a:r>
              <a:rPr lang="es-PY" dirty="0" smtClean="0"/>
              <a:t>Política de Biotecnología – Transgénicos</a:t>
            </a:r>
          </a:p>
          <a:p>
            <a:pPr>
              <a:lnSpc>
                <a:spcPct val="150000"/>
              </a:lnSpc>
            </a:pPr>
            <a:r>
              <a:rPr lang="es-PY" dirty="0" smtClean="0"/>
              <a:t>Infraestructura:</a:t>
            </a:r>
          </a:p>
          <a:p>
            <a:pPr lvl="1"/>
            <a:r>
              <a:rPr lang="es-PY" dirty="0" smtClean="0"/>
              <a:t>Dragado de Ríos</a:t>
            </a:r>
          </a:p>
          <a:p>
            <a:pPr lvl="1"/>
            <a:r>
              <a:rPr lang="es-PY" dirty="0" smtClean="0"/>
              <a:t>Caminos de todo tiempo</a:t>
            </a:r>
          </a:p>
          <a:p>
            <a:pPr lvl="1"/>
            <a:r>
              <a:rPr lang="es-PY" dirty="0" smtClean="0"/>
              <a:t>Aeropuertos, Puertos ….</a:t>
            </a:r>
          </a:p>
          <a:p>
            <a:pPr>
              <a:buNone/>
            </a:pP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605" y="4071942"/>
            <a:ext cx="3737395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57356" y="0"/>
            <a:ext cx="7286644" cy="1071546"/>
          </a:xfrm>
        </p:spPr>
        <p:txBody>
          <a:bodyPr>
            <a:normAutofit fontScale="90000"/>
          </a:bodyPr>
          <a:lstStyle/>
          <a:p>
            <a:pPr algn="r"/>
            <a:r>
              <a:rPr lang="es-PY" dirty="0" smtClean="0"/>
              <a:t>Círculo Virtuoso del Crecimiento</a:t>
            </a:r>
            <a:endParaRPr lang="es-ES" dirty="0"/>
          </a:p>
        </p:txBody>
      </p:sp>
      <p:grpSp>
        <p:nvGrpSpPr>
          <p:cNvPr id="32" name="31 Grupo"/>
          <p:cNvGrpSpPr/>
          <p:nvPr/>
        </p:nvGrpSpPr>
        <p:grpSpPr>
          <a:xfrm>
            <a:off x="333320" y="1071547"/>
            <a:ext cx="8524881" cy="5786454"/>
            <a:chOff x="333320" y="1387475"/>
            <a:chExt cx="8524881" cy="5470525"/>
          </a:xfrm>
        </p:grpSpPr>
        <p:sp>
          <p:nvSpPr>
            <p:cNvPr id="7" name="AutoShape 111"/>
            <p:cNvSpPr>
              <a:spLocks noChangeArrowheads="1"/>
            </p:cNvSpPr>
            <p:nvPr/>
          </p:nvSpPr>
          <p:spPr bwMode="auto">
            <a:xfrm>
              <a:off x="333320" y="3571876"/>
              <a:ext cx="1619250" cy="71913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/>
                <a:t>+INVERSION</a:t>
              </a:r>
            </a:p>
          </p:txBody>
        </p:sp>
        <p:grpSp>
          <p:nvGrpSpPr>
            <p:cNvPr id="8" name="30 Grupo"/>
            <p:cNvGrpSpPr>
              <a:grpSpLocks/>
            </p:cNvGrpSpPr>
            <p:nvPr/>
          </p:nvGrpSpPr>
          <p:grpSpPr bwMode="auto">
            <a:xfrm>
              <a:off x="1261983" y="1387475"/>
              <a:ext cx="7596218" cy="5470525"/>
              <a:chOff x="1113608" y="1125538"/>
              <a:chExt cx="7597005" cy="5470525"/>
            </a:xfrm>
          </p:grpSpPr>
          <p:sp>
            <p:nvSpPr>
              <p:cNvPr id="9" name="Rectangle 109"/>
              <p:cNvSpPr>
                <a:spLocks noChangeArrowheads="1"/>
              </p:cNvSpPr>
              <p:nvPr/>
            </p:nvSpPr>
            <p:spPr bwMode="auto">
              <a:xfrm>
                <a:off x="3995738" y="6308725"/>
                <a:ext cx="1368425" cy="287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sz="1600" b="1"/>
                  <a:t>EMPRESAS</a:t>
                </a:r>
              </a:p>
            </p:txBody>
          </p:sp>
          <p:sp>
            <p:nvSpPr>
              <p:cNvPr id="10" name="AutoShape 112"/>
              <p:cNvSpPr>
                <a:spLocks noChangeArrowheads="1"/>
              </p:cNvSpPr>
              <p:nvPr/>
            </p:nvSpPr>
            <p:spPr bwMode="auto">
              <a:xfrm>
                <a:off x="2482850" y="1484313"/>
                <a:ext cx="1619250" cy="71913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b="1"/>
                  <a:t>+EMPLEO</a:t>
                </a:r>
              </a:p>
            </p:txBody>
          </p:sp>
          <p:sp>
            <p:nvSpPr>
              <p:cNvPr id="11" name="AutoShape 113"/>
              <p:cNvSpPr>
                <a:spLocks noChangeArrowheads="1"/>
              </p:cNvSpPr>
              <p:nvPr/>
            </p:nvSpPr>
            <p:spPr bwMode="auto">
              <a:xfrm>
                <a:off x="5075238" y="1484313"/>
                <a:ext cx="1619250" cy="71913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b="1" dirty="0"/>
                  <a:t>+INGRESO</a:t>
                </a:r>
              </a:p>
            </p:txBody>
          </p:sp>
          <p:sp>
            <p:nvSpPr>
              <p:cNvPr id="12" name="AutoShape 114"/>
              <p:cNvSpPr>
                <a:spLocks noChangeArrowheads="1"/>
              </p:cNvSpPr>
              <p:nvPr/>
            </p:nvSpPr>
            <p:spPr bwMode="auto">
              <a:xfrm>
                <a:off x="7091363" y="3500438"/>
                <a:ext cx="1619250" cy="71913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b="1"/>
                  <a:t>+CONSUMO</a:t>
                </a:r>
              </a:p>
            </p:txBody>
          </p:sp>
          <p:sp>
            <p:nvSpPr>
              <p:cNvPr id="13" name="AutoShape 115"/>
              <p:cNvSpPr>
                <a:spLocks noChangeArrowheads="1"/>
              </p:cNvSpPr>
              <p:nvPr/>
            </p:nvSpPr>
            <p:spPr bwMode="auto">
              <a:xfrm>
                <a:off x="2554288" y="5443538"/>
                <a:ext cx="1619250" cy="71913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b="1"/>
                  <a:t>+INGRESO</a:t>
                </a:r>
              </a:p>
            </p:txBody>
          </p:sp>
          <p:cxnSp>
            <p:nvCxnSpPr>
              <p:cNvPr id="14" name="AutoShape 116"/>
              <p:cNvCxnSpPr>
                <a:cxnSpLocks noChangeShapeType="1"/>
                <a:stCxn id="7" idx="0"/>
              </p:cNvCxnSpPr>
              <p:nvPr/>
            </p:nvCxnSpPr>
            <p:spPr bwMode="auto">
              <a:xfrm rot="5400000" flipH="1" flipV="1">
                <a:off x="1115598" y="1841894"/>
                <a:ext cx="1466056" cy="1470035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5" name="AutoShape 117"/>
              <p:cNvCxnSpPr>
                <a:cxnSpLocks noChangeShapeType="1"/>
              </p:cNvCxnSpPr>
              <p:nvPr/>
            </p:nvCxnSpPr>
            <p:spPr bwMode="auto">
              <a:xfrm>
                <a:off x="4067175" y="1843088"/>
                <a:ext cx="973138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6" name="AutoShape 118"/>
              <p:cNvCxnSpPr>
                <a:cxnSpLocks noChangeShapeType="1"/>
              </p:cNvCxnSpPr>
              <p:nvPr/>
            </p:nvCxnSpPr>
            <p:spPr bwMode="auto">
              <a:xfrm>
                <a:off x="6659563" y="1843088"/>
                <a:ext cx="1206500" cy="1655762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17" name="AutoShape 119"/>
              <p:cNvCxnSpPr>
                <a:cxnSpLocks noChangeShapeType="1"/>
                <a:stCxn id="13" idx="1"/>
                <a:endCxn id="7" idx="2"/>
              </p:cNvCxnSpPr>
              <p:nvPr/>
            </p:nvCxnSpPr>
            <p:spPr bwMode="auto">
              <a:xfrm rot="10800000">
                <a:off x="1327913" y="4029077"/>
                <a:ext cx="1226375" cy="1774031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18" name="AutoShape 120"/>
              <p:cNvSpPr>
                <a:spLocks noChangeArrowheads="1"/>
              </p:cNvSpPr>
              <p:nvPr/>
            </p:nvSpPr>
            <p:spPr bwMode="auto">
              <a:xfrm>
                <a:off x="5219700" y="5443538"/>
                <a:ext cx="1619250" cy="719137"/>
              </a:xfrm>
              <a:prstGeom prst="roundRect">
                <a:avLst>
                  <a:gd name="adj" fmla="val 16667"/>
                </a:avLst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b="1"/>
                  <a:t>+VENTAS</a:t>
                </a:r>
              </a:p>
            </p:txBody>
          </p:sp>
          <p:cxnSp>
            <p:nvCxnSpPr>
              <p:cNvPr id="19" name="AutoShape 121"/>
              <p:cNvCxnSpPr>
                <a:cxnSpLocks noChangeShapeType="1"/>
                <a:stCxn id="12" idx="2"/>
                <a:endCxn id="18" idx="3"/>
              </p:cNvCxnSpPr>
              <p:nvPr/>
            </p:nvCxnSpPr>
            <p:spPr bwMode="auto">
              <a:xfrm rot="5400000">
                <a:off x="6578601" y="4479925"/>
                <a:ext cx="1584325" cy="1062038"/>
              </a:xfrm>
              <a:prstGeom prst="curvedConnector2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cxnSp>
            <p:nvCxnSpPr>
              <p:cNvPr id="20" name="AutoShape 122"/>
              <p:cNvCxnSpPr>
                <a:cxnSpLocks noChangeShapeType="1"/>
              </p:cNvCxnSpPr>
              <p:nvPr/>
            </p:nvCxnSpPr>
            <p:spPr bwMode="auto">
              <a:xfrm rot="10800000">
                <a:off x="4138613" y="5803900"/>
                <a:ext cx="104616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lg" len="lg"/>
              </a:ln>
            </p:spPr>
          </p:cxnSp>
          <p:sp>
            <p:nvSpPr>
              <p:cNvPr id="21" name="Rectangle 123"/>
              <p:cNvSpPr>
                <a:spLocks noChangeArrowheads="1"/>
              </p:cNvSpPr>
              <p:nvPr/>
            </p:nvSpPr>
            <p:spPr bwMode="auto">
              <a:xfrm>
                <a:off x="3924300" y="1125538"/>
                <a:ext cx="1368425" cy="287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s-ES" sz="1600" b="1"/>
                  <a:t>PERSONAS</a:t>
                </a:r>
              </a:p>
            </p:txBody>
          </p:sp>
        </p:grpSp>
      </p:grpSp>
      <p:sp>
        <p:nvSpPr>
          <p:cNvPr id="22" name="AutoShape 61"/>
          <p:cNvSpPr>
            <a:spLocks noChangeArrowheads="1"/>
          </p:cNvSpPr>
          <p:nvPr/>
        </p:nvSpPr>
        <p:spPr bwMode="auto">
          <a:xfrm>
            <a:off x="3976663" y="4357688"/>
            <a:ext cx="1657350" cy="503237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/>
              <a:t>POBRES</a:t>
            </a:r>
          </a:p>
        </p:txBody>
      </p:sp>
      <p:grpSp>
        <p:nvGrpSpPr>
          <p:cNvPr id="23" name="26 Grupo"/>
          <p:cNvGrpSpPr>
            <a:grpSpLocks/>
          </p:cNvGrpSpPr>
          <p:nvPr/>
        </p:nvGrpSpPr>
        <p:grpSpPr bwMode="auto">
          <a:xfrm>
            <a:off x="2530452" y="2211710"/>
            <a:ext cx="2608207" cy="2145978"/>
            <a:chOff x="2411413" y="2211709"/>
            <a:chExt cx="2608201" cy="2145977"/>
          </a:xfrm>
        </p:grpSpPr>
        <p:cxnSp>
          <p:nvCxnSpPr>
            <p:cNvPr id="24" name="AutoShape 135"/>
            <p:cNvCxnSpPr>
              <a:cxnSpLocks noChangeShapeType="1"/>
              <a:stCxn id="26" idx="0"/>
              <a:endCxn id="10" idx="2"/>
            </p:cNvCxnSpPr>
            <p:nvPr/>
          </p:nvCxnSpPr>
          <p:spPr bwMode="auto">
            <a:xfrm rot="16200000" flipV="1">
              <a:off x="3049618" y="2483675"/>
              <a:ext cx="569591" cy="2565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cxnSp>
          <p:nvCxnSpPr>
            <p:cNvPr id="25" name="AutoShape 128"/>
            <p:cNvCxnSpPr>
              <a:cxnSpLocks noChangeShapeType="1"/>
              <a:stCxn id="22" idx="0"/>
              <a:endCxn id="26" idx="4"/>
            </p:cNvCxnSpPr>
            <p:nvPr/>
          </p:nvCxnSpPr>
          <p:spPr bwMode="auto">
            <a:xfrm rot="16200000" flipV="1">
              <a:off x="3827035" y="3165107"/>
              <a:ext cx="712787" cy="167237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sp>
          <p:nvSpPr>
            <p:cNvPr id="26" name="Oval 136"/>
            <p:cNvSpPr>
              <a:spLocks noChangeArrowheads="1"/>
            </p:cNvSpPr>
            <p:nvPr/>
          </p:nvSpPr>
          <p:spPr bwMode="auto">
            <a:xfrm>
              <a:off x="2411413" y="2781300"/>
              <a:ext cx="1871658" cy="863600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ES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EDUCACION</a:t>
              </a:r>
            </a:p>
          </p:txBody>
        </p:sp>
      </p:grpSp>
      <p:grpSp>
        <p:nvGrpSpPr>
          <p:cNvPr id="27" name="27 Grupo"/>
          <p:cNvGrpSpPr>
            <a:grpSpLocks/>
          </p:cNvGrpSpPr>
          <p:nvPr/>
        </p:nvGrpSpPr>
        <p:grpSpPr bwMode="auto">
          <a:xfrm>
            <a:off x="5122839" y="2211710"/>
            <a:ext cx="1871663" cy="2145979"/>
            <a:chOff x="5003795" y="2211710"/>
            <a:chExt cx="1871668" cy="2145979"/>
          </a:xfrm>
        </p:grpSpPr>
        <p:cxnSp>
          <p:nvCxnSpPr>
            <p:cNvPr id="28" name="AutoShape 140"/>
            <p:cNvCxnSpPr>
              <a:cxnSpLocks noChangeShapeType="1"/>
              <a:stCxn id="29" idx="0"/>
              <a:endCxn id="11" idx="2"/>
            </p:cNvCxnSpPr>
            <p:nvPr/>
          </p:nvCxnSpPr>
          <p:spPr bwMode="auto">
            <a:xfrm rot="16200000" flipV="1">
              <a:off x="5641871" y="2483541"/>
              <a:ext cx="569590" cy="25927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</p:cxnSp>
        <p:sp>
          <p:nvSpPr>
            <p:cNvPr id="29" name="Oval 141"/>
            <p:cNvSpPr>
              <a:spLocks noChangeArrowheads="1"/>
            </p:cNvSpPr>
            <p:nvPr/>
          </p:nvSpPr>
          <p:spPr bwMode="auto">
            <a:xfrm>
              <a:off x="5003795" y="2781300"/>
              <a:ext cx="1871668" cy="863600"/>
            </a:xfrm>
            <a:prstGeom prst="ellipse">
              <a:avLst/>
            </a:prstGeom>
            <a:solidFill>
              <a:srgbClr val="0000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es-ES" b="1" dirty="0">
                  <a:solidFill>
                    <a:srgbClr val="FFCC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SUBSISTENCIA</a:t>
              </a:r>
            </a:p>
          </p:txBody>
        </p:sp>
        <p:cxnSp>
          <p:nvCxnSpPr>
            <p:cNvPr id="30" name="AutoShape 142"/>
            <p:cNvCxnSpPr>
              <a:cxnSpLocks noChangeShapeType="1"/>
              <a:stCxn id="22" idx="0"/>
              <a:endCxn id="29" idx="4"/>
            </p:cNvCxnSpPr>
            <p:nvPr/>
          </p:nvCxnSpPr>
          <p:spPr bwMode="auto">
            <a:xfrm rot="5400000" flipH="1" flipV="1">
              <a:off x="5123227" y="3541287"/>
              <a:ext cx="712788" cy="92001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rgbClr val="FF0000"/>
              </a:solidFill>
              <a:round/>
              <a:headEnd/>
              <a:tailEnd type="triangle" w="lg" len="lg"/>
            </a:ln>
          </p:spPr>
        </p:cxn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3er Consenso</a:t>
            </a:r>
            <a:endParaRPr lang="es-ES" dirty="0"/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0" y="1071546"/>
            <a:ext cx="9144000" cy="5786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90550" lvl="0" indent="-361950" algn="ctr">
              <a:spcBef>
                <a:spcPct val="20000"/>
              </a:spcBef>
            </a:pPr>
            <a:r>
              <a:rPr lang="es-PY" sz="4000" dirty="0" smtClean="0"/>
              <a:t>La inclusión de los pobres es un deber ético, una necesidad para la gobernabilidad política y un requisito para el desarrollo.</a:t>
            </a:r>
            <a:endParaRPr kumimoji="0" lang="es-PY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1" y="3643314"/>
            <a:ext cx="4250528" cy="283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00108"/>
          </a:xfrm>
        </p:spPr>
        <p:txBody>
          <a:bodyPr/>
          <a:lstStyle/>
          <a:p>
            <a:pPr algn="r"/>
            <a:r>
              <a:rPr lang="es-PY" dirty="0" smtClean="0"/>
              <a:t>El Siglo XXI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8929718" cy="5786454"/>
          </a:xfrm>
        </p:spPr>
        <p:txBody>
          <a:bodyPr/>
          <a:lstStyle/>
          <a:p>
            <a:pPr algn="ctr">
              <a:buNone/>
            </a:pPr>
            <a:r>
              <a:rPr lang="es-PY" sz="5400" dirty="0" smtClean="0"/>
              <a:t>“Un Camino de Mil Kilómetros comienza con un solo paso”</a:t>
            </a:r>
          </a:p>
          <a:p>
            <a:pPr lvl="1">
              <a:buNone/>
            </a:pPr>
            <a:r>
              <a:rPr lang="es-PY" sz="2400" dirty="0" smtClean="0"/>
              <a:t>					Proverbio Chino</a:t>
            </a:r>
          </a:p>
          <a:p>
            <a:pPr lvl="1">
              <a:buNone/>
            </a:pPr>
            <a:r>
              <a:rPr lang="es-PY" sz="2400" dirty="0" smtClean="0"/>
              <a:t>					</a:t>
            </a:r>
            <a:endParaRPr lang="es-ES" sz="2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4000504"/>
            <a:ext cx="3514724" cy="250561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ondo democracia en desarrollo"/>
          <p:cNvPicPr>
            <a:picLocks noChangeAspect="1" noChangeArrowheads="1"/>
          </p:cNvPicPr>
          <p:nvPr/>
        </p:nvPicPr>
        <p:blipFill>
          <a:blip r:embed="rId3"/>
          <a:srcRect l="6522" r="5797"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1714480" y="3286124"/>
            <a:ext cx="578647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_tradnl" sz="54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MUCHAS GRACIAS</a:t>
            </a:r>
            <a:endParaRPr lang="es-ES" sz="5400" b="1" cap="none" spc="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85725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Bicentenario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2578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PY" sz="4000" dirty="0" smtClean="0"/>
              <a:t>Revisar el Pasado</a:t>
            </a:r>
          </a:p>
          <a:p>
            <a:pPr>
              <a:lnSpc>
                <a:spcPct val="200000"/>
              </a:lnSpc>
            </a:pPr>
            <a:r>
              <a:rPr lang="es-PY" sz="4000" dirty="0" smtClean="0"/>
              <a:t>Analizar el Presente</a:t>
            </a:r>
          </a:p>
          <a:p>
            <a:pPr>
              <a:lnSpc>
                <a:spcPct val="200000"/>
              </a:lnSpc>
            </a:pPr>
            <a:r>
              <a:rPr lang="es-PY" sz="4000" dirty="0" smtClean="0"/>
              <a:t>Proyectar el Futuro</a:t>
            </a:r>
            <a:endParaRPr lang="es-E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407" y="3434638"/>
            <a:ext cx="4170593" cy="342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214686"/>
            <a:ext cx="2104287" cy="1499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Revisar el Pasado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 fontScale="92500"/>
          </a:bodyPr>
          <a:lstStyle/>
          <a:p>
            <a:pPr marL="533400" indent="-533400">
              <a:lnSpc>
                <a:spcPct val="150000"/>
              </a:lnSpc>
              <a:buFont typeface="+mj-lt"/>
              <a:buAutoNum type="arabicPeriod"/>
            </a:pPr>
            <a:r>
              <a:rPr lang="es-PY" sz="4000" dirty="0" smtClean="0"/>
              <a:t>Independencia con                        Aislamiento</a:t>
            </a:r>
          </a:p>
          <a:p>
            <a:pPr marL="2609850" indent="438150">
              <a:lnSpc>
                <a:spcPct val="150000"/>
              </a:lnSpc>
              <a:buFont typeface="+mj-lt"/>
              <a:buAutoNum type="arabicPeriod"/>
            </a:pPr>
            <a:r>
              <a:rPr lang="es-PY" sz="4000" dirty="0" smtClean="0"/>
              <a:t>Límites Territoriales con  dos Guerras Internacionales</a:t>
            </a:r>
          </a:p>
          <a:p>
            <a:pPr marL="533400" indent="-533400">
              <a:lnSpc>
                <a:spcPct val="150000"/>
              </a:lnSpc>
              <a:buFont typeface="+mj-lt"/>
              <a:buAutoNum type="arabicPeriod"/>
              <a:tabLst>
                <a:tab pos="533400" algn="l"/>
              </a:tabLst>
            </a:pPr>
            <a:r>
              <a:rPr lang="es-PY" sz="4000" dirty="0" smtClean="0"/>
              <a:t>Progreso y Prestigio: </a:t>
            </a:r>
          </a:p>
          <a:p>
            <a:pPr marL="742950" indent="-742950">
              <a:spcBef>
                <a:spcPts val="0"/>
              </a:spcBef>
              <a:buNone/>
            </a:pPr>
            <a:r>
              <a:rPr lang="es-PY" sz="4000" dirty="0" smtClean="0"/>
              <a:t>	</a:t>
            </a:r>
            <a:r>
              <a:rPr lang="es-PY" sz="4000" b="1" dirty="0" smtClean="0"/>
              <a:t>“</a:t>
            </a:r>
            <a:r>
              <a:rPr lang="es-PY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Deuda Pendiente</a:t>
            </a:r>
            <a:r>
              <a:rPr lang="es-PY" sz="4000" b="1" dirty="0" smtClean="0"/>
              <a:t>”</a:t>
            </a:r>
            <a:endParaRPr lang="es-ES" sz="40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357298"/>
            <a:ext cx="1500166" cy="153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5214950"/>
            <a:ext cx="1829065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81000" contrast="-45000"/>
          </a:blip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Analizar el Presente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857892"/>
          </a:xfrm>
        </p:spPr>
        <p:txBody>
          <a:bodyPr>
            <a:normAutofit/>
          </a:bodyPr>
          <a:lstStyle/>
          <a:p>
            <a:pPr marL="95250" indent="0" algn="ctr">
              <a:lnSpc>
                <a:spcPct val="150000"/>
              </a:lnSpc>
              <a:buNone/>
            </a:pPr>
            <a:r>
              <a:rPr lang="es-PY" sz="4000" dirty="0" smtClean="0"/>
              <a:t>Por primera vez en 200 años, las condiciones internacionales de demanda de Alimentos, Agua y Energía coinciden con nuestros recursos y hacen posible el Desarrollo del País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Proyectar el Futuro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PY" sz="3600" b="1" u="sng" dirty="0" smtClean="0"/>
              <a:t>Foros de Desarrollo</a:t>
            </a:r>
          </a:p>
          <a:p>
            <a:pPr>
              <a:lnSpc>
                <a:spcPct val="150000"/>
              </a:lnSpc>
            </a:pPr>
            <a:r>
              <a:rPr lang="es-PY" sz="3600" dirty="0" smtClean="0"/>
              <a:t>Discutir los Grandes Temas Nacionales</a:t>
            </a:r>
          </a:p>
          <a:p>
            <a:pPr>
              <a:lnSpc>
                <a:spcPct val="150000"/>
              </a:lnSpc>
            </a:pPr>
            <a:r>
              <a:rPr lang="es-PY" sz="3600" dirty="0" smtClean="0"/>
              <a:t>Llegar a Consensos básicos que permitan el Desarrollo</a:t>
            </a:r>
            <a:endParaRPr lang="es-ES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000504"/>
            <a:ext cx="3552825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28794" y="0"/>
            <a:ext cx="7215206" cy="1071546"/>
          </a:xfrm>
        </p:spPr>
        <p:txBody>
          <a:bodyPr>
            <a:noAutofit/>
          </a:bodyPr>
          <a:lstStyle/>
          <a:p>
            <a:pPr algn="r"/>
            <a:r>
              <a:rPr lang="es-PY" sz="4000" dirty="0" smtClean="0"/>
              <a:t>El Círculo Virtuoso del Crecimiento</a:t>
            </a:r>
            <a:endParaRPr lang="es-ES" sz="4000" dirty="0"/>
          </a:p>
        </p:txBody>
      </p:sp>
      <p:sp>
        <p:nvSpPr>
          <p:cNvPr id="7" name="AutoShape 111"/>
          <p:cNvSpPr>
            <a:spLocks noChangeArrowheads="1"/>
          </p:cNvSpPr>
          <p:nvPr/>
        </p:nvSpPr>
        <p:spPr bwMode="auto">
          <a:xfrm>
            <a:off x="357158" y="3599655"/>
            <a:ext cx="1586141" cy="657370"/>
          </a:xfrm>
          <a:prstGeom prst="roundRect">
            <a:avLst>
              <a:gd name="adj" fmla="val 16667"/>
            </a:avLst>
          </a:prstGeom>
          <a:solidFill>
            <a:srgbClr val="FF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ES" b="1" dirty="0"/>
              <a:t>+INVERSION</a:t>
            </a:r>
          </a:p>
        </p:txBody>
      </p:sp>
      <p:grpSp>
        <p:nvGrpSpPr>
          <p:cNvPr id="8" name="30 Grupo"/>
          <p:cNvGrpSpPr>
            <a:grpSpLocks/>
          </p:cNvGrpSpPr>
          <p:nvPr/>
        </p:nvGrpSpPr>
        <p:grpSpPr bwMode="auto">
          <a:xfrm>
            <a:off x="1133121" y="1428736"/>
            <a:ext cx="7510845" cy="5000659"/>
            <a:chOff x="1042193" y="1125538"/>
            <a:chExt cx="7668422" cy="5470525"/>
          </a:xfrm>
        </p:grpSpPr>
        <p:sp>
          <p:nvSpPr>
            <p:cNvPr id="9" name="Rectangle 109"/>
            <p:cNvSpPr>
              <a:spLocks noChangeArrowheads="1"/>
            </p:cNvSpPr>
            <p:nvPr/>
          </p:nvSpPr>
          <p:spPr bwMode="auto">
            <a:xfrm>
              <a:off x="3995739" y="6308725"/>
              <a:ext cx="1368425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/>
                <a:t>EMPRESAS</a:t>
              </a:r>
            </a:p>
          </p:txBody>
        </p:sp>
        <p:sp>
          <p:nvSpPr>
            <p:cNvPr id="10" name="AutoShape 112"/>
            <p:cNvSpPr>
              <a:spLocks noChangeArrowheads="1"/>
            </p:cNvSpPr>
            <p:nvPr/>
          </p:nvSpPr>
          <p:spPr bwMode="auto">
            <a:xfrm>
              <a:off x="2482851" y="1484313"/>
              <a:ext cx="1619250" cy="71913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 dirty="0"/>
                <a:t>+EMPLEO</a:t>
              </a:r>
            </a:p>
          </p:txBody>
        </p:sp>
        <p:sp>
          <p:nvSpPr>
            <p:cNvPr id="11" name="AutoShape 113"/>
            <p:cNvSpPr>
              <a:spLocks noChangeArrowheads="1"/>
            </p:cNvSpPr>
            <p:nvPr/>
          </p:nvSpPr>
          <p:spPr bwMode="auto">
            <a:xfrm>
              <a:off x="5075239" y="1484313"/>
              <a:ext cx="1619250" cy="71913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/>
                <a:t>+INGRESO</a:t>
              </a:r>
            </a:p>
          </p:txBody>
        </p:sp>
        <p:sp>
          <p:nvSpPr>
            <p:cNvPr id="12" name="AutoShape 114"/>
            <p:cNvSpPr>
              <a:spLocks noChangeArrowheads="1"/>
            </p:cNvSpPr>
            <p:nvPr/>
          </p:nvSpPr>
          <p:spPr bwMode="auto">
            <a:xfrm>
              <a:off x="7091365" y="3500438"/>
              <a:ext cx="1619250" cy="71913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/>
                <a:t>+CONSUMO</a:t>
              </a:r>
            </a:p>
          </p:txBody>
        </p:sp>
        <p:sp>
          <p:nvSpPr>
            <p:cNvPr id="13" name="AutoShape 115"/>
            <p:cNvSpPr>
              <a:spLocks noChangeArrowheads="1"/>
            </p:cNvSpPr>
            <p:nvPr/>
          </p:nvSpPr>
          <p:spPr bwMode="auto">
            <a:xfrm>
              <a:off x="2554288" y="5443538"/>
              <a:ext cx="1619250" cy="71913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/>
                <a:t>+INGRESO</a:t>
              </a:r>
            </a:p>
          </p:txBody>
        </p:sp>
        <p:cxnSp>
          <p:nvCxnSpPr>
            <p:cNvPr id="14" name="AutoShape 116"/>
            <p:cNvCxnSpPr>
              <a:cxnSpLocks noChangeShapeType="1"/>
            </p:cNvCxnSpPr>
            <p:nvPr/>
          </p:nvCxnSpPr>
          <p:spPr bwMode="auto">
            <a:xfrm rot="16200000">
              <a:off x="925513" y="1960563"/>
              <a:ext cx="1655762" cy="1422401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5" name="AutoShape 117"/>
            <p:cNvCxnSpPr>
              <a:cxnSpLocks noChangeShapeType="1"/>
            </p:cNvCxnSpPr>
            <p:nvPr/>
          </p:nvCxnSpPr>
          <p:spPr bwMode="auto">
            <a:xfrm>
              <a:off x="4067176" y="1843088"/>
              <a:ext cx="97313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6" name="AutoShape 118"/>
            <p:cNvCxnSpPr>
              <a:cxnSpLocks noChangeShapeType="1"/>
            </p:cNvCxnSpPr>
            <p:nvPr/>
          </p:nvCxnSpPr>
          <p:spPr bwMode="auto">
            <a:xfrm>
              <a:off x="6659564" y="1843088"/>
              <a:ext cx="1206500" cy="1655762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17" name="AutoShape 119"/>
            <p:cNvCxnSpPr>
              <a:cxnSpLocks noChangeShapeType="1"/>
              <a:stCxn id="13" idx="1"/>
              <a:endCxn id="7" idx="2"/>
            </p:cNvCxnSpPr>
            <p:nvPr/>
          </p:nvCxnSpPr>
          <p:spPr bwMode="auto">
            <a:xfrm rot="10800000">
              <a:off x="1060450" y="4219575"/>
              <a:ext cx="1493838" cy="1584325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18" name="AutoShape 120"/>
            <p:cNvSpPr>
              <a:spLocks noChangeArrowheads="1"/>
            </p:cNvSpPr>
            <p:nvPr/>
          </p:nvSpPr>
          <p:spPr bwMode="auto">
            <a:xfrm>
              <a:off x="5219701" y="5443538"/>
              <a:ext cx="1619250" cy="719137"/>
            </a:xfrm>
            <a:prstGeom prst="roundRect">
              <a:avLst>
                <a:gd name="adj" fmla="val 1666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b="1" dirty="0"/>
                <a:t>+VENTAS</a:t>
              </a:r>
            </a:p>
          </p:txBody>
        </p:sp>
        <p:cxnSp>
          <p:nvCxnSpPr>
            <p:cNvPr id="19" name="AutoShape 121"/>
            <p:cNvCxnSpPr>
              <a:cxnSpLocks noChangeShapeType="1"/>
              <a:stCxn id="12" idx="2"/>
              <a:endCxn id="18" idx="3"/>
            </p:cNvCxnSpPr>
            <p:nvPr/>
          </p:nvCxnSpPr>
          <p:spPr bwMode="auto">
            <a:xfrm rot="5400000">
              <a:off x="6578603" y="4479925"/>
              <a:ext cx="1584325" cy="1062038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cxnSp>
          <p:nvCxnSpPr>
            <p:cNvPr id="20" name="AutoShape 122"/>
            <p:cNvCxnSpPr>
              <a:cxnSpLocks noChangeShapeType="1"/>
            </p:cNvCxnSpPr>
            <p:nvPr/>
          </p:nvCxnSpPr>
          <p:spPr bwMode="auto">
            <a:xfrm rot="10800000">
              <a:off x="4138613" y="5803900"/>
              <a:ext cx="1046164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</p:cxnSp>
        <p:sp>
          <p:nvSpPr>
            <p:cNvPr id="21" name="Rectangle 123"/>
            <p:cNvSpPr>
              <a:spLocks noChangeArrowheads="1"/>
            </p:cNvSpPr>
            <p:nvPr/>
          </p:nvSpPr>
          <p:spPr bwMode="auto">
            <a:xfrm>
              <a:off x="3924300" y="1125538"/>
              <a:ext cx="1368425" cy="28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s-ES" sz="1600" b="1"/>
                <a:t>PERSONAS</a:t>
              </a:r>
            </a:p>
          </p:txBody>
        </p:sp>
      </p:grp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6344" y="3571876"/>
            <a:ext cx="4107656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57290" y="0"/>
            <a:ext cx="7786710" cy="1071546"/>
          </a:xfrm>
        </p:spPr>
        <p:txBody>
          <a:bodyPr>
            <a:noAutofit/>
          </a:bodyPr>
          <a:lstStyle/>
          <a:p>
            <a:pPr algn="r"/>
            <a:r>
              <a:rPr lang="es-PY" dirty="0" smtClean="0"/>
              <a:t>1er. Consenso</a:t>
            </a:r>
            <a:endParaRPr lang="es-ES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0" y="1285860"/>
            <a:ext cx="9144000" cy="52864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Y" sz="48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 puede haber </a:t>
            </a:r>
            <a:r>
              <a:rPr kumimoji="0" lang="es-PY" sz="48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Desarrollo</a:t>
            </a:r>
            <a:r>
              <a:rPr kumimoji="0" lang="es-PY" sz="48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sin Crecimiento Económico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Y" sz="4800" baseline="0" dirty="0" smtClean="0">
                <a:latin typeface="+mj-lt"/>
                <a:ea typeface="+mj-ea"/>
                <a:cs typeface="+mj-cs"/>
              </a:rPr>
              <a:t>No</a:t>
            </a:r>
            <a:r>
              <a:rPr lang="es-PY" sz="4800" dirty="0" smtClean="0">
                <a:latin typeface="+mj-lt"/>
                <a:ea typeface="+mj-ea"/>
                <a:cs typeface="+mj-cs"/>
              </a:rPr>
              <a:t>  puede haber </a:t>
            </a:r>
            <a:r>
              <a:rPr lang="es-PY" sz="4800" b="1" dirty="0" smtClean="0">
                <a:latin typeface="+mj-lt"/>
                <a:ea typeface="+mj-ea"/>
                <a:cs typeface="+mj-cs"/>
              </a:rPr>
              <a:t>Crecimiento</a:t>
            </a:r>
            <a:r>
              <a:rPr lang="es-PY" sz="4800" dirty="0" smtClean="0">
                <a:latin typeface="+mj-lt"/>
                <a:ea typeface="+mj-ea"/>
                <a:cs typeface="+mj-cs"/>
              </a:rPr>
              <a:t> Económico sin Inversión</a:t>
            </a:r>
            <a:endParaRPr kumimoji="0" lang="es-ES" sz="4800" i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71546"/>
          </a:xfrm>
        </p:spPr>
        <p:txBody>
          <a:bodyPr>
            <a:normAutofit/>
          </a:bodyPr>
          <a:lstStyle/>
          <a:p>
            <a:pPr algn="r"/>
            <a:r>
              <a:rPr lang="es-PY" dirty="0" smtClean="0"/>
              <a:t>Requisitos para la Inversión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rmAutofit/>
          </a:bodyPr>
          <a:lstStyle/>
          <a:p>
            <a:pPr marL="95250" indent="438150" algn="ctr">
              <a:buNone/>
            </a:pPr>
            <a:r>
              <a:rPr lang="es-PY" sz="3600" u="sng" dirty="0" smtClean="0"/>
              <a:t>Calidad Institucional:</a:t>
            </a:r>
            <a:endParaRPr lang="es-PY" u="sng" dirty="0"/>
          </a:p>
          <a:p>
            <a:pPr marL="800100" lvl="1" indent="-171450" algn="ctr">
              <a:buNone/>
            </a:pPr>
            <a:r>
              <a:rPr lang="es-PY" sz="4000" b="1" dirty="0" smtClean="0"/>
              <a:t>“No es posible una buena Economía sin una buena Política </a:t>
            </a:r>
            <a:r>
              <a:rPr lang="es-PY" sz="3200" b="1" dirty="0" smtClean="0"/>
              <a:t>“</a:t>
            </a:r>
          </a:p>
          <a:p>
            <a:pPr marL="590550" indent="-361950">
              <a:buNone/>
            </a:pPr>
            <a:endParaRPr lang="es-PY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4143380"/>
            <a:ext cx="75057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1188</TotalTime>
  <Words>636</Words>
  <Application>Microsoft Office PowerPoint</Application>
  <PresentationFormat>Presentación en pantalla (4:3)</PresentationFormat>
  <Paragraphs>211</Paragraphs>
  <Slides>28</Slides>
  <Notes>28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29" baseType="lpstr">
      <vt:lpstr>Tema de Office</vt:lpstr>
      <vt:lpstr>EL DESARROLLO DEL PARAGUAY Y SU INTEGRACION AL MUNDO</vt:lpstr>
      <vt:lpstr>Objetivos de toda Nación</vt:lpstr>
      <vt:lpstr>Bicentenario</vt:lpstr>
      <vt:lpstr>Revisar el Pasado</vt:lpstr>
      <vt:lpstr>Analizar el Presente</vt:lpstr>
      <vt:lpstr>Proyectar el Futuro</vt:lpstr>
      <vt:lpstr>El Círculo Virtuoso del Crecimiento</vt:lpstr>
      <vt:lpstr>1er. Consenso</vt:lpstr>
      <vt:lpstr>Requisitos para la Inversión</vt:lpstr>
      <vt:lpstr>Requisitos para la Inversión</vt:lpstr>
      <vt:lpstr>Mercados Internacionales</vt:lpstr>
      <vt:lpstr>Informe OCDE - FAO</vt:lpstr>
      <vt:lpstr>Mercado Regional</vt:lpstr>
      <vt:lpstr>Diapositiva 14</vt:lpstr>
      <vt:lpstr>Globalización</vt:lpstr>
      <vt:lpstr>Estrategia de las Empresas Multinacionales</vt:lpstr>
      <vt:lpstr>El Siglo XXI</vt:lpstr>
      <vt:lpstr>2° Consenso</vt:lpstr>
      <vt:lpstr>Política Exterior</vt:lpstr>
      <vt:lpstr>Nuestros Recursos y Oportunidades</vt:lpstr>
      <vt:lpstr>Política Comercial</vt:lpstr>
      <vt:lpstr>Política Comercial</vt:lpstr>
      <vt:lpstr>La Importancia de Brasil</vt:lpstr>
      <vt:lpstr>Política Interna</vt:lpstr>
      <vt:lpstr>Círculo Virtuoso del Crecimiento</vt:lpstr>
      <vt:lpstr>3er Consenso</vt:lpstr>
      <vt:lpstr>El Siglo XXI</vt:lpstr>
      <vt:lpstr>Diapositiva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Martha</dc:creator>
  <cp:lastModifiedBy>lvsa</cp:lastModifiedBy>
  <cp:revision>159</cp:revision>
  <dcterms:created xsi:type="dcterms:W3CDTF">2011-08-29T13:39:34Z</dcterms:created>
  <dcterms:modified xsi:type="dcterms:W3CDTF">2014-10-14T11:48:32Z</dcterms:modified>
</cp:coreProperties>
</file>