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rawings/legacyDiagramText6.bin" ContentType="application/vnd.ms-office.legacyDiagramText"/>
  <Default Extension="doc" ContentType="application/msword"/>
  <Override PartName="/ppt/drawings/legacyDiagramText4.bin" ContentType="application/vnd.ms-office.legacyDiagramTex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rawings/legacyDiagramText2.bin" ContentType="application/vnd.ms-office.legacyDiagramTex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drawings/legacyDiagramText5.bin" ContentType="application/vnd.ms-office.legacyDiagramText"/>
  <Override PartName="/ppt/legacyDocTextInfo.bin" ContentType="application/vnd.ms-office.legacyDocTextInfo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rawings/legacyDiagramText1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51"/>
  </p:notesMasterIdLst>
  <p:sldIdLst>
    <p:sldId id="256" r:id="rId2"/>
    <p:sldId id="269" r:id="rId3"/>
    <p:sldId id="354" r:id="rId4"/>
    <p:sldId id="258" r:id="rId5"/>
    <p:sldId id="348" r:id="rId6"/>
    <p:sldId id="346" r:id="rId7"/>
    <p:sldId id="345" r:id="rId8"/>
    <p:sldId id="349" r:id="rId9"/>
    <p:sldId id="350" r:id="rId10"/>
    <p:sldId id="435" r:id="rId11"/>
    <p:sldId id="441" r:id="rId12"/>
    <p:sldId id="443" r:id="rId13"/>
    <p:sldId id="406" r:id="rId14"/>
    <p:sldId id="434" r:id="rId15"/>
    <p:sldId id="433" r:id="rId16"/>
    <p:sldId id="407" r:id="rId17"/>
    <p:sldId id="408" r:id="rId18"/>
    <p:sldId id="415" r:id="rId19"/>
    <p:sldId id="356" r:id="rId20"/>
    <p:sldId id="414" r:id="rId21"/>
    <p:sldId id="377" r:id="rId22"/>
    <p:sldId id="358" r:id="rId23"/>
    <p:sldId id="381" r:id="rId24"/>
    <p:sldId id="325" r:id="rId25"/>
    <p:sldId id="333" r:id="rId26"/>
    <p:sldId id="437" r:id="rId27"/>
    <p:sldId id="364" r:id="rId28"/>
    <p:sldId id="363" r:id="rId29"/>
    <p:sldId id="361" r:id="rId30"/>
    <p:sldId id="438" r:id="rId31"/>
    <p:sldId id="382" r:id="rId32"/>
    <p:sldId id="387" r:id="rId33"/>
    <p:sldId id="374" r:id="rId34"/>
    <p:sldId id="440" r:id="rId35"/>
    <p:sldId id="327" r:id="rId36"/>
    <p:sldId id="391" r:id="rId37"/>
    <p:sldId id="396" r:id="rId38"/>
    <p:sldId id="266" r:id="rId39"/>
    <p:sldId id="403" r:id="rId40"/>
    <p:sldId id="277" r:id="rId41"/>
    <p:sldId id="432" r:id="rId42"/>
    <p:sldId id="425" r:id="rId43"/>
    <p:sldId id="404" r:id="rId44"/>
    <p:sldId id="428" r:id="rId45"/>
    <p:sldId id="429" r:id="rId46"/>
    <p:sldId id="430" r:id="rId47"/>
    <p:sldId id="431" r:id="rId48"/>
    <p:sldId id="439" r:id="rId49"/>
    <p:sldId id="276" r:id="rId5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2" d="100"/>
        <a:sy n="92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06/relationships/legacyDocTextInfo" Target="legacyDocTextInfo.bin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DBAF4-006A-4B3E-A42A-82E584504B6B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80BC-EEAD-47FA-9A87-3D9CE4AD164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E39A72-1E51-45F2-994E-F38F458D650D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b"/>
          <a:lstStyle/>
          <a:p>
            <a:pPr algn="r" eaLnBrk="0" hangingPunct="0"/>
            <a:r>
              <a:rPr lang="es-ES" sz="1200">
                <a:latin typeface="Times New Roman" pitchFamily="18" charset="0"/>
              </a:rPr>
              <a:t>2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non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4FF30C-8F68-4040-9789-11CE9462E6EA}" type="slidenum">
              <a:rPr lang="es-CL"/>
              <a:pPr/>
              <a:t>6</a:t>
            </a:fld>
            <a:endParaRPr lang="es-CL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F5AB8D-05D5-4457-AC68-E4C4D29C85B2}" type="slidenum">
              <a:rPr lang="es-ES_trad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_tradnl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18868-8B1C-4895-8EDC-2D188E6687E4}" type="slidenum">
              <a:rPr lang="es-ES"/>
              <a:pPr/>
              <a:t>13</a:t>
            </a:fld>
            <a:endParaRPr lang="es-ES"/>
          </a:p>
        </p:txBody>
      </p:sp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b"/>
          <a:lstStyle/>
          <a:p>
            <a:pPr algn="r" eaLnBrk="0" hangingPunct="0"/>
            <a:r>
              <a:rPr lang="es-ES" sz="1200"/>
              <a:t>3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58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wrap="none" lIns="90488" tIns="44450" rIns="90488" bIns="44450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87762-BC72-4A06-AA8B-7EA3A2064D7C}" type="slidenum">
              <a:rPr lang="es-ES"/>
              <a:pPr/>
              <a:t>16</a:t>
            </a:fld>
            <a:endParaRPr lang="es-ES"/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b"/>
          <a:lstStyle/>
          <a:p>
            <a:pPr algn="r" eaLnBrk="0" hangingPunct="0"/>
            <a:r>
              <a:rPr lang="es-ES" sz="1200"/>
              <a:t>4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7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wrap="none" lIns="90488" tIns="44450" rIns="90488" bIns="44450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1C675-B27E-4CC8-A4F8-4A4E7D02D159}" type="slidenum">
              <a:rPr lang="es-ES"/>
              <a:pPr/>
              <a:t>17</a:t>
            </a:fld>
            <a:endParaRPr lang="es-ES"/>
          </a:p>
        </p:txBody>
      </p:sp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b"/>
          <a:lstStyle/>
          <a:p>
            <a:pPr algn="r" eaLnBrk="0" hangingPunct="0"/>
            <a:r>
              <a:rPr lang="es-ES" sz="1200"/>
              <a:t>5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99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wrap="none" lIns="90488" tIns="44450" rIns="90488" bIns="44450"/>
          <a:lstStyle/>
          <a:p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9996FB-73EA-4423-9D8C-AA34D9A6C7E7}" type="datetimeFigureOut">
              <a:rPr lang="es-CL" smtClean="0"/>
              <a:pPr/>
              <a:t>15-10-2014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8E2335-3714-4A79-9F24-8B6BFAAE8D8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L" sz="35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Modelo de Formación </a:t>
            </a:r>
            <a:r>
              <a:rPr lang="es-CL" sz="35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por </a:t>
            </a:r>
            <a:r>
              <a:rPr lang="es-CL" sz="35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Competencia en el Contexto del Desarrollo de las Economías Avanzadas</a:t>
            </a:r>
            <a:endParaRPr lang="es-CL" sz="35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4005064"/>
            <a:ext cx="7772400" cy="1199704"/>
          </a:xfrm>
        </p:spPr>
        <p:txBody>
          <a:bodyPr/>
          <a:lstStyle/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Prof. Dr. Leopoldo Briones Salazar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Asunción, octubre 15 de 2014</a:t>
            </a:r>
            <a:endParaRPr lang="es-CL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4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Capital humano avanzado</a:t>
            </a:r>
            <a:endParaRPr lang="es-ES" sz="4000" dirty="0" smtClean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395536" y="1124744"/>
          <a:ext cx="8424936" cy="5245895"/>
        </p:xfrm>
        <a:graphic>
          <a:graphicData uri="http://schemas.openxmlformats.org/presentationml/2006/ole">
            <p:oleObj spid="_x0000_s90114" name="Gráfico" r:id="rId3" imgW="4229089" imgH="2695453" progId="Excel.Char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547813" y="1557338"/>
            <a:ext cx="6091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 b="1">
                <a:solidFill>
                  <a:schemeClr val="tx2"/>
                </a:solidFill>
                <a:latin typeface="Arial" charset="0"/>
              </a:rPr>
              <a:t>Profesionales y técnicos en fuerza de trabajo (%)</a:t>
            </a:r>
            <a:endParaRPr lang="es-ES" sz="2000" b="1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08720"/>
            <a:ext cx="8229600" cy="54165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Problema social </a:t>
            </a:r>
            <a:r>
              <a:rPr lang="es-CL" sz="24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</a:t>
            </a: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América Latina: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-41 </a:t>
            </a:r>
            <a:r>
              <a:rPr lang="es-CL" sz="24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</a:t>
            </a: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de analfabetos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-110 mil. de analfabetos funcionales y tecnológicos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-poca alfabetización y educación de adultos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-baja calidad y mucha inequidad en el sistema  educativo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CL" sz="24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Desigualdad educativa en año de educación: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- 10% más rico, logra casi 4 veces más años de escolaridad que el 10% más pobre </a:t>
            </a: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Ingreso tardío</a:t>
            </a: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conclusión de educación primaria</a:t>
            </a: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Baja inversión en sectores vulnerables</a:t>
            </a: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Alto índice de </a:t>
            </a:r>
            <a:r>
              <a:rPr lang="es-CL" sz="24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repitencia</a:t>
            </a: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escolar</a:t>
            </a:r>
          </a:p>
          <a:p>
            <a:pPr algn="just">
              <a:lnSpc>
                <a:spcPct val="80000"/>
              </a:lnSpc>
            </a:pP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Atraso escolar crítico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CL" sz="24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Vulnerabilidade Escolar: Alguns Dados </a:t>
            </a:r>
            <a:br>
              <a:rPr lang="pt-BR" sz="32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pt-BR" sz="17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FMI, BID, UNESCO, CEPAL </a:t>
            </a:r>
            <a:br>
              <a:rPr lang="pt-BR" sz="17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pt-BR" sz="1700" dirty="0" smtClean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28" name="1 Título"/>
          <p:cNvSpPr>
            <a:spLocks/>
          </p:cNvSpPr>
          <p:nvPr/>
        </p:nvSpPr>
        <p:spPr bwMode="auto">
          <a:xfrm>
            <a:off x="457200" y="1428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es-MX" sz="310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s-MX" sz="3100">
                <a:solidFill>
                  <a:schemeClr val="tx2"/>
                </a:solidFill>
                <a:latin typeface="Calibri" pitchFamily="34" charset="0"/>
              </a:rPr>
            </a:br>
            <a:r>
              <a:rPr lang="es-MX" sz="310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s-MX" sz="3100">
                <a:solidFill>
                  <a:schemeClr val="tx2"/>
                </a:solidFill>
                <a:latin typeface="Calibri" pitchFamily="34" charset="0"/>
              </a:rPr>
            </a:br>
            <a:r>
              <a:rPr lang="es-MX" sz="310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s-MX" sz="3100">
                <a:solidFill>
                  <a:schemeClr val="tx2"/>
                </a:solidFill>
                <a:latin typeface="Calibri" pitchFamily="34" charset="0"/>
              </a:rPr>
            </a:br>
            <a:r>
              <a:rPr lang="es-MX" sz="310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s-MX" sz="3100">
                <a:solidFill>
                  <a:schemeClr val="tx2"/>
                </a:solidFill>
                <a:latin typeface="Calibri" pitchFamily="34" charset="0"/>
              </a:rPr>
            </a:br>
            <a:endParaRPr lang="es-ES" sz="3500" b="1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77850" y="1060450"/>
          <a:ext cx="7832725" cy="5095875"/>
        </p:xfrm>
        <a:graphic>
          <a:graphicData uri="http://schemas.openxmlformats.org/presentationml/2006/ole">
            <p:oleObj spid="_x0000_s94210" name="Gráfico" r:id="rId3" imgW="8023938" imgH="5219652" progId="Excel.Chart.8">
              <p:embed/>
            </p:oleObj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772400" cy="647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rgbClr val="0000FF"/>
                </a:solidFill>
                <a:effectLst/>
              </a:rPr>
              <a:t>Herancia</a:t>
            </a:r>
            <a:r>
              <a:rPr lang="pt-BR" dirty="0" smtClean="0">
                <a:solidFill>
                  <a:srgbClr val="0000FF"/>
                </a:solidFill>
                <a:effectLst/>
              </a:rPr>
              <a:t> Negativa </a:t>
            </a:r>
            <a:r>
              <a:rPr lang="pt-BR" sz="2000" dirty="0" smtClean="0">
                <a:solidFill>
                  <a:srgbClr val="0000FF"/>
                </a:solidFill>
                <a:effectLst/>
              </a:rPr>
              <a:t>(</a:t>
            </a:r>
            <a:r>
              <a:rPr lang="pt-BR" sz="2000" dirty="0" err="1" smtClean="0">
                <a:solidFill>
                  <a:srgbClr val="0000FF"/>
                </a:solidFill>
                <a:effectLst/>
              </a:rPr>
              <a:t>año</a:t>
            </a:r>
            <a:r>
              <a:rPr lang="pt-BR" sz="2000" dirty="0" smtClean="0">
                <a:solidFill>
                  <a:srgbClr val="0000FF"/>
                </a:solidFill>
                <a:effectLst/>
              </a:rPr>
              <a:t> 2000)</a:t>
            </a:r>
            <a:r>
              <a:rPr lang="pt-BR" dirty="0" smtClean="0">
                <a:solidFill>
                  <a:srgbClr val="0000FF"/>
                </a:solidFill>
                <a:effectLst/>
              </a:rPr>
              <a:t> </a:t>
            </a:r>
            <a:endParaRPr lang="pt-BR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>
            <a:normAutofit/>
          </a:bodyPr>
          <a:lstStyle/>
          <a:p>
            <a:pPr algn="ctr"/>
            <a:r>
              <a:rPr lang="es-ES" sz="28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La Universidad en el escenario </a:t>
            </a:r>
            <a:br>
              <a:rPr lang="es-ES" sz="28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ES" sz="28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 la Sociedad del Conocimiento</a:t>
            </a: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7772400" cy="4343400"/>
          </a:xfrm>
          <a:noFill/>
          <a:ln/>
        </p:spPr>
        <p:txBody>
          <a:bodyPr lIns="90488" tIns="44450" rIns="90488" bIns="44450">
            <a:normAutofit fontScale="92500" lnSpcReduction="10000"/>
          </a:bodyPr>
          <a:lstStyle/>
          <a:p>
            <a:pPr algn="just"/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Variación en su construcción histórica: espacio del conocimiento, escenario de construcción de política, marco de acción desde el referente económico, acción orientada desde la plataforma básica de los mercados. </a:t>
            </a:r>
          </a:p>
          <a:p>
            <a:pPr algn="just"/>
            <a:endParaRPr lang="es-ES" sz="2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Crisis institucional: identidad y utopía.</a:t>
            </a:r>
          </a:p>
          <a:p>
            <a:pPr algn="just"/>
            <a:endParaRPr lang="es-ES" sz="2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Sentido Genérico de la Universidad: </a:t>
            </a:r>
            <a:r>
              <a:rPr lang="es-ES" sz="26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formación de las élites intelectuales y profesionales, socialización de tercer orden, </a:t>
            </a:r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producción de conocimiento.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323528" y="26064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s-ES_tradnl" sz="27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Tendencias </a:t>
            </a:r>
            <a:r>
              <a:rPr lang="es-ES_tradnl" sz="27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actuales de </a:t>
            </a:r>
            <a:r>
              <a:rPr lang="es-ES_tradnl" sz="27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Universidad 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467544" y="908720"/>
            <a:ext cx="7772400" cy="449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Enseñanza centrada en el rol activo del estudiante.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Movilidad estudiantil.</a:t>
            </a:r>
            <a:endParaRPr lang="es-ES_tradnl" sz="27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0" hangingPunct="0">
              <a:lnSpc>
                <a:spcPct val="90000"/>
              </a:lnSpc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Diseño de titulaciones en función de perfiles, objetivos y capacidades, habilidades, aptitudes.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acreditación como legitimación pública de la calidad académica.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formación a lo largo de la vida.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rol activo de los colegios y asociaciones </a:t>
            </a:r>
          </a:p>
          <a:p>
            <a:pPr algn="just" eaLnBrk="0" hangingPunct="0">
              <a:lnSpc>
                <a:spcPct val="90000"/>
              </a:lnSpc>
            </a:pPr>
            <a:r>
              <a:rPr lang="es-ES_tradnl" sz="27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Profesionales.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1196752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las Universidades para cambiar la Sociedad.</a:t>
            </a:r>
          </a:p>
          <a:p>
            <a:pPr algn="just">
              <a:buFont typeface="Arial" pitchFamily="34" charset="0"/>
              <a:buChar char="•"/>
            </a:pPr>
            <a:endParaRPr lang="es-C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las prácticas docentes para cambiar la relación de los estudiantes con el conocimiento y el mundo social.</a:t>
            </a:r>
          </a:p>
          <a:p>
            <a:pPr algn="just">
              <a:buFont typeface="Arial" pitchFamily="34" charset="0"/>
              <a:buChar char="•"/>
            </a:pPr>
            <a:endParaRPr lang="es-C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las prácticas de investigación para cambiar las innovaciones y las oportunidades de desarrollo social.</a:t>
            </a:r>
          </a:p>
          <a:p>
            <a:pPr algn="just">
              <a:buFont typeface="Arial" pitchFamily="34" charset="0"/>
              <a:buChar char="•"/>
            </a:pPr>
            <a:endParaRPr lang="es-C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 las prácticas de actualización curricular para cambiar la relación con el mundo productivo y del trabajo.</a:t>
            </a:r>
          </a:p>
          <a:p>
            <a:pPr algn="just">
              <a:buFont typeface="Arial" pitchFamily="34" charset="0"/>
              <a:buChar char="•"/>
            </a:pPr>
            <a:endParaRPr lang="es-C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la Universidad en su formación de líderes para cambiar el liderazgo de la construcción social. </a:t>
            </a:r>
            <a:endParaRPr lang="es-C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188640"/>
            <a:ext cx="71287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5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Transformar la Educación:</a:t>
            </a:r>
          </a:p>
          <a:p>
            <a:pPr algn="ctr"/>
            <a:r>
              <a:rPr lang="es-CL" sz="25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Mejorar la Condición Humana</a:t>
            </a:r>
            <a:endParaRPr lang="es-CL" sz="25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802563" cy="9144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 algn="ctr"/>
            <a: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Implicancias para el quehacer </a:t>
            </a:r>
            <a:b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 la Universidad (mundo interior)</a:t>
            </a:r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114800"/>
          </a:xfrm>
          <a:noFill/>
          <a:ln/>
        </p:spPr>
        <p:txBody>
          <a:bodyPr lIns="90488" tIns="44450" rIns="90488" bIns="44450">
            <a:normAutofit fontScale="92500" lnSpcReduction="10000"/>
          </a:bodyPr>
          <a:lstStyle/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Redefinición de las políticas universitarias.</a:t>
            </a:r>
            <a:endParaRPr lang="es-MX" sz="2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MX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Acreditación y procesos de autoevaluación.</a:t>
            </a:r>
            <a:endParaRPr lang="es-ES" sz="2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Reposicionamiento de la racionalidad académica.</a:t>
            </a:r>
          </a:p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Gestión académica del conocimiento.</a:t>
            </a:r>
          </a:p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Actualización e innovación curricular permanente. </a:t>
            </a:r>
          </a:p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Liderazgo académico desde propuestas </a:t>
            </a:r>
            <a:r>
              <a:rPr lang="es-ES" sz="26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intelectuales y profesionales.</a:t>
            </a:r>
            <a:endParaRPr lang="es-ES" sz="2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26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Profesionalización de la docencia universitaria y de la investigación.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 algn="ctr"/>
            <a: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Implicancias para el quehacer </a:t>
            </a:r>
            <a:b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 la Universidad (mundo exterior)</a:t>
            </a:r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114800"/>
          </a:xfrm>
          <a:noFill/>
          <a:ln/>
        </p:spPr>
        <p:txBody>
          <a:bodyPr lIns="90488" tIns="44450" rIns="90488" bIns="44450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Atención a las demandas sociales.</a:t>
            </a:r>
          </a:p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Ruptura de la </a:t>
            </a:r>
            <a:r>
              <a:rPr lang="es-ES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autorreferencialidad</a:t>
            </a: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 autocomplacencia: crítica como sustento.</a:t>
            </a:r>
          </a:p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Ruptura del perímetro académico: clausura v/s cooperación (sinergias institucionales</a:t>
            </a:r>
            <a:r>
              <a:rPr lang="es-ES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s-ES" sz="28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Generación de </a:t>
            </a:r>
            <a:r>
              <a:rPr lang="es-ES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alianzas.</a:t>
            </a:r>
            <a:endParaRPr lang="es-ES" sz="28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Capitalización del saber y generación de propuestas.</a:t>
            </a:r>
          </a:p>
          <a:p>
            <a:pPr>
              <a:lnSpc>
                <a:spcPct val="90000"/>
              </a:lnSpc>
            </a:pPr>
            <a:r>
              <a:rPr lang="es-ES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Referente crítico de las políticas: autonomía del saber.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08720"/>
          </a:xfrm>
        </p:spPr>
        <p:txBody>
          <a:bodyPr/>
          <a:lstStyle/>
          <a:p>
            <a:pPr>
              <a:spcBef>
                <a:spcPct val="150000"/>
              </a:spcBef>
            </a:pPr>
            <a:r>
              <a:rPr lang="es-ES" b="1" dirty="0">
                <a:solidFill>
                  <a:srgbClr val="0000FF"/>
                </a:solidFill>
                <a:effectLst/>
              </a:rPr>
              <a:t>Los cambios necesarios</a:t>
            </a:r>
            <a:endParaRPr lang="es-ES" dirty="0">
              <a:solidFill>
                <a:srgbClr val="0000FF"/>
              </a:solidFill>
              <a:effectLst/>
            </a:endParaRP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836712"/>
            <a:ext cx="8424936" cy="5119464"/>
          </a:xfrm>
        </p:spPr>
        <p:txBody>
          <a:bodyPr>
            <a:noAutofit/>
          </a:bodyPr>
          <a:lstStyle/>
          <a:p>
            <a:pPr>
              <a:spcBef>
                <a:spcPct val="100000"/>
              </a:spcBef>
            </a:pPr>
            <a:r>
              <a:rPr lang="es-ES" sz="22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Extrínsecos: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_tradnl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Abrir las puertas a la </a:t>
            </a:r>
            <a:r>
              <a:rPr lang="es-ES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sociedad.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_tradnl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Reconocer la complejidad y dinamismo del mundo profesional y laboral.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_tradnl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Flexibilizar el </a:t>
            </a:r>
            <a:r>
              <a:rPr lang="es-ES_tradn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sistema.</a:t>
            </a:r>
            <a:endParaRPr lang="es-ES_tradnl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ES" sz="22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Intrínsecos: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Desarrollar la formación </a:t>
            </a:r>
            <a:r>
              <a:rPr lang="es-ES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práctica en escenarios de contextualización de conocimientos.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_tradnl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Desarrollar las </a:t>
            </a: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destrezas </a:t>
            </a:r>
            <a:r>
              <a:rPr lang="es-CL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fundamentales para el aprendizaje.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_tradnl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Desarrollar </a:t>
            </a: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competencias sociales y </a:t>
            </a:r>
            <a:r>
              <a:rPr lang="es-ES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participativas.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u"/>
            </a:pP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Desarrollar la capacidad para el </a:t>
            </a:r>
            <a:r>
              <a:rPr lang="es-ES" sz="22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aprendizaje.</a:t>
            </a:r>
            <a:endParaRPr lang="es-ES" sz="22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789040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 smtClean="0">
                <a:solidFill>
                  <a:srgbClr val="0000FF"/>
                </a:solidFill>
              </a:rPr>
              <a:t>II. Un Nuevo Enfoque Educativo: Modelo de Competencias</a:t>
            </a:r>
            <a:endParaRPr lang="es-CL" sz="4000" dirty="0">
              <a:solidFill>
                <a:srgbClr val="0000FF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411760" y="260648"/>
            <a:ext cx="6408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/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“...formar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hom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bre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s que se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an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capa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c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es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hac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er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cosas n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ue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vas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,</a:t>
            </a:r>
          </a:p>
          <a:p>
            <a:pPr algn="r" eaLnBrk="0" hangingPunct="0"/>
            <a:endParaRPr lang="pt-BR" dirty="0" smtClean="0">
              <a:solidFill>
                <a:srgbClr val="0000FF"/>
              </a:solidFill>
              <a:latin typeface="Arial" pitchFamily="34" charset="0"/>
            </a:endParaRPr>
          </a:p>
          <a:p>
            <a:pPr algn="r" eaLnBrk="0" hangingPunct="0"/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n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o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simplemente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repetir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l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o que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otras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ge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ne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ra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cion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es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ya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hicieran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. </a:t>
            </a:r>
          </a:p>
          <a:p>
            <a:pPr algn="r" eaLnBrk="0" hangingPunct="0"/>
            <a:endParaRPr lang="pt-BR" dirty="0" smtClean="0">
              <a:solidFill>
                <a:srgbClr val="0000FF"/>
              </a:solidFill>
              <a:latin typeface="Arial" pitchFamily="34" charset="0"/>
            </a:endParaRPr>
          </a:p>
          <a:p>
            <a:pPr algn="r" eaLnBrk="0" hangingPunct="0"/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Hom</a:t>
            </a:r>
            <a:r>
              <a:rPr lang="en-US" dirty="0" err="1" smtClean="0">
                <a:solidFill>
                  <a:srgbClr val="0000FF"/>
                </a:solidFill>
                <a:latin typeface="Arial" pitchFamily="34" charset="0"/>
              </a:rPr>
              <a:t>bre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s que se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an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cr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e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adores, inventores, 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desc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u</a:t>
            </a:r>
            <a:r>
              <a:rPr lang="pt-BR" dirty="0" err="1" smtClean="0">
                <a:solidFill>
                  <a:srgbClr val="0000FF"/>
                </a:solidFill>
                <a:latin typeface="Arial" pitchFamily="34" charset="0"/>
              </a:rPr>
              <a:t>bridores</a:t>
            </a:r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....”</a:t>
            </a:r>
          </a:p>
          <a:p>
            <a:pPr algn="r" eaLnBrk="0" hangingPunct="0"/>
            <a:r>
              <a:rPr lang="pt-BR" dirty="0" smtClean="0">
                <a:solidFill>
                  <a:srgbClr val="0000FF"/>
                </a:solidFill>
                <a:latin typeface="Arial" pitchFamily="34" charset="0"/>
              </a:rPr>
              <a:t>                                                   (Jean Piaget)</a:t>
            </a:r>
            <a:endParaRPr lang="pt-BR" dirty="0">
              <a:solidFill>
                <a:srgbClr val="0000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260648"/>
            <a:ext cx="7786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solidFill>
                  <a:srgbClr val="0000FF"/>
                </a:solidFill>
              </a:rPr>
              <a:t>Estructura de la Presentación</a:t>
            </a:r>
            <a:endParaRPr lang="es-CL" sz="3600" b="1" dirty="0">
              <a:solidFill>
                <a:srgbClr val="0000FF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155679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CL" sz="3600" dirty="0" smtClean="0">
                <a:solidFill>
                  <a:srgbClr val="0000FF"/>
                </a:solidFill>
              </a:rPr>
              <a:t>Contexto Actual de la Educación.</a:t>
            </a:r>
          </a:p>
          <a:p>
            <a:pPr marL="457200" indent="-457200">
              <a:buAutoNum type="arabicPeriod"/>
            </a:pPr>
            <a:r>
              <a:rPr lang="es-CL" sz="3600" dirty="0" smtClean="0">
                <a:solidFill>
                  <a:srgbClr val="0000FF"/>
                </a:solidFill>
              </a:rPr>
              <a:t>Un nuevo enfoque educativo: Modelo de Competencias.</a:t>
            </a:r>
          </a:p>
          <a:p>
            <a:pPr marL="457200" indent="-457200">
              <a:buAutoNum type="arabicPeriod"/>
            </a:pPr>
            <a:r>
              <a:rPr lang="es-CL" sz="3600" dirty="0" err="1" smtClean="0">
                <a:solidFill>
                  <a:srgbClr val="0000FF"/>
                </a:solidFill>
              </a:rPr>
              <a:t>Curriculum</a:t>
            </a:r>
            <a:r>
              <a:rPr lang="es-CL" sz="3600" dirty="0" smtClean="0">
                <a:solidFill>
                  <a:srgbClr val="0000FF"/>
                </a:solidFill>
              </a:rPr>
              <a:t> por Competencias.</a:t>
            </a:r>
          </a:p>
          <a:p>
            <a:pPr marL="457200" indent="-457200">
              <a:buFontTx/>
              <a:buAutoNum type="arabicPeriod"/>
            </a:pPr>
            <a:r>
              <a:rPr lang="es-CL" sz="3600" dirty="0" smtClean="0">
                <a:solidFill>
                  <a:srgbClr val="0000FF"/>
                </a:solidFill>
              </a:rPr>
              <a:t>Métodos Didácticos asociados a Competencias.</a:t>
            </a:r>
          </a:p>
          <a:p>
            <a:pPr marL="457200" indent="-457200">
              <a:buFontTx/>
              <a:buAutoNum type="arabicPeriod"/>
            </a:pPr>
            <a:r>
              <a:rPr lang="es-CL" sz="3600" dirty="0" smtClean="0">
                <a:solidFill>
                  <a:srgbClr val="0000FF"/>
                </a:solidFill>
              </a:rPr>
              <a:t>Ideas en (re)construcción.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5" y="228600"/>
            <a:ext cx="8089900" cy="838200"/>
          </a:xfrm>
        </p:spPr>
        <p:txBody>
          <a:bodyPr/>
          <a:lstStyle/>
          <a:p>
            <a:pPr algn="ctr"/>
            <a:r>
              <a:rPr lang="es-ES_tradnl" sz="4000" b="1" dirty="0">
                <a:solidFill>
                  <a:srgbClr val="0000FF"/>
                </a:solidFill>
                <a:effectLst/>
              </a:rPr>
              <a:t>Competencias Demandadas</a:t>
            </a:r>
            <a:endParaRPr lang="es-ES" sz="4000" dirty="0">
              <a:solidFill>
                <a:srgbClr val="0000FF"/>
              </a:solidFill>
              <a:effectLst/>
            </a:endParaRPr>
          </a:p>
        </p:txBody>
      </p:sp>
      <p:graphicFrame>
        <p:nvGraphicFramePr>
          <p:cNvPr id="256003" name="Object 3"/>
          <p:cNvGraphicFramePr>
            <a:graphicFrameLocks noChangeAspect="1"/>
          </p:cNvGraphicFramePr>
          <p:nvPr/>
        </p:nvGraphicFramePr>
        <p:xfrm>
          <a:off x="255588" y="1233488"/>
          <a:ext cx="8548687" cy="5572125"/>
        </p:xfrm>
        <a:graphic>
          <a:graphicData uri="http://schemas.openxmlformats.org/presentationml/2006/ole">
            <p:oleObj spid="_x0000_s72706" name="Document" r:id="rId3" imgW="9010682" imgH="5865352" progId="Word.Document.8">
              <p:embed/>
            </p:oleObj>
          </a:graphicData>
        </a:graphic>
      </p:graphicFrame>
    </p:spTree>
  </p:cSld>
  <p:clrMapOvr>
    <a:masterClrMapping/>
  </p:clrMapOvr>
  <p:transition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solidFill>
                  <a:srgbClr val="0000CC"/>
                </a:solidFill>
              </a:rPr>
              <a:t>Propuestas que garanticen.....</a:t>
            </a:r>
          </a:p>
          <a:p>
            <a:pPr eaLnBrk="1" hangingPunct="1">
              <a:buNone/>
            </a:pPr>
            <a:endParaRPr lang="es-ES" dirty="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s-MX" sz="2400" dirty="0" smtClean="0">
                <a:solidFill>
                  <a:srgbClr val="0000CC"/>
                </a:solidFill>
                <a:latin typeface="Arial" charset="0"/>
              </a:rPr>
              <a:t>Integración.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 smtClean="0">
                <a:solidFill>
                  <a:srgbClr val="0000CC"/>
                </a:solidFill>
                <a:latin typeface="Arial" charset="0"/>
              </a:rPr>
              <a:t>Integralidad.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 smtClean="0">
                <a:solidFill>
                  <a:srgbClr val="0000CC"/>
                </a:solidFill>
                <a:latin typeface="Arial" charset="0"/>
              </a:rPr>
              <a:t>Transferibilidad y aplicabilidad del conocimiento.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 smtClean="0">
                <a:solidFill>
                  <a:srgbClr val="0000CC"/>
                </a:solidFill>
                <a:latin typeface="Arial" charset="0"/>
              </a:rPr>
              <a:t>Pertinencia.</a:t>
            </a:r>
          </a:p>
          <a:p>
            <a:pPr lvl="1" eaLnBrk="1" hangingPunct="1">
              <a:lnSpc>
                <a:spcPct val="80000"/>
              </a:lnSpc>
            </a:pPr>
            <a:r>
              <a:rPr lang="es-MX" sz="2400" dirty="0" smtClean="0">
                <a:solidFill>
                  <a:srgbClr val="0000CC"/>
                </a:solidFill>
                <a:latin typeface="Arial" charset="0"/>
              </a:rPr>
              <a:t>Evidencia de resultados.</a:t>
            </a:r>
          </a:p>
          <a:p>
            <a:pPr eaLnBrk="1" hangingPunct="1"/>
            <a:endParaRPr lang="es-ES" dirty="0" smtClean="0">
              <a:solidFill>
                <a:srgbClr val="0000CC"/>
              </a:solidFill>
            </a:endParaRPr>
          </a:p>
        </p:txBody>
      </p:sp>
      <p:sp>
        <p:nvSpPr>
          <p:cNvPr id="35842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979AD-1692-4092-934F-282E923107DB}" type="slidenum">
              <a:rPr lang="es-ES"/>
              <a:pPr>
                <a:defRPr/>
              </a:pPr>
              <a:t>21</a:t>
            </a:fld>
            <a:endParaRPr lang="es-ES" dirty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CC"/>
                </a:solidFill>
                <a:effectLst/>
              </a:rPr>
              <a:t>Ante los Cambios…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311275" y="4437063"/>
            <a:ext cx="7508875" cy="1603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s-MX" sz="2400" b="1" i="1" dirty="0">
                <a:solidFill>
                  <a:srgbClr val="0000CC"/>
                </a:solidFill>
                <a:latin typeface="Arial" charset="0"/>
              </a:rPr>
              <a:t>Algunos de estos rasgos se han hecho evidentes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s-MX" sz="2400" b="1" i="1" dirty="0">
                <a:solidFill>
                  <a:srgbClr val="0000CC"/>
                </a:solidFill>
                <a:latin typeface="Arial" charset="0"/>
              </a:rPr>
              <a:t>en los denominados enfoques y modelos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s-MX" sz="2400" b="1" i="1" dirty="0">
                <a:solidFill>
                  <a:srgbClr val="0000CC"/>
                </a:solidFill>
                <a:latin typeface="Arial" charset="0"/>
              </a:rPr>
              <a:t>educativos  basados en </a:t>
            </a:r>
            <a:r>
              <a:rPr lang="es-MX" sz="2800" b="1" i="1" u="sng" dirty="0">
                <a:solidFill>
                  <a:srgbClr val="0000CC"/>
                </a:solidFill>
                <a:latin typeface="Arial" charset="0"/>
              </a:rPr>
              <a:t>competencias.</a:t>
            </a:r>
          </a:p>
          <a:p>
            <a:pPr algn="ctr"/>
            <a:endParaRPr lang="es-ES" sz="2800" i="1" u="sng" dirty="0">
              <a:solidFill>
                <a:srgbClr val="0000CC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5" name="Rectangle 7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s-ES" sz="22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s-ES" sz="22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Tendencia educativa que busca responder a las nuevas exigencias que plantea la realidad de la globalización económica y cultural de la llamada sociedad de la información y del conocimiento.</a:t>
            </a:r>
          </a:p>
          <a:p>
            <a:pPr>
              <a:lnSpc>
                <a:spcPct val="80000"/>
              </a:lnSpc>
            </a:pPr>
            <a:endParaRPr lang="es-MX" sz="20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MX" sz="20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ANTECEDENTES:</a:t>
            </a:r>
          </a:p>
          <a:p>
            <a:pPr>
              <a:lnSpc>
                <a:spcPct val="80000"/>
              </a:lnSpc>
            </a:pPr>
            <a:endParaRPr lang="es-MX" sz="20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0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Desvinculación </a:t>
            </a:r>
            <a:r>
              <a:rPr lang="es-MX" sz="20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educación-trabajo</a:t>
            </a:r>
            <a:endParaRPr lang="es-ES" sz="20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00100" lvl="1" indent="-342900">
              <a:lnSpc>
                <a:spcPct val="80000"/>
              </a:lnSpc>
            </a:pPr>
            <a:r>
              <a:rPr lang="es-MX" sz="1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Escuela… </a:t>
            </a:r>
            <a:r>
              <a:rPr lang="es-MX" sz="1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memorística</a:t>
            </a:r>
            <a:r>
              <a:rPr lang="es-MX" sz="1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basada en conocimientos</a:t>
            </a:r>
          </a:p>
          <a:p>
            <a:pPr marL="800100" lvl="1" indent="-342900">
              <a:lnSpc>
                <a:spcPct val="80000"/>
              </a:lnSpc>
            </a:pPr>
            <a:r>
              <a:rPr lang="es-MX" sz="1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Trabajo….  Aplicación, solución de problemas</a:t>
            </a:r>
            <a:r>
              <a:rPr lang="es-MX" sz="1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800100" lvl="1" indent="-342900">
              <a:lnSpc>
                <a:spcPct val="80000"/>
              </a:lnSpc>
            </a:pPr>
            <a:endParaRPr lang="es-MX" sz="18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0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Exigencias en las condiciones laborales</a:t>
            </a:r>
          </a:p>
          <a:p>
            <a:pPr marL="800100" lvl="1" indent="-342900">
              <a:lnSpc>
                <a:spcPct val="80000"/>
              </a:lnSpc>
            </a:pPr>
            <a:r>
              <a:rPr lang="es-MX" sz="1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empleadores buscan profesionales con habilidades para la solución de problemas.</a:t>
            </a:r>
          </a:p>
          <a:p>
            <a:pPr marL="800100" lvl="1" indent="-342900">
              <a:lnSpc>
                <a:spcPct val="80000"/>
              </a:lnSpc>
            </a:pPr>
            <a:r>
              <a:rPr lang="es-MX" sz="1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Situaciones laborales más </a:t>
            </a:r>
            <a:r>
              <a:rPr lang="es-MX" sz="1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complejas.</a:t>
            </a:r>
          </a:p>
          <a:p>
            <a:pPr marL="800100" lvl="1" indent="-342900">
              <a:lnSpc>
                <a:spcPct val="80000"/>
              </a:lnSpc>
            </a:pPr>
            <a:endParaRPr lang="es-MX" sz="18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s-MX" sz="22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Desarrollo </a:t>
            </a:r>
            <a:r>
              <a:rPr lang="es-MX" sz="22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tecnológico y cambio en la generación del conocimiento</a:t>
            </a:r>
          </a:p>
          <a:p>
            <a:pPr>
              <a:lnSpc>
                <a:spcPct val="80000"/>
              </a:lnSpc>
            </a:pPr>
            <a:r>
              <a:rPr lang="es-MX" sz="22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 nuevo paradigma educativo</a:t>
            </a:r>
            <a:endParaRPr lang="es-ES" sz="22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0893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pPr algn="l"/>
            <a:r>
              <a:rPr lang="es-ES" sz="3000" dirty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Educación Basada en Competencias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136904" cy="18002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" sz="2800" dirty="0" smtClean="0">
                <a:solidFill>
                  <a:srgbClr val="0000CC"/>
                </a:solidFill>
              </a:rPr>
              <a:t>Contexto empresarial.</a:t>
            </a:r>
          </a:p>
          <a:p>
            <a:pPr eaLnBrk="1" hangingPunct="1">
              <a:lnSpc>
                <a:spcPct val="80000"/>
              </a:lnSpc>
            </a:pPr>
            <a:r>
              <a:rPr lang="es-ES" sz="2800" dirty="0" smtClean="0">
                <a:solidFill>
                  <a:srgbClr val="0000CC"/>
                </a:solidFill>
              </a:rPr>
              <a:t>El concepto de “Competencia Laboral” surgió en los años ochenta con cierta fuerza en algunos países industrializados.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2800" dirty="0" smtClean="0">
                <a:solidFill>
                  <a:srgbClr val="0000CC"/>
                </a:solidFill>
              </a:rPr>
              <a:t>Esta ligado al concepto de “desempeño efectivo”.</a:t>
            </a:r>
          </a:p>
          <a:p>
            <a:pPr lvl="1" eaLnBrk="1" hangingPunct="1">
              <a:lnSpc>
                <a:spcPct val="80000"/>
              </a:lnSpc>
            </a:pPr>
            <a:endParaRPr lang="es-ES" sz="2800" dirty="0" smtClean="0">
              <a:solidFill>
                <a:srgbClr val="0000CC"/>
              </a:solidFill>
            </a:endParaRPr>
          </a:p>
          <a:p>
            <a:pPr algn="ctr">
              <a:buNone/>
            </a:pPr>
            <a:r>
              <a:rPr lang="es-ES" sz="2400" dirty="0" smtClean="0">
                <a:solidFill>
                  <a:srgbClr val="0000CC"/>
                </a:solidFill>
                <a:latin typeface="Arial" charset="0"/>
              </a:rPr>
              <a:t>Es un conjunto de comportamientos observables</a:t>
            </a:r>
          </a:p>
          <a:p>
            <a:pPr algn="ctr">
              <a:buNone/>
            </a:pPr>
            <a:r>
              <a:rPr lang="es-ES" sz="2400" dirty="0" smtClean="0">
                <a:solidFill>
                  <a:srgbClr val="0000CC"/>
                </a:solidFill>
                <a:latin typeface="Arial" charset="0"/>
              </a:rPr>
              <a:t> que están causalmente relacionados,</a:t>
            </a:r>
          </a:p>
          <a:p>
            <a:pPr algn="ctr">
              <a:buNone/>
            </a:pPr>
            <a:r>
              <a:rPr lang="es-ES" sz="2400" dirty="0" smtClean="0">
                <a:solidFill>
                  <a:srgbClr val="0000CC"/>
                </a:solidFill>
                <a:latin typeface="Arial" charset="0"/>
              </a:rPr>
              <a:t> con un desempeño bueno o excelente </a:t>
            </a:r>
          </a:p>
          <a:p>
            <a:pPr algn="ctr">
              <a:buNone/>
            </a:pPr>
            <a:r>
              <a:rPr lang="es-ES" sz="2400" dirty="0" smtClean="0">
                <a:solidFill>
                  <a:srgbClr val="0000CC"/>
                </a:solidFill>
                <a:latin typeface="Arial" charset="0"/>
              </a:rPr>
              <a:t>en un trabajo concreto </a:t>
            </a:r>
          </a:p>
          <a:p>
            <a:pPr algn="ctr">
              <a:buNone/>
            </a:pPr>
            <a:r>
              <a:rPr lang="es-ES" sz="2400" dirty="0" smtClean="0">
                <a:solidFill>
                  <a:srgbClr val="0000CC"/>
                </a:solidFill>
                <a:latin typeface="Arial" charset="0"/>
              </a:rPr>
              <a:t>y en una organización concreta</a:t>
            </a:r>
            <a:r>
              <a:rPr lang="es-ES" sz="2400" dirty="0" smtClean="0">
                <a:latin typeface="Arial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s-ES" sz="2800" dirty="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s-ES" sz="2800" dirty="0" smtClean="0">
              <a:solidFill>
                <a:srgbClr val="0000CC"/>
              </a:solidFill>
            </a:endParaRPr>
          </a:p>
        </p:txBody>
      </p:sp>
      <p:sp>
        <p:nvSpPr>
          <p:cNvPr id="389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861C0-DC23-4C01-90AF-95F0281911F1}" type="slidenum">
              <a:rPr lang="es-ES"/>
              <a:pPr>
                <a:defRPr/>
              </a:pPr>
              <a:t>23</a:t>
            </a:fld>
            <a:endParaRPr lang="es-ES" dirty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640"/>
            <a:ext cx="7793037" cy="11019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rgbClr val="0000CC"/>
                </a:solidFill>
                <a:effectLst/>
              </a:rPr>
              <a:t>En Contexto Laboral…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1219200"/>
            <a:ext cx="88392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endParaRPr lang="es-MX" sz="1000" dirty="0">
              <a:solidFill>
                <a:srgbClr val="0000CC"/>
              </a:solidFill>
              <a:latin typeface="Verdana" pitchFamily="34" charset="0"/>
            </a:endParaRPr>
          </a:p>
          <a:p>
            <a:pPr lvl="2" algn="just" eaLnBrk="0" hangingPunct="0">
              <a:buFont typeface="Symbol" pitchFamily="18" charset="2"/>
              <a:buChar char="·"/>
            </a:pPr>
            <a:r>
              <a:rPr lang="es-MX" b="1" dirty="0">
                <a:solidFill>
                  <a:srgbClr val="0000CC"/>
                </a:solidFill>
                <a:latin typeface="Verdana" pitchFamily="34" charset="0"/>
              </a:rPr>
              <a:t>CONCEPCIÓN DE COMPETENCIA COMO UNA LISTA DE TAREAS A SER DESEMPEÑADAS</a:t>
            </a:r>
            <a:r>
              <a:rPr lang="es-MX" dirty="0">
                <a:solidFill>
                  <a:srgbClr val="0000CC"/>
                </a:solidFill>
                <a:latin typeface="Verdana" pitchFamily="34" charset="0"/>
              </a:rPr>
              <a:t>, es decir que el desempeño competente es aquel que se ajusta a un trabajo descrito a partir de una lista de tareas claramente especificadas</a:t>
            </a:r>
          </a:p>
          <a:p>
            <a:pPr lvl="2" algn="just" eaLnBrk="0" hangingPunct="0">
              <a:buFont typeface="Symbol" pitchFamily="18" charset="2"/>
              <a:buNone/>
            </a:pPr>
            <a:endParaRPr lang="es-MX" dirty="0">
              <a:solidFill>
                <a:srgbClr val="0000CC"/>
              </a:solidFill>
              <a:latin typeface="Verdana" pitchFamily="34" charset="0"/>
            </a:endParaRPr>
          </a:p>
          <a:p>
            <a:pPr algn="just" eaLnBrk="0" hangingPunct="0"/>
            <a:endParaRPr lang="es-MX" dirty="0">
              <a:solidFill>
                <a:srgbClr val="0000CC"/>
              </a:solidFill>
              <a:latin typeface="Verdana" pitchFamily="34" charset="0"/>
            </a:endParaRPr>
          </a:p>
          <a:p>
            <a:pPr lvl="2" algn="just" eaLnBrk="0" hangingPunct="0">
              <a:buFont typeface="Symbol" pitchFamily="18" charset="2"/>
              <a:buChar char="·"/>
            </a:pPr>
            <a:r>
              <a:rPr lang="es-MX" b="1" dirty="0">
                <a:solidFill>
                  <a:srgbClr val="0000CC"/>
                </a:solidFill>
                <a:latin typeface="Verdana" pitchFamily="34" charset="0"/>
              </a:rPr>
              <a:t>CONCEPCIÓN DE COMPETENCIA COMO UN CONJUNTO DE ATRIBUTOS PERSONALES</a:t>
            </a:r>
            <a:r>
              <a:rPr lang="es-MX" dirty="0">
                <a:solidFill>
                  <a:srgbClr val="0000CC"/>
                </a:solidFill>
                <a:latin typeface="Verdana" pitchFamily="34" charset="0"/>
              </a:rPr>
              <a:t>, se refiere a características de las personas en cuanto a su aplicación en el trabajo, por ej. Comunicación efectiva, pensamiento </a:t>
            </a:r>
            <a:r>
              <a:rPr lang="es-MX" dirty="0" smtClean="0">
                <a:solidFill>
                  <a:srgbClr val="0000CC"/>
                </a:solidFill>
                <a:latin typeface="Verdana" pitchFamily="34" charset="0"/>
              </a:rPr>
              <a:t>crítico.</a:t>
            </a:r>
            <a:endParaRPr lang="es-MX" dirty="0">
              <a:solidFill>
                <a:srgbClr val="0000CC"/>
              </a:solidFill>
              <a:latin typeface="Verdana" pitchFamily="34" charset="0"/>
            </a:endParaRPr>
          </a:p>
          <a:p>
            <a:pPr lvl="2" algn="just" eaLnBrk="0" hangingPunct="0">
              <a:buFont typeface="Symbol" pitchFamily="18" charset="2"/>
              <a:buChar char="·"/>
            </a:pPr>
            <a:endParaRPr lang="es-MX" dirty="0">
              <a:solidFill>
                <a:srgbClr val="0000CC"/>
              </a:solidFill>
              <a:latin typeface="Verdana" pitchFamily="34" charset="0"/>
            </a:endParaRPr>
          </a:p>
          <a:p>
            <a:pPr lvl="2" algn="just" eaLnBrk="0" hangingPunct="0">
              <a:buFont typeface="Symbol" pitchFamily="18" charset="2"/>
              <a:buNone/>
            </a:pPr>
            <a:endParaRPr lang="es-MX" dirty="0">
              <a:solidFill>
                <a:srgbClr val="0000CC"/>
              </a:solidFill>
              <a:latin typeface="Verdana" pitchFamily="34" charset="0"/>
            </a:endParaRPr>
          </a:p>
          <a:p>
            <a:pPr lvl="2" algn="just" eaLnBrk="0" hangingPunct="0">
              <a:buFont typeface="Symbol" pitchFamily="18" charset="2"/>
              <a:buChar char="·"/>
            </a:pPr>
            <a:r>
              <a:rPr lang="es-MX" dirty="0">
                <a:solidFill>
                  <a:srgbClr val="0000CC"/>
                </a:solidFill>
                <a:latin typeface="Verdana" pitchFamily="34" charset="0"/>
              </a:rPr>
              <a:t> </a:t>
            </a:r>
            <a:r>
              <a:rPr lang="es-MX" b="1" dirty="0">
                <a:solidFill>
                  <a:srgbClr val="0000CC"/>
                </a:solidFill>
                <a:latin typeface="Verdana" pitchFamily="34" charset="0"/>
              </a:rPr>
              <a:t>CONCEPCIÓN  HOLÍSTICA DE COMPETENCIA COMO UNA INTEGRALIDAD</a:t>
            </a:r>
            <a:r>
              <a:rPr lang="es-MX" dirty="0">
                <a:solidFill>
                  <a:srgbClr val="0000CC"/>
                </a:solidFill>
                <a:latin typeface="Verdana" pitchFamily="34" charset="0"/>
              </a:rPr>
              <a:t>,  resulta de una visión combinada de las dos aproximaciones anteriores.  Considera la complejidad en la mezcla variada de  conocimientos, habilidades y destrezas que entran en juego en el desempeño.</a:t>
            </a:r>
            <a:endParaRPr lang="es-MX" sz="1200" dirty="0">
              <a:solidFill>
                <a:srgbClr val="0000CC"/>
              </a:solidFill>
              <a:latin typeface="Verdana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823325" y="655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/>
              <a:t>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260648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solidFill>
                  <a:srgbClr val="0000CC"/>
                </a:solidFill>
              </a:rPr>
              <a:t>Perspectivas Conceptuales sobre Competencia…</a:t>
            </a:r>
            <a:endParaRPr lang="es-CL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1328"/>
            <a:ext cx="8363272" cy="537667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	</a:t>
            </a:r>
            <a:r>
              <a:rPr lang="es-CL" sz="2800" dirty="0" err="1" smtClean="0">
                <a:solidFill>
                  <a:srgbClr val="0000CC"/>
                </a:solidFill>
              </a:rPr>
              <a:t>Guy</a:t>
            </a:r>
            <a:r>
              <a:rPr lang="es-CL" sz="2800" dirty="0" smtClean="0">
                <a:solidFill>
                  <a:srgbClr val="0000CC"/>
                </a:solidFill>
              </a:rPr>
              <a:t> Le </a:t>
            </a:r>
            <a:r>
              <a:rPr lang="es-CL" sz="2800" dirty="0" err="1" smtClean="0">
                <a:solidFill>
                  <a:srgbClr val="0000CC"/>
                </a:solidFill>
              </a:rPr>
              <a:t>Boterf</a:t>
            </a:r>
            <a:r>
              <a:rPr lang="es-CL" sz="2800" dirty="0" smtClean="0">
                <a:solidFill>
                  <a:srgbClr val="0000CC"/>
                </a:solidFill>
              </a:rPr>
              <a:t> (2000) conceptualiza la  competencia donde enfatiza: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CL" sz="2800" dirty="0" smtClean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 “el </a:t>
            </a:r>
            <a:r>
              <a:rPr lang="es-CL" sz="2800" b="1" dirty="0" smtClean="0">
                <a:solidFill>
                  <a:srgbClr val="0000CC"/>
                </a:solidFill>
              </a:rPr>
              <a:t>saber actuar </a:t>
            </a:r>
            <a:r>
              <a:rPr lang="es-CL" sz="2800" dirty="0" smtClean="0">
                <a:solidFill>
                  <a:srgbClr val="0000CC"/>
                </a:solidFill>
              </a:rPr>
              <a:t>en un </a:t>
            </a:r>
            <a:r>
              <a:rPr lang="es-CL" sz="2800" b="1" dirty="0" smtClean="0">
                <a:solidFill>
                  <a:srgbClr val="0000CC"/>
                </a:solidFill>
              </a:rPr>
              <a:t>contexto de trabajo</a:t>
            </a:r>
            <a:r>
              <a:rPr lang="es-CL" sz="2800" dirty="0" smtClean="0">
                <a:solidFill>
                  <a:srgbClr val="0000CC"/>
                </a:solidFill>
              </a:rPr>
              <a:t>, </a:t>
            </a:r>
            <a:r>
              <a:rPr lang="es-CL" sz="2800" b="1" dirty="0" smtClean="0">
                <a:solidFill>
                  <a:srgbClr val="0000CC"/>
                </a:solidFill>
              </a:rPr>
              <a:t>combinando y movilizando </a:t>
            </a:r>
            <a:r>
              <a:rPr lang="es-CL" sz="2800" dirty="0" smtClean="0">
                <a:solidFill>
                  <a:srgbClr val="0000CC"/>
                </a:solidFill>
              </a:rPr>
              <a:t>los </a:t>
            </a:r>
            <a:r>
              <a:rPr lang="es-CL" sz="2800" b="1" dirty="0" smtClean="0">
                <a:solidFill>
                  <a:srgbClr val="0000CC"/>
                </a:solidFill>
              </a:rPr>
              <a:t>recursos </a:t>
            </a:r>
            <a:r>
              <a:rPr lang="es-CL" sz="2800" dirty="0" smtClean="0">
                <a:solidFill>
                  <a:srgbClr val="0000CC"/>
                </a:solidFill>
              </a:rPr>
              <a:t>necesarios para el logro de un resultado excelente y que es validado</a:t>
            </a:r>
            <a:r>
              <a:rPr lang="es-CL" sz="2800" b="1" dirty="0" smtClean="0">
                <a:solidFill>
                  <a:srgbClr val="0000CC"/>
                </a:solidFill>
              </a:rPr>
              <a:t> </a:t>
            </a:r>
            <a:r>
              <a:rPr lang="es-CL" sz="2800" dirty="0" smtClean="0">
                <a:solidFill>
                  <a:srgbClr val="0000CC"/>
                </a:solidFill>
              </a:rPr>
              <a:t>en una situación de trabajo.”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	</a:t>
            </a:r>
            <a:endParaRPr lang="es-ES" sz="1400" dirty="0" smtClean="0">
              <a:solidFill>
                <a:srgbClr val="0000CC"/>
              </a:solidFill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3200" b="1" dirty="0" smtClean="0">
                <a:solidFill>
                  <a:srgbClr val="0000CC"/>
                </a:solidFill>
                <a:effectLst/>
              </a:rPr>
              <a:t>EL ENFOQUE DE LAS COMPETENCIAS</a:t>
            </a:r>
            <a:endParaRPr lang="es-ES" sz="3200" b="1" dirty="0" smtClean="0">
              <a:solidFill>
                <a:srgbClr val="00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850900"/>
          </a:xfrm>
        </p:spPr>
        <p:txBody>
          <a:bodyPr/>
          <a:lstStyle/>
          <a:p>
            <a:pPr eaLnBrk="1" hangingPunct="1"/>
            <a:r>
              <a:rPr lang="es-CL" sz="2800" b="1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EL ENFOQUE DE LAS COMPETENCIAS</a:t>
            </a:r>
            <a:endParaRPr lang="es-ES" sz="2800" b="1" dirty="0" smtClean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2290" name="Diagram 3"/>
          <p:cNvGraphicFramePr>
            <a:graphicFrameLocks/>
          </p:cNvGraphicFramePr>
          <p:nvPr/>
        </p:nvGraphicFramePr>
        <p:xfrm>
          <a:off x="323850" y="1052513"/>
          <a:ext cx="7513638" cy="5400675"/>
        </p:xfrm>
        <a:graphic>
          <a:graphicData uri="http://schemas.openxmlformats.org/drawingml/2006/compatibility">
            <com:legacyDrawing xmlns:com="http://schemas.openxmlformats.org/drawingml/2006/compatibility" spid="_x0000_s93186"/>
          </a:graphicData>
        </a:graphic>
      </p:graphicFrame>
      <p:sp>
        <p:nvSpPr>
          <p:cNvPr id="12309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-252413" y="1484313"/>
            <a:ext cx="9396413" cy="51736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CL" sz="1200" b="1" dirty="0" smtClean="0"/>
              <a:t>																												</a:t>
            </a:r>
            <a:endParaRPr lang="es-ES" sz="1200" b="1" dirty="0" smtClean="0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0" y="3860800"/>
            <a:ext cx="19177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L" sz="1400" b="1" dirty="0">
                <a:latin typeface="Arial" charset="0"/>
                <a:cs typeface="FrankRuehl" pitchFamily="2" charset="-79"/>
              </a:rPr>
              <a:t>(organización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L" sz="1400" b="1" dirty="0">
                <a:latin typeface="Arial" charset="0"/>
                <a:cs typeface="FrankRuehl" pitchFamily="2" charset="-79"/>
              </a:rPr>
              <a:t>del trabajo,  margen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L" sz="1400" b="1" dirty="0">
                <a:latin typeface="Arial" charset="0"/>
                <a:cs typeface="FrankRuehl" pitchFamily="2" charset="-79"/>
              </a:rPr>
              <a:t>de iniciativas,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s-CL" sz="1400" b="1" dirty="0">
                <a:latin typeface="Arial" charset="0"/>
                <a:cs typeface="FrankRuehl" pitchFamily="2" charset="-79"/>
              </a:rPr>
              <a:t> valorización)</a:t>
            </a:r>
            <a:r>
              <a:rPr lang="es-CL" sz="1800" dirty="0">
                <a:latin typeface="Arial" charset="0"/>
                <a:cs typeface="FrankRuehl" pitchFamily="2" charset="-79"/>
              </a:rPr>
              <a:t> 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2452688" y="908050"/>
            <a:ext cx="917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800" dirty="0">
                <a:solidFill>
                  <a:srgbClr val="0000FF"/>
                </a:solidFill>
                <a:latin typeface="Arial" charset="0"/>
                <a:cs typeface="FrankRuehl" pitchFamily="2" charset="-79"/>
              </a:rPr>
              <a:t>(</a:t>
            </a:r>
            <a:r>
              <a:rPr lang="es-CL" sz="1400" b="1" dirty="0">
                <a:solidFill>
                  <a:srgbClr val="0000FF"/>
                </a:solidFill>
                <a:latin typeface="Arial" charset="0"/>
                <a:cs typeface="FrankRuehl" pitchFamily="2" charset="-79"/>
              </a:rPr>
              <a:t>conocimientos, saber, saber-hacer, saber-ser,</a:t>
            </a:r>
          </a:p>
          <a:p>
            <a:r>
              <a:rPr lang="es-CL" sz="1400" b="1" dirty="0">
                <a:solidFill>
                  <a:srgbClr val="0000FF"/>
                </a:solidFill>
                <a:latin typeface="Arial" charset="0"/>
                <a:cs typeface="FrankRuehl" pitchFamily="2" charset="-79"/>
              </a:rPr>
              <a:t> recursos emocionales, culturales, valores)</a:t>
            </a:r>
            <a:endParaRPr lang="es-ES" sz="1400" b="1" dirty="0">
              <a:solidFill>
                <a:srgbClr val="0000FF"/>
              </a:solidFill>
              <a:latin typeface="Arial" charset="0"/>
              <a:cs typeface="FrankRuehl" pitchFamily="2" charset="-79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2195513" y="5445125"/>
            <a:ext cx="44481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b="1" dirty="0">
                <a:latin typeface="Arial" charset="0"/>
                <a:cs typeface="FrankRuehl" pitchFamily="2" charset="-79"/>
              </a:rPr>
              <a:t>resultados esperados, necesidades a satisfacer,</a:t>
            </a:r>
          </a:p>
          <a:p>
            <a:r>
              <a:rPr lang="es-CL" sz="1400" b="1" dirty="0">
                <a:latin typeface="Arial" charset="0"/>
                <a:cs typeface="FrankRuehl" pitchFamily="2" charset="-79"/>
              </a:rPr>
              <a:t> criterios de desempeño y logros predeterminados</a:t>
            </a:r>
            <a:endParaRPr lang="es-ES" sz="1400" b="1" dirty="0">
              <a:latin typeface="Arial" charset="0"/>
              <a:cs typeface="FrankRuehl" pitchFamily="2" charset="-79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7121525" y="30686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800" b="1">
                <a:latin typeface="Arial" charset="0"/>
                <a:cs typeface="FrankRuehl" pitchFamily="2" charset="-79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Rectángulo"/>
          <p:cNvSpPr>
            <a:spLocks noChangeArrowheads="1"/>
          </p:cNvSpPr>
          <p:nvPr/>
        </p:nvSpPr>
        <p:spPr bwMode="auto">
          <a:xfrm>
            <a:off x="611188" y="1125538"/>
            <a:ext cx="820896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2400" dirty="0" smtClean="0">
                <a:solidFill>
                  <a:srgbClr val="0000CC"/>
                </a:solidFill>
              </a:rPr>
              <a:t>“Capacidad para responder exitosamente a una demanda, tareas o problemas complejos, movilizando y combinando recursos personales (cognitivos y no cognitivos) y del entorno” (OCDE, 2005).</a:t>
            </a:r>
          </a:p>
          <a:p>
            <a:endParaRPr lang="es-CL" sz="2400" dirty="0" smtClean="0">
              <a:solidFill>
                <a:srgbClr val="0000CC"/>
              </a:solidFill>
            </a:endParaRPr>
          </a:p>
          <a:p>
            <a:r>
              <a:rPr lang="es-CL" sz="2400" dirty="0" smtClean="0">
                <a:solidFill>
                  <a:srgbClr val="0000CC"/>
                </a:solidFill>
              </a:rPr>
              <a:t>La definición incluye:</a:t>
            </a:r>
          </a:p>
          <a:p>
            <a:pPr marL="719138" lvl="1" indent="-263525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00CC"/>
                </a:solidFill>
              </a:rPr>
              <a:t>Un saber (conceptual)</a:t>
            </a:r>
          </a:p>
          <a:p>
            <a:pPr marL="719138" lvl="1" indent="-263525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00CC"/>
                </a:solidFill>
              </a:rPr>
              <a:t>Un saber hacer (procedimental)</a:t>
            </a:r>
          </a:p>
          <a:p>
            <a:pPr marL="719138" lvl="1" indent="-263525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00CC"/>
                </a:solidFill>
              </a:rPr>
              <a:t>Un saber ser (</a:t>
            </a:r>
            <a:r>
              <a:rPr lang="es-CL" sz="2400" dirty="0" err="1" smtClean="0">
                <a:solidFill>
                  <a:srgbClr val="0000CC"/>
                </a:solidFill>
              </a:rPr>
              <a:t>actitudinal</a:t>
            </a:r>
            <a:r>
              <a:rPr lang="es-CL" sz="2400" dirty="0" smtClean="0">
                <a:solidFill>
                  <a:srgbClr val="0000CC"/>
                </a:solidFill>
              </a:rPr>
              <a:t>). </a:t>
            </a:r>
          </a:p>
          <a:p>
            <a:endParaRPr lang="es-CL" sz="2400" dirty="0" smtClean="0">
              <a:solidFill>
                <a:srgbClr val="0000CC"/>
              </a:solidFill>
            </a:endParaRPr>
          </a:p>
          <a:p>
            <a:r>
              <a:rPr lang="es-CL" sz="2400" dirty="0" smtClean="0">
                <a:solidFill>
                  <a:srgbClr val="0000CC"/>
                </a:solidFill>
              </a:rPr>
              <a:t>Solo existirán “competencias estables si la</a:t>
            </a:r>
          </a:p>
          <a:p>
            <a:r>
              <a:rPr lang="es-CL" sz="2400" dirty="0" smtClean="0">
                <a:solidFill>
                  <a:srgbClr val="0000CC"/>
                </a:solidFill>
              </a:rPr>
              <a:t>movilización de conocimientos va más allá de la reflexión que alguien es capaz de realizar”. (Perrenoud,1997: 28) </a:t>
            </a:r>
            <a:endParaRPr lang="es-CL" sz="2400" dirty="0">
              <a:solidFill>
                <a:srgbClr val="0000CC"/>
              </a:solidFill>
            </a:endParaRPr>
          </a:p>
        </p:txBody>
      </p:sp>
      <p:sp>
        <p:nvSpPr>
          <p:cNvPr id="39939" name="2 CuadroTexto"/>
          <p:cNvSpPr txBox="1">
            <a:spLocks noChangeArrowheads="1"/>
          </p:cNvSpPr>
          <p:nvPr/>
        </p:nvSpPr>
        <p:spPr bwMode="auto">
          <a:xfrm>
            <a:off x="1331913" y="260350"/>
            <a:ext cx="6048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3600" dirty="0" smtClean="0">
                <a:solidFill>
                  <a:srgbClr val="0000CC"/>
                </a:solidFill>
              </a:rPr>
              <a:t>Competencia…</a:t>
            </a:r>
            <a:endParaRPr lang="es-CL" sz="3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32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900000"/>
          </a:xfrm>
          <a:noFill/>
          <a:ln/>
        </p:spPr>
        <p:txBody>
          <a:bodyPr>
            <a:normAutofit/>
          </a:bodyPr>
          <a:lstStyle/>
          <a:p>
            <a:pPr marL="381000" indent="-381000" algn="just">
              <a:lnSpc>
                <a:spcPct val="80000"/>
              </a:lnSpc>
              <a:buFontTx/>
              <a:buAutoNum type="arabicPeriod"/>
              <a:tabLst>
                <a:tab pos="265113" algn="l"/>
              </a:tabLst>
            </a:pPr>
            <a:r>
              <a:rPr lang="es-ES" sz="2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Énfasis en la aplicación y utilidad del conocimiento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contra de la tendencia tradicional que centra el aprendizaje en la adquisición de información desvinculada de su aplicación en la 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realidad.</a:t>
            </a:r>
            <a:endParaRPr lang="es-ES" sz="2000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81000" indent="-381000" algn="just">
              <a:lnSpc>
                <a:spcPct val="80000"/>
              </a:lnSpc>
              <a:buFontTx/>
              <a:buAutoNum type="arabicPeriod"/>
              <a:tabLst>
                <a:tab pos="265113" algn="l"/>
              </a:tabLst>
            </a:pPr>
            <a:endParaRPr lang="es-ES" sz="2000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81000" indent="-381000" algn="just">
              <a:lnSpc>
                <a:spcPct val="80000"/>
              </a:lnSpc>
              <a:buFontTx/>
              <a:buAutoNum type="arabicPeriod"/>
              <a:tabLst>
                <a:tab pos="265113" algn="l"/>
              </a:tabLst>
            </a:pPr>
            <a:r>
              <a:rPr lang="es-ES" sz="2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Visión integral del aprendizaje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implica la conjunción de conocimientos, destrezas, habilidades y actitudes y valores, en torno a una tarea a realizar, en contra una tradición educativa que privilegia la acumulación de datos memorísticos y 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fragmentados.</a:t>
            </a:r>
            <a:endParaRPr lang="es-ES" sz="2000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81000" indent="-381000" algn="just">
              <a:lnSpc>
                <a:spcPct val="80000"/>
              </a:lnSpc>
              <a:buFontTx/>
              <a:buAutoNum type="arabicPeriod"/>
              <a:tabLst>
                <a:tab pos="265113" algn="l"/>
              </a:tabLst>
            </a:pPr>
            <a:endParaRPr lang="es-ES" sz="2000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81000" indent="-381000" algn="just">
              <a:lnSpc>
                <a:spcPct val="80000"/>
              </a:lnSpc>
              <a:buFontTx/>
              <a:buAutoNum type="arabicPeriod"/>
              <a:tabLst>
                <a:tab pos="265113" algn="l"/>
              </a:tabLst>
            </a:pPr>
            <a:r>
              <a:rPr lang="es-ES" sz="2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propuesta de métodos de evaluación más complejos e integradores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requiere de modelos que evalúen no sólo 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conocimientos adquiridos por el alumno, sino 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también las habilidades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 actitudes que se ponen en juego para lograr un desempeño óptimo de aquellas “tareas </a:t>
            </a:r>
            <a:r>
              <a:rPr lang="es-ES" sz="2000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claves” </a:t>
            </a:r>
            <a:r>
              <a:rPr lang="es-ES" sz="2000" dirty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caracterizan el ejercicio de determinada profesión. 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pPr algn="l"/>
            <a:r>
              <a:rPr lang="es-ES" sz="3000" dirty="0">
                <a:solidFill>
                  <a:srgbClr val="0000CC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Elementos del enfoque de competencias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rgbClr val="0000CC"/>
                </a:solidFill>
                <a:effectLst/>
              </a:rPr>
              <a:t>III. </a:t>
            </a:r>
            <a:r>
              <a:rPr lang="es-CL" dirty="0" err="1" smtClean="0">
                <a:solidFill>
                  <a:srgbClr val="0000CC"/>
                </a:solidFill>
                <a:effectLst/>
              </a:rPr>
              <a:t>Curriculum</a:t>
            </a:r>
            <a:r>
              <a:rPr lang="es-CL" dirty="0" smtClean="0">
                <a:solidFill>
                  <a:srgbClr val="0000CC"/>
                </a:solidFill>
                <a:effectLst/>
              </a:rPr>
              <a:t> por Competencias</a:t>
            </a:r>
            <a:endParaRPr lang="es-CL" dirty="0">
              <a:solidFill>
                <a:srgbClr val="0000CC"/>
              </a:soli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572000" y="2606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</a:rPr>
              <a:t>“Enseñar no es una función vital porque no tiene el fin en sí misma.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</a:rPr>
              <a:t>La función vital es aprender”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</a:rPr>
              <a:t>(Aristóteles</a:t>
            </a:r>
            <a:r>
              <a:rPr lang="es-CL" dirty="0" smtClean="0">
                <a:solidFill>
                  <a:srgbClr val="0000FF"/>
                </a:solidFill>
                <a:latin typeface="Verdana" pitchFamily="34" charset="0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00FF"/>
                </a:solidFill>
                <a:effectLst/>
              </a:rPr>
              <a:t>I. Contexto Actual de la Educación</a:t>
            </a:r>
            <a:endParaRPr lang="es-CL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88640"/>
            <a:ext cx="7772400" cy="1199704"/>
          </a:xfrm>
        </p:spPr>
        <p:txBody>
          <a:bodyPr>
            <a:normAutofit fontScale="62500" lnSpcReduction="20000"/>
          </a:bodyPr>
          <a:lstStyle/>
          <a:p>
            <a:r>
              <a:rPr lang="es-CL" sz="2800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“No pretendamos que las cosas cambien, </a:t>
            </a:r>
          </a:p>
          <a:p>
            <a:r>
              <a:rPr lang="es-CL" sz="2800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siempre hacemos lo mismo.” </a:t>
            </a:r>
          </a:p>
          <a:p>
            <a:endParaRPr lang="es-CL" sz="28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s-CL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(Albert Einstein) </a:t>
            </a:r>
          </a:p>
          <a:p>
            <a:endParaRPr lang="es-CL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sz="3000" b="1" dirty="0" smtClean="0">
                <a:solidFill>
                  <a:srgbClr val="0000FF"/>
                </a:solidFill>
                <a:effectLst/>
              </a:rPr>
              <a:t>Proyecto </a:t>
            </a:r>
            <a:r>
              <a:rPr lang="es-ES" sz="3000" b="1" dirty="0" err="1" smtClean="0">
                <a:solidFill>
                  <a:srgbClr val="0000FF"/>
                </a:solidFill>
                <a:effectLst/>
              </a:rPr>
              <a:t>Tuning</a:t>
            </a:r>
            <a:r>
              <a:rPr lang="es-ES" sz="3000" b="1" dirty="0" smtClean="0">
                <a:solidFill>
                  <a:srgbClr val="0000FF"/>
                </a:solidFill>
                <a:effectLst/>
              </a:rPr>
              <a:t>: Egresados y empleadores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análisis, síntesis, y de aprender.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resolver problemas y de aplicar el conocimiento.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trabajo autónomo y en equipo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Comprensión básica de los fundamentos e historia de la disciplina.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comunicar en forma coherente el conocimiento básico de la disciplina.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contextualizar el conocimiento disciplinario.</a:t>
            </a:r>
          </a:p>
          <a:p>
            <a:pPr algn="just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Ø"/>
              <a:defRPr/>
            </a:pPr>
            <a:r>
              <a:rPr lang="es-ES" sz="2400" dirty="0" smtClean="0">
                <a:solidFill>
                  <a:srgbClr val="0000FF"/>
                </a:solidFill>
              </a:rPr>
              <a:t>Capacidad de comprensión e implementación de los métodos de análisis crítico y teoría.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ext Box 2"/>
          <p:cNvSpPr txBox="1">
            <a:spLocks noChangeArrowheads="1"/>
          </p:cNvSpPr>
          <p:nvPr/>
        </p:nvSpPr>
        <p:spPr bwMode="auto">
          <a:xfrm>
            <a:off x="323528" y="1628800"/>
            <a:ext cx="864096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Pertinencia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>
                <a:solidFill>
                  <a:srgbClr val="0000CC"/>
                </a:solidFill>
                <a:latin typeface="Helvetica"/>
              </a:rPr>
              <a:t>Calidad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Flexibilidad.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Internacionalización.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Interdisciplinariedad y otras modalidades de organización del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conocimiento.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Polivalencia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Integralidad.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Vinculación con diversos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sectores.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Innovación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>
                <a:solidFill>
                  <a:srgbClr val="0000CC"/>
                </a:solidFill>
                <a:latin typeface="Helvetica"/>
              </a:rPr>
              <a:t>Aplicabilidad y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transferibilidad.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2500" dirty="0">
                <a:solidFill>
                  <a:srgbClr val="0000CC"/>
                </a:solidFill>
                <a:latin typeface="Helvetica"/>
              </a:rPr>
              <a:t>Énfasis en valores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>
                <a:solidFill>
                  <a:srgbClr val="0000CC"/>
                </a:solidFill>
                <a:latin typeface="Helvetica"/>
              </a:rPr>
              <a:t>Movilidad</a:t>
            </a:r>
            <a:r>
              <a:rPr lang="es-MX" sz="2500" dirty="0">
                <a:solidFill>
                  <a:srgbClr val="0000CC"/>
                </a:solidFill>
                <a:latin typeface="Helvetica"/>
              </a:rPr>
              <a:t>, </a:t>
            </a:r>
            <a:r>
              <a:rPr lang="es-ES" sz="2500" dirty="0">
                <a:solidFill>
                  <a:srgbClr val="0000CC"/>
                </a:solidFill>
                <a:latin typeface="Helvetica"/>
              </a:rPr>
              <a:t>Centrado en el </a:t>
            </a:r>
            <a:r>
              <a:rPr lang="es-ES" sz="2500" dirty="0" smtClean="0">
                <a:solidFill>
                  <a:srgbClr val="0000CC"/>
                </a:solidFill>
                <a:latin typeface="Helvetica"/>
              </a:rPr>
              <a:t>estudiante.</a:t>
            </a:r>
            <a:endParaRPr lang="es-ES" sz="2500" dirty="0">
              <a:solidFill>
                <a:srgbClr val="0000CC"/>
              </a:solidFill>
              <a:latin typeface="Helvetica"/>
            </a:endParaRPr>
          </a:p>
        </p:txBody>
      </p:sp>
      <p:sp>
        <p:nvSpPr>
          <p:cNvPr id="222211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00CC"/>
                </a:solidFill>
                <a:latin typeface="Helvetica-Bold"/>
              </a:rPr>
              <a:t>Características de los Nuevos Modelos Curriculares</a:t>
            </a:r>
            <a:endParaRPr lang="es-ES" sz="3200" b="1" dirty="0">
              <a:solidFill>
                <a:srgbClr val="0000CC"/>
              </a:solidFill>
              <a:latin typeface="Helvetica-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0000CC"/>
                </a:solidFill>
                <a:latin typeface="Helvetica" pitchFamily="34" charset="0"/>
              </a:rPr>
              <a:t>Educación Basada en Competencias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2362200" cy="26161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El aprendizaje está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basado en resultados.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Lo que los estudiantes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pueden hacer, así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como aquello que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saben</a:t>
            </a:r>
            <a:endParaRPr lang="es-ES" sz="20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200400" y="2514600"/>
            <a:ext cx="2133600" cy="1046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Los resultados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están basados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en estándares</a:t>
            </a:r>
            <a:endParaRPr lang="es-ES" sz="20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715000" y="2438400"/>
            <a:ext cx="2971800" cy="1381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La evaluación está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basada en la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ratificación de que se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han obtenido resultados</a:t>
            </a:r>
            <a:endParaRPr lang="es-ES" sz="20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9600" y="5334000"/>
            <a:ext cx="816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s-ES" sz="2000">
                <a:solidFill>
                  <a:srgbClr val="0000CC"/>
                </a:solidFill>
                <a:latin typeface="Helvetica" pitchFamily="34" charset="0"/>
              </a:rPr>
              <a:t>Estructura General de la Educación Basada en Competencias (Andrew Gonczi y James Athanasou.</a:t>
            </a:r>
            <a:r>
              <a:rPr lang="es-MX" sz="2000">
                <a:solidFill>
                  <a:srgbClr val="0000CC"/>
                </a:solidFill>
                <a:latin typeface="Helvetica" pitchFamily="34" charset="0"/>
              </a:rPr>
              <a:t>)</a:t>
            </a:r>
            <a:endParaRPr lang="es-ES" sz="2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1676400" y="9906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343400" y="99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486400" y="9906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F5C7A-192D-460A-85A8-37A39DBA4BC3}" type="slidenum">
              <a:rPr lang="es-ES"/>
              <a:pPr>
                <a:defRPr/>
              </a:pPr>
              <a:t>33</a:t>
            </a:fld>
            <a:endParaRPr lang="es-ES" dirty="0"/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051050" y="333375"/>
            <a:ext cx="5060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48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COMPETENCIAS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2020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INTEGRAN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6227763" y="1916113"/>
            <a:ext cx="2374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POSIBILITAN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492500" y="5084763"/>
            <a:ext cx="2376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PRETENDEN</a:t>
            </a: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2555875" y="6021388"/>
            <a:ext cx="4811713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>
                <a:latin typeface="Arial" charset="0"/>
              </a:rPr>
              <a:t>FORMACIÓN INTEGRAL</a:t>
            </a:r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5830888" y="2708275"/>
            <a:ext cx="3313112" cy="187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r>
              <a:rPr lang="es-ES" dirty="0">
                <a:latin typeface="Arial" charset="0"/>
              </a:rPr>
              <a:t>Integrar conocimiento y acción.</a:t>
            </a:r>
          </a:p>
          <a:p>
            <a:pPr>
              <a:buFontTx/>
              <a:buChar char="•"/>
            </a:pPr>
            <a:r>
              <a:rPr lang="es-ES" dirty="0" smtClean="0">
                <a:latin typeface="Arial" charset="0"/>
              </a:rPr>
              <a:t>Desempeños autónomos.</a:t>
            </a:r>
            <a:endParaRPr lang="es-ES" dirty="0">
              <a:latin typeface="Arial" charset="0"/>
            </a:endParaRPr>
          </a:p>
          <a:p>
            <a:pPr>
              <a:buFontTx/>
              <a:buChar char="•"/>
            </a:pPr>
            <a:r>
              <a:rPr lang="es-ES" dirty="0" smtClean="0">
                <a:latin typeface="Arial" charset="0"/>
              </a:rPr>
              <a:t>Actuar </a:t>
            </a:r>
            <a:r>
              <a:rPr lang="es-ES" dirty="0">
                <a:latin typeface="Arial" charset="0"/>
              </a:rPr>
              <a:t>con fundamento.</a:t>
            </a:r>
          </a:p>
          <a:p>
            <a:pPr>
              <a:buFontTx/>
              <a:buChar char="•"/>
            </a:pPr>
            <a:r>
              <a:rPr lang="es-ES" dirty="0" smtClean="0">
                <a:latin typeface="Arial" charset="0"/>
              </a:rPr>
              <a:t>Acciones desde </a:t>
            </a:r>
            <a:r>
              <a:rPr lang="es-ES" dirty="0">
                <a:latin typeface="Arial" charset="0"/>
              </a:rPr>
              <a:t>valores.</a:t>
            </a:r>
          </a:p>
          <a:p>
            <a:pPr>
              <a:buFontTx/>
              <a:buChar char="•"/>
            </a:pPr>
            <a:r>
              <a:rPr lang="es-ES" dirty="0" smtClean="0">
                <a:latin typeface="Arial" charset="0"/>
              </a:rPr>
              <a:t>Trabajo con otros.</a:t>
            </a:r>
            <a:endParaRPr lang="es-ES" dirty="0">
              <a:latin typeface="Arial" charset="0"/>
            </a:endParaRPr>
          </a:p>
          <a:p>
            <a:pPr>
              <a:buFontTx/>
              <a:buChar char="•"/>
            </a:pPr>
            <a:r>
              <a:rPr lang="es-ES" dirty="0">
                <a:latin typeface="Arial" charset="0"/>
              </a:rPr>
              <a:t>Vinculación </a:t>
            </a:r>
            <a:r>
              <a:rPr lang="es-ES" dirty="0" smtClean="0">
                <a:latin typeface="Arial" charset="0"/>
              </a:rPr>
              <a:t>al entorno </a:t>
            </a:r>
            <a:r>
              <a:rPr lang="es-ES" dirty="0">
                <a:latin typeface="Arial" charset="0"/>
              </a:rPr>
              <a:t>laboral.</a:t>
            </a: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395288" y="2997200"/>
            <a:ext cx="1695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>
                <a:latin typeface="Arial" charset="0"/>
              </a:rPr>
              <a:t>Conocimientos</a:t>
            </a:r>
          </a:p>
          <a:p>
            <a:pPr algn="ctr"/>
            <a:r>
              <a:rPr lang="es-ES">
                <a:latin typeface="Arial" charset="0"/>
              </a:rPr>
              <a:t>Habilidades</a:t>
            </a:r>
          </a:p>
          <a:p>
            <a:pPr algn="ctr"/>
            <a:r>
              <a:rPr lang="es-ES">
                <a:latin typeface="Arial" charset="0"/>
              </a:rPr>
              <a:t>Actitudes.</a:t>
            </a:r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2700338" y="1989138"/>
            <a:ext cx="2232025" cy="2879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>
                <a:latin typeface="Arial" charset="0"/>
              </a:rPr>
              <a:t>Capacidades para: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Conocer.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Comprender.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Fundamentar.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Decidir.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Juzgar.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Hacer.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Resolver.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Emprender.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Innovar.</a:t>
            </a:r>
          </a:p>
          <a:p>
            <a:pPr lvl="1">
              <a:buFontTx/>
              <a:buChar char="•"/>
            </a:pPr>
            <a:r>
              <a:rPr lang="es-ES" sz="1600">
                <a:latin typeface="Arial" charset="0"/>
              </a:rPr>
              <a:t>Crear.</a:t>
            </a:r>
          </a:p>
        </p:txBody>
      </p:sp>
      <p:cxnSp>
        <p:nvCxnSpPr>
          <p:cNvPr id="45067" name="AutoShape 10"/>
          <p:cNvCxnSpPr>
            <a:cxnSpLocks noChangeShapeType="1"/>
            <a:stCxn id="71682" idx="2"/>
            <a:endCxn id="71683" idx="0"/>
          </p:cNvCxnSpPr>
          <p:nvPr/>
        </p:nvCxnSpPr>
        <p:spPr bwMode="auto">
          <a:xfrm flipH="1">
            <a:off x="1262063" y="1157288"/>
            <a:ext cx="3319462" cy="758825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45068" name="AutoShape 11"/>
          <p:cNvCxnSpPr>
            <a:cxnSpLocks noChangeShapeType="1"/>
            <a:stCxn id="71682" idx="2"/>
            <a:endCxn id="71684" idx="0"/>
          </p:cNvCxnSpPr>
          <p:nvPr/>
        </p:nvCxnSpPr>
        <p:spPr bwMode="auto">
          <a:xfrm>
            <a:off x="4581525" y="1157288"/>
            <a:ext cx="2833688" cy="758825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45069" name="AutoShape 12"/>
          <p:cNvCxnSpPr>
            <a:cxnSpLocks noChangeShapeType="1"/>
            <a:stCxn id="71683" idx="2"/>
            <a:endCxn id="45065" idx="0"/>
          </p:cNvCxnSpPr>
          <p:nvPr/>
        </p:nvCxnSpPr>
        <p:spPr bwMode="auto">
          <a:xfrm flipH="1">
            <a:off x="1243013" y="2435225"/>
            <a:ext cx="19050" cy="561975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</p:cxnSp>
      <p:cxnSp>
        <p:nvCxnSpPr>
          <p:cNvPr id="45070" name="AutoShape 13"/>
          <p:cNvCxnSpPr>
            <a:cxnSpLocks noChangeShapeType="1"/>
            <a:endCxn id="71685" idx="1"/>
          </p:cNvCxnSpPr>
          <p:nvPr/>
        </p:nvCxnSpPr>
        <p:spPr bwMode="auto">
          <a:xfrm>
            <a:off x="1258888" y="3860800"/>
            <a:ext cx="2233612" cy="1484313"/>
          </a:xfrm>
          <a:prstGeom prst="bentConnector3">
            <a:avLst>
              <a:gd name="adj1" fmla="val -1352"/>
            </a:avLst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</p:cxnSp>
      <p:sp>
        <p:nvSpPr>
          <p:cNvPr id="45071" name="AutoShape 14"/>
          <p:cNvSpPr>
            <a:spLocks noChangeArrowheads="1"/>
          </p:cNvSpPr>
          <p:nvPr/>
        </p:nvSpPr>
        <p:spPr bwMode="auto">
          <a:xfrm>
            <a:off x="4427538" y="5589588"/>
            <a:ext cx="50482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cxnSp>
        <p:nvCxnSpPr>
          <p:cNvPr id="45072" name="AutoShape 15"/>
          <p:cNvCxnSpPr>
            <a:cxnSpLocks noChangeShapeType="1"/>
            <a:stCxn id="45065" idx="3"/>
            <a:endCxn id="45066" idx="1"/>
          </p:cNvCxnSpPr>
          <p:nvPr/>
        </p:nvCxnSpPr>
        <p:spPr bwMode="auto">
          <a:xfrm flipV="1">
            <a:off x="2090738" y="3429000"/>
            <a:ext cx="609600" cy="26988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</p:cxnSp>
      <p:sp>
        <p:nvSpPr>
          <p:cNvPr id="45073" name="Line 16"/>
          <p:cNvSpPr>
            <a:spLocks noChangeShapeType="1"/>
          </p:cNvSpPr>
          <p:nvPr/>
        </p:nvSpPr>
        <p:spPr bwMode="auto">
          <a:xfrm>
            <a:off x="7380288" y="2349500"/>
            <a:ext cx="0" cy="2873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cxnSp>
        <p:nvCxnSpPr>
          <p:cNvPr id="45074" name="AutoShape 17"/>
          <p:cNvCxnSpPr>
            <a:cxnSpLocks noChangeShapeType="1"/>
            <a:stCxn id="45064" idx="2"/>
            <a:endCxn id="71685" idx="3"/>
          </p:cNvCxnSpPr>
          <p:nvPr/>
        </p:nvCxnSpPr>
        <p:spPr bwMode="auto">
          <a:xfrm rot="5400000">
            <a:off x="6296819" y="4153694"/>
            <a:ext cx="763588" cy="1619250"/>
          </a:xfrm>
          <a:prstGeom prst="bentConnector2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1219200" y="2743200"/>
            <a:ext cx="6858000" cy="3505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987" name="Text Box 3"/>
          <p:cNvSpPr txBox="1">
            <a:spLocks noChangeArrowheads="1"/>
          </p:cNvSpPr>
          <p:nvPr/>
        </p:nvSpPr>
        <p:spPr bwMode="auto">
          <a:xfrm>
            <a:off x="1116013" y="1628775"/>
            <a:ext cx="7559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800" b="1" dirty="0">
                <a:solidFill>
                  <a:srgbClr val="0000FF"/>
                </a:solidFill>
                <a:latin typeface="Arial Narrow" pitchFamily="34" charset="0"/>
              </a:rPr>
              <a:t>Estructura (completa) de la formación .</a:t>
            </a:r>
            <a:endParaRPr lang="es-ES_tradnl" sz="2000" b="1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1219200" y="6096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400" b="1">
                <a:latin typeface="Arial Narrow" pitchFamily="34" charset="0"/>
              </a:rPr>
              <a:t>B) LA FUNCIÓN FORMATIVA (4).</a:t>
            </a:r>
          </a:p>
        </p:txBody>
      </p:sp>
      <p:sp>
        <p:nvSpPr>
          <p:cNvPr id="297989" name="Line 5"/>
          <p:cNvSpPr>
            <a:spLocks noChangeShapeType="1"/>
          </p:cNvSpPr>
          <p:nvPr/>
        </p:nvSpPr>
        <p:spPr bwMode="auto">
          <a:xfrm>
            <a:off x="4648200" y="3429000"/>
            <a:ext cx="0" cy="2133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990" name="Line 6"/>
          <p:cNvSpPr>
            <a:spLocks noChangeShapeType="1"/>
          </p:cNvSpPr>
          <p:nvPr/>
        </p:nvSpPr>
        <p:spPr bwMode="auto">
          <a:xfrm>
            <a:off x="3429000" y="4419600"/>
            <a:ext cx="2514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97991" name="Text Box 7"/>
          <p:cNvSpPr txBox="1">
            <a:spLocks noChangeArrowheads="1"/>
          </p:cNvSpPr>
          <p:nvPr/>
        </p:nvSpPr>
        <p:spPr bwMode="auto">
          <a:xfrm>
            <a:off x="3635375" y="5673725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b="1">
                <a:latin typeface="Arial Narrow" pitchFamily="34" charset="0"/>
              </a:rPr>
              <a:t>Profesional</a:t>
            </a:r>
            <a:endParaRPr lang="es-ES_tradnl" sz="2800" b="1">
              <a:latin typeface="Arial Narrow" pitchFamily="34" charset="0"/>
            </a:endParaRPr>
          </a:p>
        </p:txBody>
      </p:sp>
      <p:sp>
        <p:nvSpPr>
          <p:cNvPr id="297992" name="Text Box 8"/>
          <p:cNvSpPr txBox="1">
            <a:spLocks noChangeArrowheads="1"/>
          </p:cNvSpPr>
          <p:nvPr/>
        </p:nvSpPr>
        <p:spPr bwMode="auto">
          <a:xfrm>
            <a:off x="3733800" y="2930525"/>
            <a:ext cx="1227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b="1">
                <a:latin typeface="Arial Narrow" pitchFamily="34" charset="0"/>
              </a:rPr>
              <a:t>personal</a:t>
            </a:r>
            <a:endParaRPr lang="es-ES_tradnl" sz="2800" b="1">
              <a:latin typeface="Arial Narrow" pitchFamily="34" charset="0"/>
            </a:endParaRPr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1295400" y="4178300"/>
            <a:ext cx="142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b="1">
                <a:latin typeface="Arial Narrow" pitchFamily="34" charset="0"/>
              </a:rPr>
              <a:t>intelectual</a:t>
            </a:r>
            <a:endParaRPr lang="es-ES_tradnl" sz="2800" b="1">
              <a:latin typeface="Arial Narrow" pitchFamily="34" charset="0"/>
            </a:endParaRPr>
          </a:p>
        </p:txBody>
      </p:sp>
      <p:sp>
        <p:nvSpPr>
          <p:cNvPr id="297994" name="Text Box 10"/>
          <p:cNvSpPr txBox="1">
            <a:spLocks noChangeArrowheads="1"/>
          </p:cNvSpPr>
          <p:nvPr/>
        </p:nvSpPr>
        <p:spPr bwMode="auto">
          <a:xfrm>
            <a:off x="6096000" y="4149725"/>
            <a:ext cx="1144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b="1">
                <a:latin typeface="Arial Narrow" pitchFamily="34" charset="0"/>
              </a:rPr>
              <a:t>práctica</a:t>
            </a:r>
            <a:endParaRPr lang="es-ES_tradnl" sz="2800" b="1">
              <a:latin typeface="Arial Narrow" pitchFamily="34" charset="0"/>
            </a:endParaRPr>
          </a:p>
        </p:txBody>
      </p:sp>
      <p:sp>
        <p:nvSpPr>
          <p:cNvPr id="297995" name="Text Box 11"/>
          <p:cNvSpPr txBox="1">
            <a:spLocks noChangeArrowheads="1"/>
          </p:cNvSpPr>
          <p:nvPr/>
        </p:nvSpPr>
        <p:spPr bwMode="auto">
          <a:xfrm>
            <a:off x="3419872" y="6309320"/>
            <a:ext cx="4049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_tradnl" sz="1600" b="1" dirty="0" err="1">
                <a:latin typeface="Arial Narrow" pitchFamily="34" charset="0"/>
              </a:rPr>
              <a:t>Goodlad</a:t>
            </a:r>
            <a:r>
              <a:rPr lang="es-ES_tradnl" sz="1600" b="1" dirty="0">
                <a:latin typeface="Arial Narrow" pitchFamily="34" charset="0"/>
              </a:rPr>
              <a:t> (1995): 4 dimensiones básicas a formar.</a:t>
            </a:r>
            <a:endParaRPr lang="es-ES_tradnl" sz="2400" b="1" dirty="0">
              <a:latin typeface="Arial Narrow" pitchFamily="34" charset="0"/>
            </a:endParaRPr>
          </a:p>
        </p:txBody>
      </p:sp>
      <p:sp>
        <p:nvSpPr>
          <p:cNvPr id="297996" name="AutoShape 12"/>
          <p:cNvSpPr>
            <a:spLocks noChangeArrowheads="1"/>
          </p:cNvSpPr>
          <p:nvPr/>
        </p:nvSpPr>
        <p:spPr bwMode="auto">
          <a:xfrm>
            <a:off x="1295400" y="533400"/>
            <a:ext cx="67818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7997" name="Text Box 13"/>
          <p:cNvSpPr txBox="1">
            <a:spLocks noChangeArrowheads="1"/>
          </p:cNvSpPr>
          <p:nvPr/>
        </p:nvSpPr>
        <p:spPr bwMode="auto">
          <a:xfrm>
            <a:off x="1143000" y="609600"/>
            <a:ext cx="7162800" cy="830997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DEBATE SOBRE LA FUNCIÓN FORMATIVA DE LA UNIVERSIDAD</a:t>
            </a:r>
          </a:p>
        </p:txBody>
      </p:sp>
      <p:sp>
        <p:nvSpPr>
          <p:cNvPr id="297998" name="Oval 14"/>
          <p:cNvSpPr>
            <a:spLocks noChangeArrowheads="1"/>
          </p:cNvSpPr>
          <p:nvPr/>
        </p:nvSpPr>
        <p:spPr bwMode="auto">
          <a:xfrm rot="-1265138">
            <a:off x="1692275" y="4724400"/>
            <a:ext cx="2016125" cy="1081088"/>
          </a:xfrm>
          <a:prstGeom prst="ellipse">
            <a:avLst/>
          </a:prstGeom>
          <a:solidFill>
            <a:srgbClr val="D86DF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" sz="1600" b="1">
                <a:latin typeface="Arial Narrow" pitchFamily="34" charset="0"/>
              </a:rPr>
              <a:t>Saberes </a:t>
            </a:r>
          </a:p>
          <a:p>
            <a:pPr algn="ctr" eaLnBrk="0" hangingPunct="0"/>
            <a:r>
              <a:rPr lang="es-ES" sz="1600" b="1">
                <a:latin typeface="Arial Narrow" pitchFamily="34" charset="0"/>
              </a:rPr>
              <a:t>profesionales</a:t>
            </a:r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 rot="783457">
            <a:off x="1403350" y="2997200"/>
            <a:ext cx="2089150" cy="1079500"/>
          </a:xfrm>
          <a:prstGeom prst="ellipse">
            <a:avLst/>
          </a:prstGeom>
          <a:solidFill>
            <a:srgbClr val="33CC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" sz="1600" b="1">
                <a:latin typeface="Arial Narrow" pitchFamily="34" charset="0"/>
              </a:rPr>
              <a:t>Saberes </a:t>
            </a:r>
          </a:p>
          <a:p>
            <a:pPr algn="ctr" eaLnBrk="0" hangingPunct="0"/>
            <a:r>
              <a:rPr lang="es-ES" sz="1600" b="1">
                <a:latin typeface="Arial Narrow" pitchFamily="34" charset="0"/>
              </a:rPr>
              <a:t> formativos</a:t>
            </a:r>
          </a:p>
          <a:p>
            <a:pPr algn="ctr" eaLnBrk="0" hangingPunct="0"/>
            <a:r>
              <a:rPr lang="es-ES" sz="1600" b="1">
                <a:latin typeface="Arial Narrow" pitchFamily="34" charset="0"/>
              </a:rPr>
              <a:t>generales</a:t>
            </a:r>
          </a:p>
        </p:txBody>
      </p:sp>
      <p:sp>
        <p:nvSpPr>
          <p:cNvPr id="298000" name="Oval 16"/>
          <p:cNvSpPr>
            <a:spLocks noChangeArrowheads="1"/>
          </p:cNvSpPr>
          <p:nvPr/>
        </p:nvSpPr>
        <p:spPr bwMode="auto">
          <a:xfrm rot="-1032829">
            <a:off x="5508625" y="2924175"/>
            <a:ext cx="2016125" cy="1081088"/>
          </a:xfrm>
          <a:prstGeom prst="ellipse">
            <a:avLst/>
          </a:prstGeom>
          <a:solidFill>
            <a:srgbClr val="DEE15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" sz="1600" b="1">
                <a:latin typeface="Arial Narrow" pitchFamily="34" charset="0"/>
              </a:rPr>
              <a:t>Habilidades </a:t>
            </a:r>
          </a:p>
          <a:p>
            <a:pPr algn="ctr" eaLnBrk="0" hangingPunct="0"/>
            <a:r>
              <a:rPr lang="es-ES" sz="1600" b="1">
                <a:latin typeface="Arial Narrow" pitchFamily="34" charset="0"/>
              </a:rPr>
              <a:t>generales</a:t>
            </a:r>
          </a:p>
        </p:txBody>
      </p:sp>
      <p:sp>
        <p:nvSpPr>
          <p:cNvPr id="298001" name="Oval 17"/>
          <p:cNvSpPr>
            <a:spLocks noChangeArrowheads="1"/>
          </p:cNvSpPr>
          <p:nvPr/>
        </p:nvSpPr>
        <p:spPr bwMode="auto">
          <a:xfrm rot="-844618">
            <a:off x="5580063" y="4724400"/>
            <a:ext cx="2016125" cy="10810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S" sz="1600" b="1">
                <a:latin typeface="Arial Narrow" pitchFamily="34" charset="0"/>
              </a:rPr>
              <a:t>Saber hacer</a:t>
            </a:r>
          </a:p>
          <a:p>
            <a:pPr algn="ctr" eaLnBrk="0" hangingPunct="0"/>
            <a:r>
              <a:rPr lang="es-ES" sz="1600" b="1">
                <a:latin typeface="Arial Narrow" pitchFamily="34" charset="0"/>
              </a:rPr>
              <a:t>profesional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43608" y="2204864"/>
            <a:ext cx="6553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es-MX" sz="2800" dirty="0">
              <a:solidFill>
                <a:srgbClr val="0000CC"/>
              </a:solidFill>
              <a:latin typeface="Verdana" pitchFamily="34" charset="0"/>
            </a:endParaRPr>
          </a:p>
          <a:p>
            <a:pPr lvl="2" eaLnBrk="0" hangingPunct="0">
              <a:buFont typeface="Symbol" pitchFamily="18" charset="2"/>
              <a:buChar char="·"/>
            </a:pPr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Competencias Básicas</a:t>
            </a:r>
            <a:endParaRPr lang="es-MX" sz="2800" dirty="0">
              <a:solidFill>
                <a:srgbClr val="0000CC"/>
              </a:solidFill>
              <a:latin typeface="Verdana" pitchFamily="34" charset="0"/>
            </a:endParaRPr>
          </a:p>
          <a:p>
            <a:pPr lvl="2" eaLnBrk="0" hangingPunct="0">
              <a:buFont typeface="Symbol" pitchFamily="18" charset="2"/>
              <a:buChar char="·"/>
            </a:pPr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Competencias Transversales</a:t>
            </a:r>
            <a:endParaRPr lang="es-MX" sz="2800" dirty="0">
              <a:solidFill>
                <a:srgbClr val="0000CC"/>
              </a:solidFill>
              <a:latin typeface="Verdana" pitchFamily="34" charset="0"/>
            </a:endParaRPr>
          </a:p>
          <a:p>
            <a:pPr lvl="2" eaLnBrk="0" hangingPunct="0">
              <a:buFont typeface="Symbol" pitchFamily="18" charset="2"/>
              <a:buChar char="·"/>
            </a:pPr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Competencias Genéricas</a:t>
            </a:r>
            <a:endParaRPr lang="es-MX" sz="2800" dirty="0">
              <a:solidFill>
                <a:srgbClr val="0000CC"/>
              </a:solidFill>
              <a:latin typeface="Verdana" pitchFamily="34" charset="0"/>
            </a:endParaRPr>
          </a:p>
          <a:p>
            <a:pPr lvl="2" eaLnBrk="0" hangingPunct="0">
              <a:buFont typeface="Symbol" pitchFamily="18" charset="2"/>
              <a:buChar char="·"/>
            </a:pPr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Competencias Específicas</a:t>
            </a:r>
          </a:p>
          <a:p>
            <a:pPr lvl="2" eaLnBrk="0" hangingPunct="0">
              <a:buFont typeface="Symbol" pitchFamily="18" charset="2"/>
              <a:buChar char="·"/>
            </a:pPr>
            <a:endParaRPr lang="es-MX" sz="2800" dirty="0" smtClean="0">
              <a:solidFill>
                <a:srgbClr val="0000CC"/>
              </a:solidFill>
              <a:latin typeface="Verdana" pitchFamily="34" charset="0"/>
            </a:endParaRPr>
          </a:p>
          <a:p>
            <a:pPr lvl="2" algn="ctr" eaLnBrk="0" hangingPunct="0"/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(</a:t>
            </a:r>
            <a:r>
              <a:rPr lang="es-MX" sz="2800" dirty="0" err="1" smtClean="0">
                <a:solidFill>
                  <a:srgbClr val="0000CC"/>
                </a:solidFill>
                <a:latin typeface="Verdana" pitchFamily="34" charset="0"/>
              </a:rPr>
              <a:t>Mertens</a:t>
            </a:r>
            <a:r>
              <a:rPr lang="es-MX" sz="2800" dirty="0" smtClean="0">
                <a:solidFill>
                  <a:srgbClr val="0000CC"/>
                </a:solidFill>
                <a:latin typeface="Verdana" pitchFamily="34" charset="0"/>
              </a:rPr>
              <a:t>, 1997)</a:t>
            </a:r>
          </a:p>
          <a:p>
            <a:pPr lvl="2" eaLnBrk="0" hangingPunct="0">
              <a:buFont typeface="Symbol" pitchFamily="18" charset="2"/>
              <a:buChar char="·"/>
            </a:pPr>
            <a:endParaRPr lang="es-MX" sz="2800" dirty="0">
              <a:solidFill>
                <a:srgbClr val="0000CC"/>
              </a:solidFill>
              <a:latin typeface="Verdana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31640" y="764704"/>
            <a:ext cx="5029200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MX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Tipos de Competencias…</a:t>
            </a:r>
            <a:endParaRPr lang="es-ES_tradnl" sz="2800" b="1" dirty="0">
              <a:solidFill>
                <a:srgbClr val="0000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763000" y="649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419475" y="3141663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800" b="1">
                <a:solidFill>
                  <a:srgbClr val="990000"/>
                </a:solidFill>
                <a:latin typeface="Verdana" pitchFamily="34" charset="0"/>
              </a:rPr>
              <a:t>Competencia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547813" y="32131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  <a:latin typeface="Verdana" pitchFamily="34" charset="0"/>
              </a:rPr>
              <a:t>Conocimientos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3779838" y="4437063"/>
            <a:ext cx="1190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  <a:latin typeface="Verdana" pitchFamily="34" charset="0"/>
              </a:rPr>
              <a:t>Destrezas</a:t>
            </a: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1476375" y="2349500"/>
            <a:ext cx="3816350" cy="2016125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3132138" y="2565400"/>
            <a:ext cx="2303462" cy="2519363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3276600" y="2565400"/>
            <a:ext cx="2016125" cy="1584325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3276600" y="2349500"/>
            <a:ext cx="3816350" cy="2016125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1187450" y="1052513"/>
            <a:ext cx="6264275" cy="4968875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900113" y="765175"/>
            <a:ext cx="6840537" cy="5543550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21" name="AutoShape 17"/>
          <p:cNvSpPr>
            <a:spLocks noChangeArrowheads="1"/>
          </p:cNvSpPr>
          <p:nvPr/>
        </p:nvSpPr>
        <p:spPr bwMode="auto">
          <a:xfrm>
            <a:off x="900113" y="765175"/>
            <a:ext cx="6840537" cy="5543550"/>
          </a:xfrm>
          <a:custGeom>
            <a:avLst/>
            <a:gdLst>
              <a:gd name="G0" fmla="+- 1093 0 0"/>
              <a:gd name="G1" fmla="+- 21600 0 1093"/>
              <a:gd name="G2" fmla="+- 21600 0 109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93" y="10800"/>
                </a:moveTo>
                <a:cubicBezTo>
                  <a:pt x="1093" y="16161"/>
                  <a:pt x="5439" y="20507"/>
                  <a:pt x="10800" y="20507"/>
                </a:cubicBezTo>
                <a:cubicBezTo>
                  <a:pt x="16161" y="20507"/>
                  <a:pt x="20507" y="16161"/>
                  <a:pt x="20507" y="10800"/>
                </a:cubicBezTo>
                <a:cubicBezTo>
                  <a:pt x="20507" y="5439"/>
                  <a:pt x="16161" y="1093"/>
                  <a:pt x="10800" y="1093"/>
                </a:cubicBezTo>
                <a:cubicBezTo>
                  <a:pt x="5439" y="1093"/>
                  <a:pt x="1093" y="5439"/>
                  <a:pt x="1093" y="10800"/>
                </a:cubicBezTo>
                <a:close/>
              </a:path>
            </a:pathLst>
          </a:custGeom>
          <a:solidFill>
            <a:srgbClr val="99FFCC"/>
          </a:solidFill>
          <a:ln w="9525">
            <a:solidFill>
              <a:srgbClr val="99FF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3419475" y="17732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L"/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3708400" y="765175"/>
            <a:ext cx="885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</a:rPr>
              <a:t>contexto</a:t>
            </a:r>
          </a:p>
        </p:txBody>
      </p:sp>
      <p:sp>
        <p:nvSpPr>
          <p:cNvPr id="72725" name="Rectangle 21"/>
          <p:cNvSpPr>
            <a:spLocks noChangeArrowheads="1"/>
          </p:cNvSpPr>
          <p:nvPr/>
        </p:nvSpPr>
        <p:spPr bwMode="auto">
          <a:xfrm rot="1471178">
            <a:off x="2124075" y="5516563"/>
            <a:ext cx="885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</a:rPr>
              <a:t>contexto</a:t>
            </a:r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4140200" y="1125538"/>
            <a:ext cx="0" cy="172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2727" name="Line 23"/>
          <p:cNvSpPr>
            <a:spLocks noChangeShapeType="1"/>
          </p:cNvSpPr>
          <p:nvPr/>
        </p:nvSpPr>
        <p:spPr bwMode="auto">
          <a:xfrm flipH="1">
            <a:off x="2771775" y="3716338"/>
            <a:ext cx="935038" cy="165417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5508625" y="3213100"/>
            <a:ext cx="1127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  <a:latin typeface="Verdana" pitchFamily="34" charset="0"/>
              </a:rPr>
              <a:t>Actitudes</a:t>
            </a: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 rot="-2199367">
            <a:off x="6300788" y="5013325"/>
            <a:ext cx="885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600">
                <a:solidFill>
                  <a:srgbClr val="990000"/>
                </a:solidFill>
              </a:rPr>
              <a:t>contexto</a:t>
            </a:r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>
            <a:off x="4716463" y="3716338"/>
            <a:ext cx="1655762" cy="122555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227687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IV. Métodos Didácticos asociados a Competencias</a:t>
            </a:r>
            <a:endParaRPr lang="es-CL" sz="3600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43808" y="332656"/>
            <a:ext cx="583264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“Las reglas del mundo están cambiando.         Es hora de que las reglas de la enseñanza         y del trabajo de los docentes cambien también”.</a:t>
            </a:r>
          </a:p>
          <a:p>
            <a:pPr algn="ctr">
              <a:spcBef>
                <a:spcPct val="50000"/>
              </a:spcBef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Andy Hargreaves,1996:287</a:t>
            </a:r>
            <a:endParaRPr lang="es-CL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7080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s-CL" sz="24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Estructura de Relaciones entre Conocimiento, Estudiantes </a:t>
            </a:r>
            <a:r>
              <a:rPr lang="es-CL" sz="24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CL" sz="24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Docente 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468313" y="1125538"/>
            <a:ext cx="8207375" cy="5327650"/>
            <a:chOff x="2209" y="46"/>
            <a:chExt cx="7081" cy="4388"/>
          </a:xfrm>
        </p:grpSpPr>
        <p:sp>
          <p:nvSpPr>
            <p:cNvPr id="59396" name="AutoShape 4"/>
            <p:cNvSpPr>
              <a:spLocks noChangeAspect="1" noChangeArrowheads="1"/>
            </p:cNvSpPr>
            <p:nvPr/>
          </p:nvSpPr>
          <p:spPr bwMode="auto">
            <a:xfrm>
              <a:off x="2209" y="46"/>
              <a:ext cx="7081" cy="43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397" name="Text Box 5"/>
            <p:cNvSpPr txBox="1">
              <a:spLocks noChangeArrowheads="1"/>
            </p:cNvSpPr>
            <p:nvPr/>
          </p:nvSpPr>
          <p:spPr bwMode="auto">
            <a:xfrm>
              <a:off x="4373" y="329"/>
              <a:ext cx="2669" cy="7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9670" tIns="49835" rIns="99670" bIns="49835"/>
            <a:lstStyle/>
            <a:p>
              <a:pPr algn="ctr"/>
              <a:r>
                <a:rPr lang="es-CL" sz="1600" b="1" dirty="0" smtClean="0">
                  <a:solidFill>
                    <a:srgbClr val="0000FF"/>
                  </a:solidFill>
                </a:rPr>
                <a:t>Conocimiento</a:t>
              </a:r>
            </a:p>
            <a:p>
              <a:pPr algn="ctr"/>
              <a:r>
                <a:rPr lang="es-CL" sz="1600" b="1" dirty="0" smtClean="0">
                  <a:solidFill>
                    <a:srgbClr val="0000FF"/>
                  </a:solidFill>
                </a:rPr>
                <a:t>(Potencialidad Significativa)</a:t>
              </a:r>
              <a:endParaRPr lang="es-CL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7326" y="3107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9670" tIns="49835" rIns="99670" bIns="49835"/>
            <a:lstStyle/>
            <a:p>
              <a:r>
                <a:rPr lang="es-CL" sz="1300" b="1" smtClean="0">
                  <a:solidFill>
                    <a:srgbClr val="0000FF"/>
                  </a:solidFill>
                </a:rPr>
                <a:t>Estudiante</a:t>
              </a:r>
              <a:endParaRPr lang="es-CL" b="1">
                <a:solidFill>
                  <a:srgbClr val="0000FF"/>
                </a:solidFill>
              </a:endParaRPr>
            </a:p>
          </p:txBody>
        </p:sp>
        <p:sp>
          <p:nvSpPr>
            <p:cNvPr id="59399" name="Text Box 7"/>
            <p:cNvSpPr txBox="1">
              <a:spLocks noChangeArrowheads="1"/>
            </p:cNvSpPr>
            <p:nvPr/>
          </p:nvSpPr>
          <p:spPr bwMode="auto">
            <a:xfrm>
              <a:off x="2730" y="3107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9670" tIns="49835" rIns="99670" bIns="49835"/>
            <a:lstStyle/>
            <a:p>
              <a:r>
                <a:rPr lang="es-CL" sz="1300" b="1" smtClean="0">
                  <a:solidFill>
                    <a:srgbClr val="0000FF"/>
                  </a:solidFill>
                </a:rPr>
                <a:t>Docente </a:t>
              </a:r>
              <a:endParaRPr lang="es-CL" b="1">
                <a:solidFill>
                  <a:srgbClr val="0000FF"/>
                </a:solidFill>
              </a:endParaRPr>
            </a:p>
          </p:txBody>
        </p:sp>
        <p:sp>
          <p:nvSpPr>
            <p:cNvPr id="59400" name="Oval 8"/>
            <p:cNvSpPr>
              <a:spLocks noChangeArrowheads="1"/>
            </p:cNvSpPr>
            <p:nvPr/>
          </p:nvSpPr>
          <p:spPr bwMode="auto">
            <a:xfrm>
              <a:off x="4935" y="1603"/>
              <a:ext cx="1546" cy="136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DotDot"/>
              <a:round/>
              <a:headEnd/>
              <a:tailEnd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5075" y="2028"/>
              <a:ext cx="1265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9670" tIns="49835" rIns="99670" bIns="49835"/>
            <a:lstStyle/>
            <a:p>
              <a:pPr algn="ctr"/>
              <a:r>
                <a:rPr lang="es-CL" sz="1300" b="1" dirty="0" smtClean="0">
                  <a:solidFill>
                    <a:srgbClr val="0000FF"/>
                  </a:solidFill>
                </a:rPr>
                <a:t>Aprendizaje</a:t>
              </a:r>
              <a:endParaRPr lang="es-CL" b="1" dirty="0">
                <a:solidFill>
                  <a:srgbClr val="0000FF"/>
                </a:solidFill>
              </a:endParaRPr>
            </a:p>
          </p:txBody>
        </p:sp>
        <p:sp>
          <p:nvSpPr>
            <p:cNvPr id="59402" name="Line 10"/>
            <p:cNvSpPr>
              <a:spLocks noChangeShapeType="1"/>
            </p:cNvSpPr>
            <p:nvPr/>
          </p:nvSpPr>
          <p:spPr bwMode="auto">
            <a:xfrm flipV="1">
              <a:off x="3530" y="1037"/>
              <a:ext cx="2107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03" name="Line 11"/>
            <p:cNvSpPr>
              <a:spLocks noChangeShapeType="1"/>
            </p:cNvSpPr>
            <p:nvPr/>
          </p:nvSpPr>
          <p:spPr bwMode="auto">
            <a:xfrm>
              <a:off x="5918" y="1038"/>
              <a:ext cx="1967" cy="19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04" name="Line 12"/>
            <p:cNvSpPr>
              <a:spLocks noChangeShapeType="1"/>
            </p:cNvSpPr>
            <p:nvPr/>
          </p:nvSpPr>
          <p:spPr bwMode="auto">
            <a:xfrm>
              <a:off x="3670" y="3302"/>
              <a:ext cx="36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Dot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05" name="Text Box 13"/>
            <p:cNvSpPr txBox="1">
              <a:spLocks noChangeArrowheads="1"/>
            </p:cNvSpPr>
            <p:nvPr/>
          </p:nvSpPr>
          <p:spPr bwMode="auto">
            <a:xfrm>
              <a:off x="3140" y="1178"/>
              <a:ext cx="1795" cy="5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L" sz="1600" b="1" dirty="0" smtClean="0">
                  <a:solidFill>
                    <a:srgbClr val="0000FF"/>
                  </a:solidFill>
                </a:rPr>
                <a:t>Articulación Contextualizada</a:t>
              </a:r>
              <a:endParaRPr lang="es-CL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4935" y="3443"/>
              <a:ext cx="1684" cy="6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L" sz="1600" b="1" smtClean="0">
                  <a:solidFill>
                    <a:srgbClr val="0000FF"/>
                  </a:solidFill>
                </a:rPr>
                <a:t>Reflexión Compartida</a:t>
              </a:r>
              <a:endParaRPr lang="es-CL" sz="1600" b="1">
                <a:solidFill>
                  <a:srgbClr val="0000FF"/>
                </a:solidFill>
              </a:endParaRPr>
            </a:p>
          </p:txBody>
        </p:sp>
        <p:sp>
          <p:nvSpPr>
            <p:cNvPr id="59407" name="Text Box 15"/>
            <p:cNvSpPr txBox="1">
              <a:spLocks noChangeArrowheads="1"/>
            </p:cNvSpPr>
            <p:nvPr/>
          </p:nvSpPr>
          <p:spPr bwMode="auto">
            <a:xfrm>
              <a:off x="6621" y="1178"/>
              <a:ext cx="1826" cy="7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L" sz="1600" b="1" dirty="0" smtClean="0">
                  <a:solidFill>
                    <a:srgbClr val="0000FF"/>
                  </a:solidFill>
                </a:rPr>
                <a:t>Significación y Cambio Conceptual</a:t>
              </a:r>
              <a:endParaRPr lang="es-CL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2265" y="3443"/>
              <a:ext cx="2108" cy="5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L" sz="1600" b="1" smtClean="0">
                  <a:solidFill>
                    <a:srgbClr val="0000FF"/>
                  </a:solidFill>
                </a:rPr>
                <a:t>Mediaciones </a:t>
              </a:r>
            </a:p>
            <a:p>
              <a:pPr algn="ctr"/>
              <a:r>
                <a:rPr lang="es-CL" sz="1600" b="1" smtClean="0">
                  <a:solidFill>
                    <a:srgbClr val="0000FF"/>
                  </a:solidFill>
                </a:rPr>
                <a:t>Didáctico-Pedagógicas</a:t>
              </a:r>
              <a:endParaRPr lang="es-CL" sz="1600" b="1">
                <a:solidFill>
                  <a:srgbClr val="0000FF"/>
                </a:solidFill>
              </a:endParaRPr>
            </a:p>
          </p:txBody>
        </p:sp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6902" y="3443"/>
              <a:ext cx="2248" cy="5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L" sz="1600" b="1" smtClean="0">
                  <a:solidFill>
                    <a:srgbClr val="0000FF"/>
                  </a:solidFill>
                </a:rPr>
                <a:t>Disposición </a:t>
              </a:r>
            </a:p>
            <a:p>
              <a:pPr algn="ctr"/>
              <a:r>
                <a:rPr lang="es-CL" sz="1600" b="1" smtClean="0">
                  <a:solidFill>
                    <a:srgbClr val="0000FF"/>
                  </a:solidFill>
                </a:rPr>
                <a:t>al Aprendizaje</a:t>
              </a:r>
              <a:endParaRPr lang="es-CL" sz="1600" b="1">
                <a:solidFill>
                  <a:srgbClr val="0000FF"/>
                </a:solidFill>
              </a:endParaRPr>
            </a:p>
          </p:txBody>
        </p:sp>
        <p:sp>
          <p:nvSpPr>
            <p:cNvPr id="59410" name="Line 18"/>
            <p:cNvSpPr>
              <a:spLocks noChangeShapeType="1"/>
            </p:cNvSpPr>
            <p:nvPr/>
          </p:nvSpPr>
          <p:spPr bwMode="auto">
            <a:xfrm flipV="1">
              <a:off x="3670" y="2452"/>
              <a:ext cx="1265" cy="7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6480" y="2452"/>
              <a:ext cx="984" cy="7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  <p:sp>
          <p:nvSpPr>
            <p:cNvPr id="59412" name="Line 20"/>
            <p:cNvSpPr>
              <a:spLocks noChangeShapeType="1"/>
            </p:cNvSpPr>
            <p:nvPr/>
          </p:nvSpPr>
          <p:spPr bwMode="auto">
            <a:xfrm>
              <a:off x="5778" y="1037"/>
              <a:ext cx="1" cy="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s-CL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936104"/>
          </a:xfrm>
        </p:spPr>
        <p:txBody>
          <a:bodyPr/>
          <a:lstStyle/>
          <a:p>
            <a:pPr algn="l"/>
            <a:r>
              <a:rPr lang="es-CL" dirty="0" smtClean="0">
                <a:solidFill>
                  <a:srgbClr val="0000CC"/>
                </a:solidFill>
                <a:effectLst/>
              </a:rPr>
              <a:t>Métodos Didácticos</a:t>
            </a:r>
            <a:endParaRPr lang="es-CL" dirty="0">
              <a:solidFill>
                <a:srgbClr val="0000CC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2400" cy="311050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Educación: socialización cultural.</a:t>
            </a:r>
          </a:p>
          <a:p>
            <a:pPr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Pedagogía: relaciones </a:t>
            </a:r>
            <a:r>
              <a:rPr lang="es-CL" sz="2800" dirty="0" err="1" smtClean="0">
                <a:solidFill>
                  <a:srgbClr val="0000CC"/>
                </a:solidFill>
              </a:rPr>
              <a:t>socioafectivas</a:t>
            </a:r>
            <a:r>
              <a:rPr lang="es-CL" sz="2800" dirty="0" smtClean="0">
                <a:solidFill>
                  <a:srgbClr val="0000CC"/>
                </a:solidFill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Didáctica: </a:t>
            </a:r>
            <a:r>
              <a:rPr lang="es-CL" sz="2800" dirty="0" err="1" smtClean="0">
                <a:solidFill>
                  <a:srgbClr val="0000CC"/>
                </a:solidFill>
              </a:rPr>
              <a:t>enseñabilidad</a:t>
            </a:r>
            <a:r>
              <a:rPr lang="es-CL" sz="2800" dirty="0" smtClean="0">
                <a:solidFill>
                  <a:srgbClr val="0000CC"/>
                </a:solidFill>
              </a:rPr>
              <a:t> de conocimientos.</a:t>
            </a:r>
          </a:p>
          <a:p>
            <a:pPr algn="just">
              <a:buFont typeface="Arial" pitchFamily="34" charset="0"/>
              <a:buChar char="•"/>
            </a:pPr>
            <a:endParaRPr lang="es-CL" sz="2800" dirty="0" smtClean="0">
              <a:solidFill>
                <a:srgbClr val="0000CC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Método de Casos</a:t>
            </a:r>
          </a:p>
          <a:p>
            <a:pPr lvl="1"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Aprendizaje Basado en Problemas</a:t>
            </a:r>
          </a:p>
          <a:p>
            <a:pPr lvl="1"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Método de Proyectos</a:t>
            </a:r>
          </a:p>
          <a:p>
            <a:pPr lvl="1" algn="just">
              <a:buFont typeface="Arial" pitchFamily="34" charset="0"/>
              <a:buChar char="•"/>
            </a:pPr>
            <a:r>
              <a:rPr lang="es-CL" sz="2800" dirty="0" smtClean="0">
                <a:solidFill>
                  <a:srgbClr val="0000CC"/>
                </a:solidFill>
              </a:rPr>
              <a:t>Métodos de Laboratorio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251520" y="908720"/>
            <a:ext cx="8569325" cy="5184576"/>
          </a:xfrm>
          <a:noFill/>
        </p:spPr>
        <p:txBody>
          <a:bodyPr lIns="90488" tIns="44450" rIns="90488" bIns="44450">
            <a:noAutofit/>
          </a:bodyPr>
          <a:lstStyle/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Sociedad del Conocimiento: nuevos códigos – ciudadanía.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Sociedad de la Información: medios, revolución tecnológica.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Transformaciones en Políticas Educativas: nuevos capitales culturales, capitales profesionales.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Globalización de la economía: mercados y construcción social.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Empleabilidad en el mundo profesional: tensiones.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Rupturas epistemológicas: incertidumbres y errores.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</a:rPr>
              <a:t>Tensiones éticas y </a:t>
            </a:r>
            <a:r>
              <a:rPr lang="es-CL" sz="2500" dirty="0" err="1" smtClean="0">
                <a:solidFill>
                  <a:srgbClr val="0000FF"/>
                </a:solidFill>
              </a:rPr>
              <a:t>valóricas</a:t>
            </a:r>
            <a:r>
              <a:rPr lang="es-CL" sz="2500" dirty="0" smtClean="0">
                <a:solidFill>
                  <a:srgbClr val="0000FF"/>
                </a:solidFill>
              </a:rPr>
              <a:t>: convivencia cotidiana (saber convivir: Informe </a:t>
            </a:r>
            <a:r>
              <a:rPr lang="es-CL" sz="2500" dirty="0" err="1" smtClean="0">
                <a:solidFill>
                  <a:srgbClr val="0000FF"/>
                </a:solidFill>
              </a:rPr>
              <a:t>Delors</a:t>
            </a:r>
            <a:r>
              <a:rPr lang="es-CL" sz="2500" dirty="0" smtClean="0">
                <a:solidFill>
                  <a:srgbClr val="0000FF"/>
                </a:solidFill>
              </a:rPr>
              <a:t>)</a:t>
            </a:r>
          </a:p>
          <a:p>
            <a:pPr algn="just" eaLnBrk="1" hangingPunct="1">
              <a:buFont typeface="Wingdings" pitchFamily="2" charset="2"/>
              <a:buNone/>
            </a:pPr>
            <a:endParaRPr lang="es-CL" sz="2500" dirty="0" smtClean="0">
              <a:solidFill>
                <a:srgbClr val="0000FF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755576" y="288925"/>
            <a:ext cx="7970912" cy="5476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s-CL" sz="3600" dirty="0" smtClean="0">
                <a:solidFill>
                  <a:srgbClr val="0000FF"/>
                </a:solidFill>
                <a:effectLst/>
              </a:rPr>
              <a:t>Transformaciones Estructurales…</a:t>
            </a:r>
            <a:endParaRPr lang="es-CL" sz="3600" dirty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35975" cy="45259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MX" sz="2800" dirty="0" smtClean="0">
                <a:solidFill>
                  <a:srgbClr val="0000CC"/>
                </a:solidFill>
              </a:rPr>
              <a:t>Configurar al estudiante como responsable de su aprendizaje.</a:t>
            </a:r>
          </a:p>
          <a:p>
            <a:pPr eaLnBrk="1" hangingPunct="1"/>
            <a:r>
              <a:rPr lang="es-MX" sz="2800" dirty="0" smtClean="0">
                <a:solidFill>
                  <a:srgbClr val="0000CC"/>
                </a:solidFill>
              </a:rPr>
              <a:t>Seleccionar conocimientos con fuerza significativa en pos de la reconstrucción del sujeto.</a:t>
            </a:r>
          </a:p>
          <a:p>
            <a:pPr eaLnBrk="1" hangingPunct="1"/>
            <a:r>
              <a:rPr lang="es-MX" sz="2800" dirty="0" smtClean="0">
                <a:solidFill>
                  <a:srgbClr val="0000CC"/>
                </a:solidFill>
              </a:rPr>
              <a:t>Posibilitar articulaciones  epistemológicas (entre conocimientos), establecer mediaciones conceptuales, orientar y guiar la reconstrucción.</a:t>
            </a:r>
          </a:p>
          <a:p>
            <a:pPr eaLnBrk="1" hangingPunct="1"/>
            <a:r>
              <a:rPr lang="es-ES" sz="2800" dirty="0" smtClean="0">
                <a:solidFill>
                  <a:srgbClr val="0000CC"/>
                </a:solidFill>
              </a:rPr>
              <a:t>Generar escenarios de contextualización práctica del conocimiento.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>
                <a:solidFill>
                  <a:srgbClr val="0000CC"/>
                </a:solidFill>
                <a:effectLst/>
              </a:rPr>
              <a:t>Focos de Acción Pedagógica</a:t>
            </a:r>
            <a:endParaRPr lang="es-ES" dirty="0" smtClean="0">
              <a:solidFill>
                <a:srgbClr val="0000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3501008"/>
            <a:ext cx="8229600" cy="1143000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0000FF"/>
                </a:solidFill>
                <a:effectLst/>
              </a:rPr>
              <a:t>IV. Ideas en (re ) construcción…</a:t>
            </a:r>
            <a:endParaRPr lang="es-CL" dirty="0">
              <a:solidFill>
                <a:srgbClr val="0000FF"/>
              </a:solidFill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23928" y="332656"/>
            <a:ext cx="47880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“…la educación superior tendrá como desafío en el siglo XXI,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proporcionar las cartas de navegación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para un mundo complejo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 en permanente transformación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y, al mismo tiempo,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 la brújula para poder navegar 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un mar de incertidumbres”.</a:t>
            </a:r>
          </a:p>
          <a:p>
            <a:pPr algn="r"/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(Jaques </a:t>
            </a:r>
            <a:r>
              <a:rPr lang="es-CL" i="1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Delors</a:t>
            </a:r>
            <a:r>
              <a:rPr lang="es-CL" i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s-CL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Curriculum</a:t>
            </a: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Modular.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Créditos Transferibles.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Reconocimiento de Aprendizajes Previos (RAP).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Certificación de Competencias. 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Itinerarios de Aprendizajes.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Flexibilidad formativa.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Estándares no Negociables.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Aprendizaje declarado al inicio del proceso.</a:t>
            </a:r>
          </a:p>
          <a:p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Consejos Académicos – Empresariales: actualización curricular permanente.</a:t>
            </a:r>
          </a:p>
          <a:p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CL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8720"/>
          </a:xfrm>
        </p:spPr>
        <p:txBody>
          <a:bodyPr>
            <a:normAutofit/>
          </a:bodyPr>
          <a:lstStyle/>
          <a:p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Diferenciaciones Curriculares </a:t>
            </a:r>
            <a:endParaRPr lang="es-CL" sz="30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7772400" cy="1008112"/>
          </a:xfrm>
        </p:spPr>
        <p:txBody>
          <a:bodyPr>
            <a:normAutofit fontScale="90000"/>
          </a:bodyPr>
          <a:lstStyle/>
          <a:p>
            <a:pPr algn="l"/>
            <a:r>
              <a:rPr lang="es-CL" sz="3200" dirty="0" smtClean="0">
                <a:solidFill>
                  <a:srgbClr val="0000CC"/>
                </a:solidFill>
                <a:effectLst/>
              </a:rPr>
              <a:t>Políticas Educativas: Consenso </a:t>
            </a:r>
            <a:r>
              <a:rPr lang="es-CL" sz="3200" dirty="0" err="1" smtClean="0">
                <a:solidFill>
                  <a:srgbClr val="0000CC"/>
                </a:solidFill>
                <a:effectLst/>
              </a:rPr>
              <a:t>Epistemnológico</a:t>
            </a:r>
            <a:endParaRPr lang="es-CL" sz="3200" dirty="0">
              <a:solidFill>
                <a:srgbClr val="0000CC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7772400" cy="275046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Reforma de la Educación Superior.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Procesos de Acreditación de Instituciones y Programas.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Articulación con mundo productivo y laboral.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Pertinencia y Flexibilidad Curricular.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Movilidad Estudiantil.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Concepción de Créditos Transferibles.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Perfiles de Egreso por Competencias.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Modelo Curricular por Competencias.</a:t>
            </a:r>
          </a:p>
          <a:p>
            <a:pPr algn="just">
              <a:buFont typeface="Arial" pitchFamily="34" charset="0"/>
              <a:buChar char="•"/>
            </a:pPr>
            <a:r>
              <a:rPr lang="es-CL" sz="2000" dirty="0" smtClean="0">
                <a:solidFill>
                  <a:srgbClr val="0000CC"/>
                </a:solidFill>
              </a:rPr>
              <a:t>Didáctica y Evaluación de Aprendizajes en función de Competencias.</a:t>
            </a:r>
            <a:endParaRPr lang="es-CL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Redefiniciones a nivel de Universidad (1)</a:t>
            </a:r>
            <a:endParaRPr lang="es-CL" sz="30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1520" y="1052736"/>
            <a:ext cx="7772400" cy="318251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s-CL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Universidad: reconocimiento y certificación de competencias propias del mundo laboral. 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s-CL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Universidad para una inclusión en el mundo público, profesional y laboral.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s-CL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Universidad: articulación con innovaciones y desarrollos tecnológicos de las empresas, industrias y del mundo público.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s-CL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Evaluaciones de competencias con actores del mundo laboral para garantizar los perfiles de egreso declarados.</a:t>
            </a: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CL" sz="25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Redefiniciones a nivel de Universidad (2)</a:t>
            </a:r>
            <a:endParaRPr lang="es-CL" sz="30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1520" y="1052736"/>
            <a:ext cx="7772400" cy="318251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Trabajos finales de los egresados con posibilidades de formalización de patentes Atención permanente a las variaciones del mundo laboral: saturación de campos profesionales.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Articulaciones entre formadores y profesionales del mundo laboral (formadores en contextos).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Profesionalización máxima de la docencia universitaria.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Conocimiento máximo de las complejidades del mundo laboral: exigencias, variaciones, innovaciones, tecnologías, lenguajes, herramientas, investigaciones.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Reconstrucción práctica del conocimiento en escenarios de contextualización profesional.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Redefinir concepto de Pasantías Profesionales: desde el inicio de la formación y de manera progresiva en complejidad creciente.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CL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Redefiniciones a nivel de Políticas Públicas (1)</a:t>
            </a:r>
            <a:endParaRPr lang="es-CL" sz="30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79512" y="1196752"/>
            <a:ext cx="7772400" cy="318251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Configurar una Universidad con responsabilidad en empleabilidad.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Configurar una Universidad con empatía con las posibilidades del mundo del trabajo.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Declarar áreas de conocimiento de interés público (caso de Medicina, Pedagogías, entre otras).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Desarrollar procesos de acreditación de la eficiencia de Programas en función de empleabilidad efectiva asociada a los egresados.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Generar procesos de acreditación de las competencias formadoras.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Generar mayor articulación con Colegios Profesionales para una evaluación de las competencias del </a:t>
            </a:r>
            <a:r>
              <a:rPr lang="es-CL" sz="2000" dirty="0" err="1" smtClean="0">
                <a:solidFill>
                  <a:srgbClr val="0000CC"/>
                </a:solidFill>
              </a:rPr>
              <a:t>curriculum</a:t>
            </a:r>
            <a:r>
              <a:rPr lang="es-CL" sz="2000" dirty="0" smtClean="0">
                <a:solidFill>
                  <a:srgbClr val="0000CC"/>
                </a:solidFill>
              </a:rPr>
              <a:t> y de sus perfiles de egreso.</a:t>
            </a: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CL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Redefiniciones a nivel de Políticas Públicas (2)</a:t>
            </a:r>
            <a:endParaRPr lang="es-CL" sz="3000" dirty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467544" y="1340768"/>
            <a:ext cx="8280920" cy="318251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Potenciar la existencia de centros certificadores de competencias de egresados.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Fortalecer la existencia de programas de formación continua articulados entre la Universidad y el mundo del trabajo.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Fortalecer la existencia de investigaciones sobre el desarrollo del </a:t>
            </a:r>
            <a:r>
              <a:rPr lang="es-CL" sz="2000" dirty="0" err="1" smtClean="0">
                <a:solidFill>
                  <a:srgbClr val="0000CC"/>
                </a:solidFill>
              </a:rPr>
              <a:t>Curriculum</a:t>
            </a:r>
            <a:r>
              <a:rPr lang="es-CL" sz="2000" dirty="0" smtClean="0">
                <a:solidFill>
                  <a:srgbClr val="0000CC"/>
                </a:solidFill>
              </a:rPr>
              <a:t> y los escenarios de contextualización de conocimientos profesionales.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Fortalecer la </a:t>
            </a:r>
            <a:r>
              <a:rPr lang="es-CL" sz="2000" dirty="0" err="1" smtClean="0">
                <a:solidFill>
                  <a:srgbClr val="0000CC"/>
                </a:solidFill>
              </a:rPr>
              <a:t>concursabilidad</a:t>
            </a:r>
            <a:r>
              <a:rPr lang="es-CL" sz="2000" dirty="0" smtClean="0">
                <a:solidFill>
                  <a:srgbClr val="0000CC"/>
                </a:solidFill>
              </a:rPr>
              <a:t> de proyectos de innovación profesional en la formación universitaria.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Generar estrategias de fortalecimiento de articulaciones entre la Universidad y el mundo laboral</a:t>
            </a:r>
            <a:r>
              <a:rPr lang="es-CL" sz="2000" dirty="0" smtClean="0">
                <a:solidFill>
                  <a:srgbClr val="0000CC"/>
                </a:solidFill>
              </a:rPr>
              <a:t>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Fortalecer las Incubadoras Empresas en la relación Universidad y Mundo Laboral.</a:t>
            </a: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s-CL" sz="2000" dirty="0" smtClean="0">
                <a:solidFill>
                  <a:srgbClr val="0000CC"/>
                </a:solidFill>
              </a:rPr>
              <a:t>Formar en torno a Productividad y Competitividad País.</a:t>
            </a:r>
            <a:endParaRPr lang="es-CL" sz="2000" dirty="0" smtClean="0">
              <a:solidFill>
                <a:srgbClr val="0000CC"/>
              </a:solidFill>
            </a:endParaRPr>
          </a:p>
          <a:p>
            <a:pPr marL="36576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s-CL" sz="2000" dirty="0" smtClean="0">
              <a:solidFill>
                <a:srgbClr val="0000CC"/>
              </a:solidFill>
            </a:endParaRPr>
          </a:p>
          <a:p>
            <a:pPr marL="36576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s-CL" sz="20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332657"/>
            <a:ext cx="7772400" cy="7200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dirty="0" err="1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Desafíos</a:t>
            </a:r>
            <a:r>
              <a:rPr lang="pt-BR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 err="1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Profesionales</a:t>
            </a:r>
            <a:endParaRPr lang="pt-BR" dirty="0" smtClean="0">
              <a:solidFill>
                <a:srgbClr val="0000FF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628800"/>
            <a:ext cx="7127875" cy="3167062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Char char="•"/>
            </a:pP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Somos todos </a:t>
            </a: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aprendices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 eaLnBrk="1" hangingPunct="1">
              <a:buFontTx/>
              <a:buChar char="•"/>
            </a:pP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Somos parte del problema.</a:t>
            </a:r>
          </a:p>
          <a:p>
            <a:pPr algn="ctr" eaLnBrk="1" hangingPunct="1">
              <a:buFontTx/>
              <a:buChar char="•"/>
            </a:pP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Problemas </a:t>
            </a: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tienen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solución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conjunto</a:t>
            </a:r>
          </a:p>
          <a:p>
            <a:pPr algn="ctr" eaLnBrk="1" hangingPunct="1">
              <a:buFontTx/>
              <a:buChar char="•"/>
            </a:pPr>
            <a:endParaRPr lang="pt-BR" sz="28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Tx/>
              <a:buChar char="•"/>
            </a:pP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Experiencia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Tortuga</a:t>
            </a:r>
            <a:endParaRPr lang="pt-BR" sz="28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FontTx/>
              <a:buChar char="•"/>
            </a:pPr>
            <a:r>
              <a:rPr lang="pt-BR" sz="2800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Experiencia</a:t>
            </a:r>
            <a:r>
              <a:rPr lang="pt-BR" sz="28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Mariposa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pt-BR" dirty="0" smtClean="0">
                <a:solidFill>
                  <a:srgbClr val="0070C0"/>
                </a:solidFill>
              </a:rPr>
              <a:t>Prof. Dr. Leopoldo Briones Salazar</a:t>
            </a:r>
          </a:p>
          <a:p>
            <a:pPr algn="ctr" eaLnBrk="1" hangingPunct="1">
              <a:buFont typeface="Wingdings" pitchFamily="2" charset="2"/>
              <a:buNone/>
            </a:pPr>
            <a:endParaRPr lang="pt-BR" dirty="0" smtClean="0">
              <a:solidFill>
                <a:srgbClr val="0070C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pt-BR" dirty="0" smtClean="0">
                <a:solidFill>
                  <a:srgbClr val="0070C0"/>
                </a:solidFill>
              </a:rPr>
              <a:t>E-mail: leopoldobriones@gmail.com</a:t>
            </a:r>
          </a:p>
          <a:p>
            <a:pPr algn="ctr" eaLnBrk="1" hangingPunct="1"/>
            <a:endParaRPr lang="pt-BR" dirty="0" smtClean="0">
              <a:solidFill>
                <a:srgbClr val="0070C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pt-BR" dirty="0" err="1" smtClean="0">
                <a:solidFill>
                  <a:srgbClr val="0070C0"/>
                </a:solidFill>
              </a:rPr>
              <a:t>Muchas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  <a:r>
              <a:rPr lang="pt-BR" dirty="0" err="1" smtClean="0">
                <a:solidFill>
                  <a:srgbClr val="0070C0"/>
                </a:solidFill>
              </a:rPr>
              <a:t>Gracias</a:t>
            </a:r>
            <a:r>
              <a:rPr lang="pt-BR" dirty="0" smtClean="0">
                <a:solidFill>
                  <a:srgbClr val="0070C0"/>
                </a:solidFill>
              </a:rPr>
              <a:t> a Todos......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61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CL" sz="3200" b="1" dirty="0" smtClean="0">
                <a:solidFill>
                  <a:srgbClr val="0000FF"/>
                </a:solidFill>
                <a:latin typeface="+mj-lt"/>
              </a:rPr>
              <a:t>Columnas de la Nueva Sociedad</a:t>
            </a:r>
            <a:endParaRPr lang="es-CL" sz="3200" dirty="0">
              <a:solidFill>
                <a:srgbClr val="0000FF"/>
              </a:solidFill>
              <a:latin typeface="+mj-lt"/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4114800" y="1143000"/>
          <a:ext cx="763588" cy="1217613"/>
        </p:xfrm>
        <a:graphic>
          <a:graphicData uri="http://schemas.openxmlformats.org/presentationml/2006/ole">
            <p:oleObj spid="_x0000_s49154" name="Imagen" r:id="rId3" imgW="613440" imgH="611640" progId="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6629400" y="4191000"/>
          <a:ext cx="763588" cy="1217613"/>
        </p:xfrm>
        <a:graphic>
          <a:graphicData uri="http://schemas.openxmlformats.org/presentationml/2006/ole">
            <p:oleObj spid="_x0000_s49155" name="Imagen" r:id="rId4" imgW="613440" imgH="611640" progId="">
              <p:embed/>
            </p:oleObj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3275856" y="3861048"/>
          <a:ext cx="763588" cy="1217613"/>
        </p:xfrm>
        <a:graphic>
          <a:graphicData uri="http://schemas.openxmlformats.org/presentationml/2006/ole">
            <p:oleObj spid="_x0000_s49156" name="Imagen" r:id="rId5" imgW="613440" imgH="611640" progId="">
              <p:embed/>
            </p:oleObj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7620000" y="1066800"/>
          <a:ext cx="763588" cy="1217613"/>
        </p:xfrm>
        <a:graphic>
          <a:graphicData uri="http://schemas.openxmlformats.org/presentationml/2006/ole">
            <p:oleObj spid="_x0000_s49157" name="Imagen" r:id="rId6" imgW="613440" imgH="611640" progId="">
              <p:embed/>
            </p:oleObj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762000" y="1143000"/>
          <a:ext cx="763588" cy="1217613"/>
        </p:xfrm>
        <a:graphic>
          <a:graphicData uri="http://schemas.openxmlformats.org/presentationml/2006/ole">
            <p:oleObj spid="_x0000_s49158" name="Imagen" r:id="rId7" imgW="613440" imgH="611640" progId="">
              <p:embed/>
            </p:oleObj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85800" y="1600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1400" b="1">
              <a:latin typeface="Arial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4675" y="16113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pt-BR" sz="1400"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2971800"/>
            <a:ext cx="33528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Conocimiento Básico,</a:t>
            </a:r>
          </a:p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Aprender a Saber,</a:t>
            </a:r>
          </a:p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Habilidades para Especialización </a:t>
            </a:r>
            <a:endParaRPr lang="es-CL" sz="1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05200" y="2895600"/>
            <a:ext cx="2895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Habilidade para adaptación  y transformar los conocimientos en Productos</a:t>
            </a:r>
            <a:endParaRPr lang="es-CL" sz="1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934200" y="28194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400" b="1" dirty="0" smtClean="0">
                <a:solidFill>
                  <a:srgbClr val="0000FF"/>
                </a:solidFill>
                <a:latin typeface="Arial" charset="0"/>
              </a:rPr>
              <a:t>Aprender y </a:t>
            </a:r>
            <a:r>
              <a:rPr lang="pt-BR" sz="1400" b="1" dirty="0" err="1" smtClean="0">
                <a:solidFill>
                  <a:srgbClr val="0000FF"/>
                </a:solidFill>
                <a:latin typeface="Arial" charset="0"/>
              </a:rPr>
              <a:t>Hacer</a:t>
            </a:r>
            <a:r>
              <a:rPr lang="pt-BR" sz="1400" b="1" dirty="0" smtClean="0">
                <a:solidFill>
                  <a:srgbClr val="0000FF"/>
                </a:solidFill>
                <a:latin typeface="Arial" charset="0"/>
              </a:rPr>
              <a:t> Juntos</a:t>
            </a:r>
            <a:endParaRPr lang="pt-BR" sz="1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339752" y="5661248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Responsable con su desarrollo personal como Ser Humano</a:t>
            </a:r>
            <a:endParaRPr lang="es-CL" sz="1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019800" y="6045200"/>
            <a:ext cx="2656656" cy="62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Dominio de Valores, Visiones, 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</a:pPr>
            <a:r>
              <a:rPr lang="es-CL" sz="1400" b="1" smtClean="0">
                <a:solidFill>
                  <a:srgbClr val="0000FF"/>
                </a:solidFill>
                <a:latin typeface="Arial" charset="0"/>
              </a:rPr>
              <a:t>Sabiduría</a:t>
            </a:r>
            <a:endParaRPr lang="es-CL" sz="1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3657600" y="2362200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7086600" y="2286000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6172200" y="5410200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2699792" y="5157192"/>
            <a:ext cx="1676400" cy="5334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381000" y="2362200"/>
            <a:ext cx="1828800" cy="5334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477000" y="5410200"/>
            <a:ext cx="1524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600" b="1" smtClean="0">
                <a:solidFill>
                  <a:srgbClr val="0000FF"/>
                </a:solidFill>
                <a:latin typeface="Arial" charset="0"/>
              </a:rPr>
              <a:t>Aprender a Elegir</a:t>
            </a:r>
            <a:endParaRPr lang="es-CL" sz="1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733800" y="2362200"/>
            <a:ext cx="1143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600" b="1" smtClean="0">
                <a:solidFill>
                  <a:srgbClr val="0000FF"/>
                </a:solidFill>
                <a:latin typeface="Arial" charset="0"/>
              </a:rPr>
              <a:t>Aprender a Hacer</a:t>
            </a:r>
            <a:endParaRPr lang="es-CL" sz="1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162800" y="2286000"/>
            <a:ext cx="1524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600" b="1" smtClean="0">
                <a:solidFill>
                  <a:srgbClr val="0000FF"/>
                </a:solidFill>
                <a:latin typeface="Arial" charset="0"/>
              </a:rPr>
              <a:t>Aprender a Viver Juntos</a:t>
            </a:r>
            <a:endParaRPr lang="es-CL" sz="1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059832" y="5157192"/>
            <a:ext cx="1143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L" sz="1600" b="1" smtClean="0">
                <a:solidFill>
                  <a:srgbClr val="0000FF"/>
                </a:solidFill>
                <a:latin typeface="Arial" charset="0"/>
              </a:rPr>
              <a:t>Aprender a Ser</a:t>
            </a:r>
            <a:endParaRPr lang="es-CL" sz="14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457200" y="23622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s-CL" sz="1600" b="1" dirty="0" smtClean="0">
                <a:solidFill>
                  <a:srgbClr val="0000FF"/>
                </a:solidFill>
                <a:latin typeface="Arial" charset="0"/>
              </a:rPr>
              <a:t>Aprender a Saber</a:t>
            </a:r>
            <a:endParaRPr lang="es-CL" sz="1400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55576" y="476672"/>
            <a:ext cx="6858000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30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Contextos de Políticas… </a:t>
            </a:r>
            <a:endParaRPr lang="es-ES_tradnl" sz="30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584" y="1700808"/>
            <a:ext cx="7416824" cy="20718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marL="233363" indent="-233363" algn="ctr"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s-ES_tradnl" sz="2800" dirty="0" smtClean="0">
                <a:solidFill>
                  <a:srgbClr val="0000FF"/>
                </a:solidFill>
                <a:latin typeface="Arial" pitchFamily="34" charset="0"/>
              </a:rPr>
              <a:t>Educación y Conocimiento: Eje de la Transformación Productiva con Equidad.</a:t>
            </a:r>
          </a:p>
          <a:p>
            <a:pPr marL="233363" indent="-233363" algn="ctr"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endParaRPr lang="es-ES_tradnl" sz="2800" dirty="0" smtClean="0">
              <a:solidFill>
                <a:srgbClr val="0000FF"/>
              </a:solidFill>
              <a:latin typeface="Arial" pitchFamily="34" charset="0"/>
            </a:endParaRPr>
          </a:p>
          <a:p>
            <a:pPr marL="233363" indent="-233363" algn="ctr" eaLnBrk="0" hangingPunct="0">
              <a:lnSpc>
                <a:spcPct val="90000"/>
              </a:lnSpc>
              <a:spcBef>
                <a:spcPct val="50000"/>
              </a:spcBef>
              <a:buFontTx/>
              <a:buChar char="•"/>
              <a:tabLst>
                <a:tab pos="233363" algn="l"/>
              </a:tabLst>
            </a:pPr>
            <a:r>
              <a:rPr lang="es-ES_tradnl" sz="2800" dirty="0" smtClean="0">
                <a:solidFill>
                  <a:srgbClr val="0000FF"/>
                </a:solidFill>
                <a:latin typeface="Arial" pitchFamily="34" charset="0"/>
              </a:rPr>
              <a:t>Informe Capital Humano en Chile.</a:t>
            </a:r>
            <a:endParaRPr lang="es-ES_tradnl" sz="2800" dirty="0">
              <a:solidFill>
                <a:srgbClr val="0000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4320480"/>
          </a:xfrm>
        </p:spPr>
        <p:txBody>
          <a:bodyPr>
            <a:noAutofit/>
          </a:bodyPr>
          <a:lstStyle/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Vivir en la sociedad del conocimiento y la información. </a:t>
            </a:r>
          </a:p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Construir desarrollo sustentable. </a:t>
            </a:r>
          </a:p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Convivir, respetar y formar la diversidad y la diferencia. </a:t>
            </a:r>
          </a:p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Gestionar un proyecto de vida en la incertidumbre. </a:t>
            </a:r>
          </a:p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Formar una nueva ciudadanía.</a:t>
            </a:r>
          </a:p>
          <a:p>
            <a:pPr>
              <a:buSzPct val="117000"/>
              <a:buFont typeface="Wingdings" pitchFamily="2" charset="2"/>
              <a:buChar char="§"/>
            </a:pP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Movilizar e influenciar a los otros para articular y alcanzar intenciones y metas compartidas (Liderazgo Educativo y Social). (</a:t>
            </a:r>
            <a:r>
              <a:rPr lang="es-CL" dirty="0" err="1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Leithwood</a:t>
            </a:r>
            <a:r>
              <a:rPr lang="es-CL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2009: 20)</a:t>
            </a:r>
          </a:p>
          <a:p>
            <a:pPr>
              <a:buSzPct val="117000"/>
              <a:buFont typeface="Wingdings" pitchFamily="2" charset="2"/>
              <a:buChar char="§"/>
            </a:pPr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SzPct val="117000"/>
              <a:buNone/>
            </a:pPr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SzPct val="117000"/>
              <a:buFont typeface="Wingdings" pitchFamily="2" charset="2"/>
              <a:buChar char="§"/>
            </a:pPr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SzPct val="117000"/>
              <a:buFont typeface="Wingdings" pitchFamily="2" charset="2"/>
              <a:buChar char="§"/>
            </a:pPr>
            <a:endParaRPr lang="es-CL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612775" y="260648"/>
            <a:ext cx="8153400" cy="752128"/>
          </a:xfrm>
        </p:spPr>
        <p:txBody>
          <a:bodyPr>
            <a:normAutofit/>
          </a:bodyPr>
          <a:lstStyle/>
          <a:p>
            <a:pPr algn="ctr"/>
            <a:r>
              <a:rPr lang="es-CL" sz="3000" dirty="0" smtClean="0">
                <a:solidFill>
                  <a:srgbClr val="0000FF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Educar en el Siglo 21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458200" cy="5046663"/>
          </a:xfrm>
        </p:spPr>
        <p:txBody>
          <a:bodyPr lIns="92075" tIns="46038" rIns="92075" bIns="46038">
            <a:normAutofit/>
          </a:bodyPr>
          <a:lstStyle/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Tendencia global: expansión de los sistemas de Educación Superior.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Expansión, diversificación y privatización.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Solución de problemas de acceso (cobertura).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Expansión de problemas de calidad.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Surgen problemas de relaciones entre formación y empleabilidad.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Problemas de Retención / Deserción estudiantil.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Problemas de articulación/integración: investigación, docencia, extensión.</a:t>
            </a:r>
          </a:p>
          <a:p>
            <a:pPr algn="just" eaLnBrk="1" hangingPunct="1">
              <a:buFont typeface="Arial" pitchFamily="34" charset="0"/>
              <a:buNone/>
            </a:pPr>
            <a:endParaRPr lang="es-CL" sz="25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67" name="2 CuadroTexto"/>
          <p:cNvSpPr txBox="1">
            <a:spLocks noChangeArrowheads="1"/>
          </p:cNvSpPr>
          <p:nvPr/>
        </p:nvSpPr>
        <p:spPr bwMode="auto">
          <a:xfrm>
            <a:off x="1437750" y="333375"/>
            <a:ext cx="614944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CL" sz="25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Tendencia en Educación Superior</a:t>
            </a:r>
            <a:endParaRPr lang="es-CL" sz="25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"/>
          <p:cNvSpPr>
            <a:spLocks noGrp="1"/>
          </p:cNvSpPr>
          <p:nvPr>
            <p:ph type="body" idx="4294967295"/>
          </p:nvPr>
        </p:nvSpPr>
        <p:spPr>
          <a:xfrm>
            <a:off x="0" y="404813"/>
            <a:ext cx="8353425" cy="6132512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s-CL" sz="25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Deficiencias estructurales genéricas de la educación superior en Chile (OCDE, 2009)</a:t>
            </a:r>
          </a:p>
          <a:p>
            <a:pPr algn="just" eaLnBrk="1" hangingPunct="1">
              <a:buFontTx/>
              <a:buNone/>
            </a:pPr>
            <a:r>
              <a:rPr lang="es-CL" sz="25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Flexibilidad limitada.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Sobre-especialización del currículum. 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Excesiva carga de trabajo académico.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Poca o nula sincronización con el mundo laboral.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Bajas tasas de retención y titulación.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Poca movilidad entre programas académicos. </a:t>
            </a:r>
          </a:p>
          <a:p>
            <a:pPr algn="just" eaLnBrk="1" hangingPunct="1"/>
            <a:r>
              <a:rPr lang="es-CL" sz="2500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Falta de competencias transversales e idiomáticas.  </a:t>
            </a:r>
          </a:p>
          <a:p>
            <a:pPr algn="just" eaLnBrk="1" hangingPunct="1"/>
            <a:endParaRPr lang="es-CL" sz="25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buFontTx/>
              <a:buNone/>
            </a:pPr>
            <a:endParaRPr lang="es-CL" sz="2500" dirty="0" smtClean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955</TotalTime>
  <Words>2523</Words>
  <Application>Microsoft Office PowerPoint</Application>
  <PresentationFormat>Presentación en pantalla (4:3)</PresentationFormat>
  <Paragraphs>442</Paragraphs>
  <Slides>49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49</vt:i4>
      </vt:variant>
    </vt:vector>
  </HeadingPairs>
  <TitlesOfParts>
    <vt:vector size="54" baseType="lpstr">
      <vt:lpstr>Concurrencia</vt:lpstr>
      <vt:lpstr>Imagen</vt:lpstr>
      <vt:lpstr>Document</vt:lpstr>
      <vt:lpstr>Gráfico de Microsoft Excel</vt:lpstr>
      <vt:lpstr>Gráfico de Microsoft Office Excel</vt:lpstr>
      <vt:lpstr>Modelo de Formación por Competencia en el Contexto del Desarrollo de las Economías Avanzadas</vt:lpstr>
      <vt:lpstr>Diapositiva 2</vt:lpstr>
      <vt:lpstr>I. Contexto Actual de la Educación</vt:lpstr>
      <vt:lpstr>Transformaciones Estructurales…</vt:lpstr>
      <vt:lpstr>Diapositiva 5</vt:lpstr>
      <vt:lpstr>Diapositiva 6</vt:lpstr>
      <vt:lpstr>Educar en el Siglo 21     </vt:lpstr>
      <vt:lpstr>Diapositiva 8</vt:lpstr>
      <vt:lpstr>Diapositiva 9</vt:lpstr>
      <vt:lpstr>Capital humano avanzado</vt:lpstr>
      <vt:lpstr>Vulnerabilidade Escolar: Alguns Dados  FMI, BID, UNESCO, CEPAL  </vt:lpstr>
      <vt:lpstr>Herancia Negativa (año 2000) </vt:lpstr>
      <vt:lpstr>La Universidad en el escenario  de la Sociedad del Conocimiento</vt:lpstr>
      <vt:lpstr>Diapositiva 14</vt:lpstr>
      <vt:lpstr>Diapositiva 15</vt:lpstr>
      <vt:lpstr>Implicancias para el quehacer  de la Universidad (mundo interior)</vt:lpstr>
      <vt:lpstr>Implicancias para el quehacer  de la Universidad (mundo exterior)</vt:lpstr>
      <vt:lpstr>Los cambios necesarios</vt:lpstr>
      <vt:lpstr>Diapositiva 19</vt:lpstr>
      <vt:lpstr>Competencias Demandadas</vt:lpstr>
      <vt:lpstr>Ante los Cambios…</vt:lpstr>
      <vt:lpstr>Educación Basada en Competencias </vt:lpstr>
      <vt:lpstr>En Contexto Laboral…</vt:lpstr>
      <vt:lpstr>Diapositiva 24</vt:lpstr>
      <vt:lpstr>EL ENFOQUE DE LAS COMPETENCIAS</vt:lpstr>
      <vt:lpstr>EL ENFOQUE DE LAS COMPETENCIAS</vt:lpstr>
      <vt:lpstr>Diapositiva 27</vt:lpstr>
      <vt:lpstr>Elementos del enfoque de competencias</vt:lpstr>
      <vt:lpstr>III. Curriculum por Competencias</vt:lpstr>
      <vt:lpstr>Proyecto Tuning: Egresados y empleadores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Estructura de Relaciones entre Conocimiento, Estudiantes y Docente </vt:lpstr>
      <vt:lpstr>Métodos Didácticos</vt:lpstr>
      <vt:lpstr>Focos de Acción Pedagógica</vt:lpstr>
      <vt:lpstr>IV. Ideas en (re ) construcción…</vt:lpstr>
      <vt:lpstr>Diferenciaciones Curriculares </vt:lpstr>
      <vt:lpstr>Políticas Educativas: Consenso Epistemnológico</vt:lpstr>
      <vt:lpstr>Redefiniciones a nivel de Universidad (1)</vt:lpstr>
      <vt:lpstr>Redefiniciones a nivel de Universidad (2)</vt:lpstr>
      <vt:lpstr>Redefiniciones a nivel de Políticas Públicas (1)</vt:lpstr>
      <vt:lpstr>Redefiniciones a nivel de Políticas Públicas (2)</vt:lpstr>
      <vt:lpstr>Desafíos Profesionales</vt:lpstr>
      <vt:lpstr>Diapositiva 49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Currículum por Competencia: sus sentidos y aportes en la experiencia internacional</dc:title>
  <dc:creator>VISION</dc:creator>
  <cp:lastModifiedBy>VISION</cp:lastModifiedBy>
  <cp:revision>194</cp:revision>
  <dcterms:created xsi:type="dcterms:W3CDTF">2014-09-23T16:18:56Z</dcterms:created>
  <dcterms:modified xsi:type="dcterms:W3CDTF">2014-10-15T16:02:32Z</dcterms:modified>
</cp:coreProperties>
</file>