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0" r:id="rId3"/>
    <p:sldId id="267" r:id="rId4"/>
    <p:sldId id="259" r:id="rId5"/>
    <p:sldId id="264" r:id="rId6"/>
    <p:sldId id="257" r:id="rId7"/>
    <p:sldId id="269" r:id="rId8"/>
    <p:sldId id="260" r:id="rId9"/>
    <p:sldId id="265" r:id="rId10"/>
    <p:sldId id="262" r:id="rId11"/>
    <p:sldId id="263" r:id="rId12"/>
    <p:sldId id="268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41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06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0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3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7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87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7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3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9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A09AE-6858-49FE-8A95-E5FEF3B17927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1ADC9-FBF1-4DAD-853C-8A035A8D3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2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0" y="271582"/>
            <a:ext cx="914400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V Congreso Internacional de </a:t>
            </a:r>
          </a:p>
          <a:p>
            <a:pPr algn="ctr"/>
            <a:r>
              <a:rPr lang="es-AR" sz="2800" b="1" dirty="0" smtClean="0"/>
              <a:t>Economía, Administración y Contaduría Pública.</a:t>
            </a:r>
          </a:p>
          <a:p>
            <a:pPr algn="ctr"/>
            <a:endParaRPr lang="es-AR" sz="2800" dirty="0" smtClean="0"/>
          </a:p>
          <a:p>
            <a:pPr algn="ctr"/>
            <a:r>
              <a:rPr lang="es-AR" sz="2800" b="1" dirty="0" err="1" smtClean="0"/>
              <a:t>Emprendedurismo</a:t>
            </a:r>
            <a:r>
              <a:rPr lang="es-AR" sz="2800" b="1" dirty="0" smtClean="0"/>
              <a:t>, sostenibilidad e investigación para una </a:t>
            </a:r>
          </a:p>
          <a:p>
            <a:pPr algn="ctr"/>
            <a:r>
              <a:rPr lang="es-AR" sz="2800" b="1" dirty="0" smtClean="0"/>
              <a:t>sociedad en desarrollo.</a:t>
            </a:r>
          </a:p>
          <a:p>
            <a:endParaRPr lang="es-AR" sz="2200" dirty="0" smtClean="0"/>
          </a:p>
          <a:p>
            <a:pPr algn="just"/>
            <a:r>
              <a:rPr lang="es-AR" sz="2200" dirty="0" smtClean="0"/>
              <a:t>				7 al 9 de Septiembre de 2015</a:t>
            </a:r>
          </a:p>
          <a:p>
            <a:pPr algn="just"/>
            <a:r>
              <a:rPr lang="es-AR" sz="2200" dirty="0" smtClean="0"/>
              <a:t>				Centro de Convenciones de la </a:t>
            </a:r>
          </a:p>
          <a:p>
            <a:pPr algn="just"/>
            <a:r>
              <a:rPr lang="es-AR" sz="2200" dirty="0" smtClean="0"/>
              <a:t>				Universidad Nacional de Asunción</a:t>
            </a:r>
          </a:p>
          <a:p>
            <a:pPr algn="just"/>
            <a:r>
              <a:rPr lang="es-AR" sz="2200" dirty="0" smtClean="0"/>
              <a:t>				Asunción, Paraguay.</a:t>
            </a:r>
          </a:p>
          <a:p>
            <a:endParaRPr lang="es-AR" sz="2200" dirty="0" smtClean="0"/>
          </a:p>
          <a:p>
            <a:pPr algn="just"/>
            <a:r>
              <a:rPr lang="es-AR" sz="2600" b="1" dirty="0" smtClean="0"/>
              <a:t>Incertidumbre e Innovación Responsable</a:t>
            </a:r>
          </a:p>
          <a:p>
            <a:pPr algn="just"/>
            <a:endParaRPr lang="es-AR" sz="2200" b="1" dirty="0" smtClean="0"/>
          </a:p>
          <a:p>
            <a:pPr lvl="8" algn="just"/>
            <a:r>
              <a:rPr lang="es-AR" sz="2200" dirty="0" err="1" smtClean="0"/>
              <a:t>PhDC</a:t>
            </a:r>
            <a:r>
              <a:rPr lang="es-AR" sz="2200" dirty="0" smtClean="0"/>
              <a:t> </a:t>
            </a:r>
            <a:r>
              <a:rPr lang="es-AR" sz="2200" dirty="0" smtClean="0"/>
              <a:t>Silvia </a:t>
            </a:r>
            <a:r>
              <a:rPr lang="es-AR" sz="2200" dirty="0" err="1" smtClean="0"/>
              <a:t>Portnoy</a:t>
            </a:r>
            <a:endParaRPr lang="es-AR" sz="2200" dirty="0" smtClean="0"/>
          </a:p>
          <a:p>
            <a:pPr lvl="8" algn="just"/>
            <a:r>
              <a:rPr lang="es-AR" sz="2200" dirty="0" smtClean="0"/>
              <a:t>Facultad de Ciencias Económicas</a:t>
            </a:r>
          </a:p>
          <a:p>
            <a:pPr lvl="8" algn="just"/>
            <a:r>
              <a:rPr lang="es-AR" sz="2200" dirty="0" smtClean="0"/>
              <a:t>Universidad de Buenos Aires</a:t>
            </a:r>
          </a:p>
          <a:p>
            <a:pPr lvl="8" algn="just"/>
            <a:r>
              <a:rPr lang="es-AR" sz="2200" dirty="0" smtClean="0"/>
              <a:t>Argentina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315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79512" y="980728"/>
            <a:ext cx="82809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600" b="1" dirty="0" smtClean="0"/>
              <a:t>Innovación Responsable en Finanzas</a:t>
            </a:r>
          </a:p>
          <a:p>
            <a:endParaRPr lang="es-AR" dirty="0" smtClean="0"/>
          </a:p>
          <a:p>
            <a:pPr algn="just"/>
            <a:r>
              <a:rPr lang="es-AR" sz="2200" dirty="0" smtClean="0"/>
              <a:t>Cuándo </a:t>
            </a:r>
            <a:r>
              <a:rPr lang="es-AR" sz="2200" dirty="0"/>
              <a:t>puede asegurarse que un nuevo producto o proceso financiero resulta en una </a:t>
            </a:r>
            <a:r>
              <a:rPr lang="es-AR" sz="2200" dirty="0" smtClean="0"/>
              <a:t>innovación </a:t>
            </a:r>
            <a:r>
              <a:rPr lang="es-AR" sz="2200" dirty="0"/>
              <a:t>responsable? </a:t>
            </a:r>
            <a:endParaRPr lang="es-AR" sz="2200" dirty="0" smtClean="0"/>
          </a:p>
          <a:p>
            <a:pPr algn="just"/>
            <a:r>
              <a:rPr lang="es-AR" sz="2200" dirty="0" smtClean="0"/>
              <a:t>La </a:t>
            </a:r>
            <a:r>
              <a:rPr lang="es-AR" sz="2200" dirty="0"/>
              <a:t>respuesta que se ha ensayado </a:t>
            </a:r>
            <a:r>
              <a:rPr lang="es-AR" sz="2200" dirty="0" smtClean="0"/>
              <a:t>se </a:t>
            </a:r>
            <a:r>
              <a:rPr lang="es-AR" sz="2200" dirty="0"/>
              <a:t>ha centrado en brindar </a:t>
            </a:r>
            <a:r>
              <a:rPr lang="es-AR" sz="2200" dirty="0" smtClean="0"/>
              <a:t>detalles vinculados </a:t>
            </a:r>
            <a:r>
              <a:rPr lang="es-AR" sz="2200" dirty="0"/>
              <a:t>a distintas perspectivas:</a:t>
            </a:r>
            <a:endParaRPr lang="en-US" sz="2200" dirty="0"/>
          </a:p>
          <a:p>
            <a:pPr algn="just"/>
            <a:r>
              <a:rPr lang="es-AR" dirty="0"/>
              <a:t> </a:t>
            </a:r>
            <a:endParaRPr lang="en-US" dirty="0"/>
          </a:p>
          <a:p>
            <a:pPr marL="1428750" lvl="2" indent="-514350" algn="just">
              <a:buFont typeface="+mj-lt"/>
              <a:buAutoNum type="arabicPeriod"/>
            </a:pPr>
            <a:r>
              <a:rPr lang="es-AR" sz="2800" dirty="0"/>
              <a:t>Perspectiva desde la </a:t>
            </a:r>
            <a:r>
              <a:rPr lang="es-AR" sz="2800" dirty="0" smtClean="0"/>
              <a:t>Función</a:t>
            </a:r>
            <a:endParaRPr lang="en-US" sz="2800" dirty="0"/>
          </a:p>
          <a:p>
            <a:pPr marL="1428750" lvl="2" indent="-514350" algn="just">
              <a:buFont typeface="+mj-lt"/>
              <a:buAutoNum type="arabicPeriod"/>
            </a:pPr>
            <a:r>
              <a:rPr lang="es-AR" sz="2800" dirty="0" smtClean="0"/>
              <a:t>Perspectiva </a:t>
            </a:r>
            <a:r>
              <a:rPr lang="es-AR" sz="2800" dirty="0"/>
              <a:t>desde Reglas Morales</a:t>
            </a:r>
            <a:endParaRPr lang="en-US" sz="2800" dirty="0"/>
          </a:p>
          <a:p>
            <a:pPr marL="1428750" lvl="2" indent="-514350" algn="just">
              <a:buFont typeface="+mj-lt"/>
              <a:buAutoNum type="arabicPeriod"/>
            </a:pPr>
            <a:r>
              <a:rPr lang="es-AR" sz="2800" dirty="0" smtClean="0"/>
              <a:t>Perspectiva </a:t>
            </a:r>
            <a:r>
              <a:rPr lang="es-AR" sz="2800" dirty="0"/>
              <a:t>en Valores Internalizados</a:t>
            </a:r>
            <a:endParaRPr lang="en-US" sz="2800" dirty="0"/>
          </a:p>
          <a:p>
            <a:pPr marL="1428750" lvl="2" indent="-514350" algn="just">
              <a:buFont typeface="+mj-lt"/>
              <a:buAutoNum type="arabicPeriod"/>
            </a:pPr>
            <a:r>
              <a:rPr lang="es-AR" sz="2800" dirty="0" smtClean="0"/>
              <a:t>Perspectiva </a:t>
            </a:r>
            <a:r>
              <a:rPr lang="es-AR" sz="2800" dirty="0"/>
              <a:t>en Consecuencias </a:t>
            </a:r>
            <a:endParaRPr lang="en-US" sz="2800" dirty="0"/>
          </a:p>
          <a:p>
            <a:pPr marL="1428750" lvl="2" indent="-514350" algn="just">
              <a:buFont typeface="+mj-lt"/>
              <a:buAutoNum type="arabicPeriod"/>
            </a:pPr>
            <a:r>
              <a:rPr lang="es-AR" sz="2800" dirty="0" smtClean="0"/>
              <a:t>Perspectiva </a:t>
            </a:r>
            <a:r>
              <a:rPr lang="es-AR" sz="2800" dirty="0"/>
              <a:t>en Responsabilidad de Acciones</a:t>
            </a:r>
            <a:endParaRPr lang="en-US" sz="2800" dirty="0"/>
          </a:p>
          <a:p>
            <a:pPr marL="1428750" lvl="2" indent="-514350" algn="just">
              <a:buFont typeface="+mj-lt"/>
              <a:buAutoNum type="arabicPeriod"/>
            </a:pPr>
            <a:r>
              <a:rPr lang="es-AR" sz="2800" dirty="0" smtClean="0"/>
              <a:t>Perspectiva </a:t>
            </a:r>
            <a:r>
              <a:rPr lang="es-AR" sz="2800" dirty="0"/>
              <a:t>en prevención</a:t>
            </a:r>
            <a:endParaRPr lang="en-US" sz="2800" dirty="0"/>
          </a:p>
          <a:p>
            <a:pPr marL="1428750" lvl="2" indent="-514350" algn="just">
              <a:buFont typeface="+mj-lt"/>
              <a:buAutoNum type="arabicPeriod"/>
            </a:pPr>
            <a:r>
              <a:rPr lang="es-AR" sz="2800" dirty="0" smtClean="0"/>
              <a:t>Perspectiva </a:t>
            </a:r>
            <a:r>
              <a:rPr lang="es-AR" sz="2800" dirty="0"/>
              <a:t>en democracia</a:t>
            </a:r>
            <a:endParaRPr lang="en-US" sz="2800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17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79512" y="1166842"/>
            <a:ext cx="88569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600" b="1" dirty="0" smtClean="0"/>
              <a:t>Comités </a:t>
            </a:r>
            <a:r>
              <a:rPr lang="es-AR" sz="3600" b="1" dirty="0"/>
              <a:t>de Producto Nuevo </a:t>
            </a:r>
            <a:r>
              <a:rPr lang="es-AR" sz="3600" b="1" dirty="0" smtClean="0"/>
              <a:t> (</a:t>
            </a:r>
            <a:r>
              <a:rPr lang="es-AR" sz="3600" b="1" dirty="0" err="1" smtClean="0"/>
              <a:t>NPCs</a:t>
            </a:r>
            <a:r>
              <a:rPr lang="es-AR" sz="3600" b="1" dirty="0" smtClean="0"/>
              <a:t>)</a:t>
            </a:r>
            <a:endParaRPr lang="en-US" sz="3600" dirty="0"/>
          </a:p>
          <a:p>
            <a:endParaRPr lang="es-AR" sz="3600" dirty="0" smtClean="0"/>
          </a:p>
          <a:p>
            <a:pPr algn="just"/>
            <a:r>
              <a:rPr lang="es-AR" sz="3600" dirty="0" smtClean="0"/>
              <a:t>Son estructuras organizacionales no operativas dentro de las entidades financieras que organizan </a:t>
            </a:r>
            <a:r>
              <a:rPr lang="es-AR" sz="3600" dirty="0"/>
              <a:t>y calibran las innovaciones con el </a:t>
            </a:r>
            <a:r>
              <a:rPr lang="es-AR" sz="3600" dirty="0" smtClean="0"/>
              <a:t>propósito </a:t>
            </a:r>
            <a:r>
              <a:rPr lang="es-AR" sz="3600" dirty="0"/>
              <a:t>de </a:t>
            </a:r>
            <a:r>
              <a:rPr lang="es-AR" sz="3600" dirty="0" smtClean="0"/>
              <a:t>fomentar </a:t>
            </a:r>
            <a:r>
              <a:rPr lang="es-AR" sz="3600" dirty="0"/>
              <a:t>la responsabilidad, el consenso y la legitimidad de los procesos. </a:t>
            </a:r>
            <a:endParaRPr lang="es-AR" sz="3600" dirty="0" smtClean="0"/>
          </a:p>
        </p:txBody>
      </p:sp>
    </p:spTree>
    <p:extLst>
      <p:ext uri="{BB962C8B-B14F-4D97-AF65-F5344CB8AC3E}">
        <p14:creationId xmlns:p14="http://schemas.microsoft.com/office/powerpoint/2010/main" val="155567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51520" y="1052736"/>
            <a:ext cx="885698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3200" b="1" dirty="0" err="1" smtClean="0"/>
              <a:t>NPCs</a:t>
            </a:r>
            <a:r>
              <a:rPr lang="es-AR" sz="3200" b="1" dirty="0" smtClean="0"/>
              <a:t> – Aspectos prácticos</a:t>
            </a:r>
            <a:endParaRPr lang="en-US" sz="36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3000" dirty="0" smtClean="0"/>
              <a:t>cuán </a:t>
            </a:r>
            <a:r>
              <a:rPr lang="es-AR" sz="3000" dirty="0"/>
              <a:t>inclusivos son y </a:t>
            </a:r>
            <a:r>
              <a:rPr lang="es-AR" sz="3000" dirty="0" smtClean="0"/>
              <a:t>quiénes asisten</a:t>
            </a:r>
            <a:endParaRPr lang="en-US" sz="3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3000" dirty="0" smtClean="0"/>
              <a:t>cómo </a:t>
            </a:r>
            <a:r>
              <a:rPr lang="es-AR" sz="3000" dirty="0"/>
              <a:t>se organizan los debates, qué cuestiones se plantean, cómo se toman las decisiones. </a:t>
            </a:r>
            <a:endParaRPr lang="es-AR" sz="3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3000" dirty="0" smtClean="0"/>
              <a:t>qué </a:t>
            </a:r>
            <a:r>
              <a:rPr lang="es-AR" sz="3000" dirty="0"/>
              <a:t>tipos de riesgos </a:t>
            </a:r>
            <a:r>
              <a:rPr lang="es-AR" sz="3000" dirty="0" smtClean="0"/>
              <a:t>se analizan </a:t>
            </a:r>
            <a:endParaRPr lang="en-US" sz="3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3000" dirty="0" smtClean="0"/>
              <a:t>cómo </a:t>
            </a:r>
            <a:r>
              <a:rPr lang="es-AR" sz="3000" dirty="0"/>
              <a:t>se </a:t>
            </a:r>
            <a:r>
              <a:rPr lang="es-AR" sz="3000" dirty="0" smtClean="0"/>
              <a:t>asignan las responsabilidades, cómo </a:t>
            </a:r>
            <a:r>
              <a:rPr lang="es-AR" sz="3000" dirty="0"/>
              <a:t>se rinden cuentas. </a:t>
            </a:r>
            <a:endParaRPr lang="es-AR" sz="3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3000" dirty="0" smtClean="0"/>
              <a:t>cómo se organizan </a:t>
            </a:r>
            <a:r>
              <a:rPr lang="es-AR" sz="3000" dirty="0"/>
              <a:t>los registros y bases de </a:t>
            </a:r>
            <a:r>
              <a:rPr lang="es-AR" sz="3000" dirty="0" smtClean="0"/>
              <a:t>datos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3000" dirty="0" smtClean="0"/>
              <a:t>cuándo </a:t>
            </a:r>
            <a:r>
              <a:rPr lang="es-AR" sz="3000" dirty="0"/>
              <a:t>un producto o proceso es considerado </a:t>
            </a:r>
            <a:r>
              <a:rPr lang="es-AR" sz="3000" dirty="0" smtClean="0"/>
              <a:t>nuevo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3000" dirty="0" smtClean="0"/>
              <a:t>cómo se evalúa el cumplimiento </a:t>
            </a:r>
            <a:r>
              <a:rPr lang="es-AR" sz="3000" dirty="0"/>
              <a:t>de normas y </a:t>
            </a:r>
            <a:r>
              <a:rPr lang="es-AR" sz="3000" dirty="0" smtClean="0"/>
              <a:t>reglamentos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802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51520" y="1052736"/>
            <a:ext cx="871296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AR" sz="3200" b="1" dirty="0" smtClean="0"/>
          </a:p>
          <a:p>
            <a:pPr algn="ctr"/>
            <a:endParaRPr lang="es-AR" sz="3200" b="1" dirty="0"/>
          </a:p>
          <a:p>
            <a:pPr algn="ctr"/>
            <a:endParaRPr lang="es-AR" sz="3200" b="1" dirty="0" smtClean="0"/>
          </a:p>
          <a:p>
            <a:pPr algn="ctr"/>
            <a:endParaRPr lang="es-AR" sz="3200" b="1" dirty="0" smtClean="0"/>
          </a:p>
          <a:p>
            <a:pPr algn="ctr"/>
            <a:r>
              <a:rPr lang="es-AR" sz="3400" b="1" dirty="0" smtClean="0"/>
              <a:t>Gracias Facultad de Ciencias Económicas</a:t>
            </a:r>
          </a:p>
          <a:p>
            <a:pPr algn="ctr"/>
            <a:r>
              <a:rPr lang="es-AR" sz="3400" b="1" dirty="0" smtClean="0"/>
              <a:t>Universidad Nacional de Asunción!</a:t>
            </a:r>
          </a:p>
          <a:p>
            <a:pPr algn="ctr"/>
            <a:endParaRPr lang="es-AR" sz="3200" b="1" dirty="0"/>
          </a:p>
          <a:p>
            <a:pPr algn="ctr"/>
            <a:endParaRPr lang="es-AR" sz="3200" b="1" dirty="0" smtClean="0"/>
          </a:p>
          <a:p>
            <a:pPr algn="ctr"/>
            <a:endParaRPr lang="es-AR" sz="3200" b="1" dirty="0"/>
          </a:p>
          <a:p>
            <a:pPr algn="ctr"/>
            <a:endParaRPr lang="es-AR" sz="3200" b="1" dirty="0" smtClean="0"/>
          </a:p>
          <a:p>
            <a:pPr algn="just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3505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39552" y="1916832"/>
            <a:ext cx="82809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3600" dirty="0" smtClean="0"/>
              <a:t>Incertidumbre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3600" dirty="0" smtClean="0"/>
              <a:t>Esquema de Gestión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3600" dirty="0" smtClean="0"/>
              <a:t>Innovación Responsable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3600" dirty="0" smtClean="0"/>
              <a:t>Innovación Responsable en Finanzas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3600" dirty="0" smtClean="0"/>
              <a:t>Instrumentos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7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39552" y="1916832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3600" b="1" dirty="0" smtClean="0"/>
          </a:p>
          <a:p>
            <a:pPr algn="just"/>
            <a:r>
              <a:rPr lang="en-US" sz="3600" b="1" dirty="0" smtClean="0"/>
              <a:t>“Uncertainty </a:t>
            </a:r>
            <a:r>
              <a:rPr lang="en-US" sz="3600" b="1" dirty="0"/>
              <a:t>is the refuge of hope”</a:t>
            </a:r>
          </a:p>
          <a:p>
            <a:pPr algn="just"/>
            <a:endParaRPr lang="en-US" sz="3600" dirty="0"/>
          </a:p>
          <a:p>
            <a:pPr lvl="6" algn="just"/>
            <a:r>
              <a:rPr lang="en-US" sz="3600" dirty="0"/>
              <a:t>Henri-</a:t>
            </a:r>
            <a:r>
              <a:rPr lang="en-US" sz="3600" dirty="0" err="1"/>
              <a:t>Frédéric</a:t>
            </a:r>
            <a:r>
              <a:rPr lang="en-US" sz="3600" dirty="0"/>
              <a:t> </a:t>
            </a:r>
            <a:r>
              <a:rPr lang="en-US" sz="3600" dirty="0" err="1"/>
              <a:t>Amiel</a:t>
            </a:r>
            <a:endParaRPr lang="en-US" sz="3600" dirty="0"/>
          </a:p>
          <a:p>
            <a:pPr lvl="6" algn="just"/>
            <a:r>
              <a:rPr lang="en-US" sz="3600" dirty="0" err="1"/>
              <a:t>Filósofo</a:t>
            </a:r>
            <a:r>
              <a:rPr lang="en-US" sz="3600" dirty="0"/>
              <a:t> </a:t>
            </a:r>
            <a:r>
              <a:rPr lang="en-US" sz="3600" dirty="0" err="1"/>
              <a:t>suizo</a:t>
            </a:r>
            <a:r>
              <a:rPr lang="en-US" sz="3600" dirty="0"/>
              <a:t> 1821-1881.</a:t>
            </a:r>
          </a:p>
          <a:p>
            <a:endParaRPr lang="es-AR" sz="3600" dirty="0" smtClean="0"/>
          </a:p>
        </p:txBody>
      </p:sp>
    </p:spTree>
    <p:extLst>
      <p:ext uri="{BB962C8B-B14F-4D97-AF65-F5344CB8AC3E}">
        <p14:creationId xmlns:p14="http://schemas.microsoft.com/office/powerpoint/2010/main" val="348588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0" y="1124743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/>
              <a:t>Bernard </a:t>
            </a:r>
            <a:r>
              <a:rPr lang="es-AR" sz="2800" dirty="0" err="1"/>
              <a:t>Madoff</a:t>
            </a:r>
            <a:r>
              <a:rPr lang="es-AR" sz="2800" dirty="0"/>
              <a:t>, el banquero condenado por el fraude que alcanzó los 50.000 millones de dólares, el mayor fraude llevado a cabo por una sola persona. </a:t>
            </a:r>
            <a:endParaRPr lang="en-US" sz="2800" dirty="0"/>
          </a:p>
          <a:p>
            <a:endParaRPr lang="es-AR" sz="2800" dirty="0" smtClean="0"/>
          </a:p>
          <a:p>
            <a:r>
              <a:rPr lang="es-AR" sz="2800" dirty="0" err="1" smtClean="0"/>
              <a:t>Jérôme</a:t>
            </a:r>
            <a:r>
              <a:rPr lang="es-AR" sz="2800" dirty="0" smtClean="0"/>
              <a:t> </a:t>
            </a:r>
            <a:r>
              <a:rPr lang="es-AR" sz="2800" dirty="0" err="1"/>
              <a:t>Kerviel</a:t>
            </a:r>
            <a:r>
              <a:rPr lang="es-AR" sz="2800" dirty="0"/>
              <a:t>, como empleado en Société Générale, uno de los bancos más prestigiosos de Francia, el segundo en importancia y uno de los más grandes de Europa, protagonizó un desajuste financiero que hizo temblar los mercados en todos los continentes debido a actividades fraudulentas, con pérdidas de 4900 millones de euros</a:t>
            </a:r>
            <a:r>
              <a:rPr lang="es-AR" sz="28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AR" sz="2600" dirty="0"/>
          </a:p>
          <a:p>
            <a:r>
              <a:rPr lang="es-AR" sz="2800" b="1" dirty="0" smtClean="0"/>
              <a:t>No son </a:t>
            </a:r>
            <a:r>
              <a:rPr lang="es-AR" sz="2800" b="1" dirty="0"/>
              <a:t>las </a:t>
            </a:r>
            <a:r>
              <a:rPr lang="es-AR" sz="2800" b="1" dirty="0" smtClean="0"/>
              <a:t>personas...Son </a:t>
            </a:r>
            <a:r>
              <a:rPr lang="es-AR" sz="2800" b="1" dirty="0"/>
              <a:t>las organizaciones, “</a:t>
            </a:r>
            <a:r>
              <a:rPr lang="es-AR" sz="2800" b="1" dirty="0" err="1"/>
              <a:t>esxxxxxo</a:t>
            </a:r>
            <a:r>
              <a:rPr lang="es-AR" sz="2800" b="1" dirty="0" smtClean="0"/>
              <a:t>”!!!!</a:t>
            </a:r>
            <a:endParaRPr lang="es-AR" sz="2800" b="1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1466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809747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3742" y="1593044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/>
              <a:t>Dadas </a:t>
            </a:r>
            <a:r>
              <a:rPr lang="es-AR" sz="2800" dirty="0"/>
              <a:t>las diferentes contingencias a las que se enfrenta una </a:t>
            </a:r>
            <a:r>
              <a:rPr lang="es-AR" sz="2800" dirty="0" smtClean="0"/>
              <a:t>organización, sea </a:t>
            </a:r>
            <a:r>
              <a:rPr lang="es-AR" sz="2800" dirty="0"/>
              <a:t>cual fuere </a:t>
            </a:r>
            <a:r>
              <a:rPr lang="es-AR" sz="2800" dirty="0" smtClean="0"/>
              <a:t>de </a:t>
            </a:r>
            <a:r>
              <a:rPr lang="es-AR" sz="2800" dirty="0"/>
              <a:t>la que se trate, pública, privada, grande, pequeña, un individuo, un país, el </a:t>
            </a:r>
            <a:r>
              <a:rPr lang="es-AR" sz="2800" dirty="0" smtClean="0"/>
              <a:t>mundo, los esquemas de gestión apuntan a responder:</a:t>
            </a:r>
            <a:endParaRPr lang="en-US" sz="2800" dirty="0"/>
          </a:p>
          <a:p>
            <a:endParaRPr lang="es-AR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AR" sz="2800" dirty="0" smtClean="0"/>
              <a:t>qué </a:t>
            </a:r>
            <a:r>
              <a:rPr lang="es-AR" sz="2800" dirty="0"/>
              <a:t>proceder es más conveniente, si reducir, mantener o incrementar la </a:t>
            </a:r>
            <a:r>
              <a:rPr lang="es-AR" sz="2800" dirty="0" smtClean="0"/>
              <a:t>incertidumbre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AR" sz="2800" dirty="0" smtClean="0"/>
              <a:t>cuánto </a:t>
            </a:r>
            <a:r>
              <a:rPr lang="es-AR" sz="2800" dirty="0"/>
              <a:t>control es posible y quién debe ejercer dicho </a:t>
            </a:r>
            <a:r>
              <a:rPr lang="es-AR" sz="2800" dirty="0" smtClean="0"/>
              <a:t>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AR" sz="2800" dirty="0" smtClean="0"/>
              <a:t>qué </a:t>
            </a:r>
            <a:r>
              <a:rPr lang="es-AR" sz="2800" dirty="0"/>
              <a:t>nivel y qué clase de regulación es necesaria con el propósito de encontrar un balance adecuado entre la estabilidad y flexibilidad de los </a:t>
            </a:r>
            <a:r>
              <a:rPr lang="es-AR" sz="2800" dirty="0" smtClean="0"/>
              <a:t>sistemas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774567"/>
            <a:ext cx="3817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200" b="1" dirty="0" smtClean="0"/>
              <a:t>Esquemas </a:t>
            </a:r>
            <a:r>
              <a:rPr lang="es-AR" sz="3200" b="1" dirty="0"/>
              <a:t>de </a:t>
            </a:r>
            <a:r>
              <a:rPr lang="es-AR" sz="3200" b="1" dirty="0" smtClean="0"/>
              <a:t>Gestión</a:t>
            </a:r>
            <a:endParaRPr lang="es-AR" sz="3200" b="1" dirty="0"/>
          </a:p>
        </p:txBody>
      </p:sp>
    </p:spTree>
    <p:extLst>
      <p:ext uri="{BB962C8B-B14F-4D97-AF65-F5344CB8AC3E}">
        <p14:creationId xmlns:p14="http://schemas.microsoft.com/office/powerpoint/2010/main" val="11123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809747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21850" y="1340768"/>
            <a:ext cx="40311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 dirty="0" smtClean="0"/>
              <a:t>Representación</a:t>
            </a:r>
            <a:r>
              <a:rPr lang="en-US" sz="2400" b="1" dirty="0" smtClean="0"/>
              <a:t> de la </a:t>
            </a:r>
            <a:r>
              <a:rPr lang="en-US" sz="2400" b="1" dirty="0" err="1" smtClean="0"/>
              <a:t>Realidad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39615" y="6381328"/>
            <a:ext cx="2146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“</a:t>
            </a:r>
            <a:r>
              <a:rPr lang="en-US" sz="2400" b="1" dirty="0" err="1" smtClean="0"/>
              <a:t>Sensemaking</a:t>
            </a:r>
            <a:r>
              <a:rPr lang="en-US" sz="2400" b="1" dirty="0" smtClean="0"/>
              <a:t>”</a:t>
            </a:r>
            <a:endParaRPr lang="es-AR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38631" y="2276256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Actores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77724" y="2119651"/>
            <a:ext cx="1568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Consecuencias</a:t>
            </a:r>
            <a:r>
              <a:rPr lang="en-US" b="1" dirty="0" smtClean="0"/>
              <a:t>  </a:t>
            </a:r>
            <a:r>
              <a:rPr lang="en-US" b="1" dirty="0" err="1" smtClean="0"/>
              <a:t>Potenciales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17730" y="3105834"/>
            <a:ext cx="1129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Causas</a:t>
            </a:r>
            <a:r>
              <a:rPr lang="en-US" b="1" dirty="0" smtClean="0"/>
              <a:t> </a:t>
            </a:r>
            <a:r>
              <a:rPr lang="en-US" b="1" dirty="0" err="1" smtClean="0"/>
              <a:t>Externas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7730" y="5013176"/>
            <a:ext cx="1169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Causas</a:t>
            </a:r>
            <a:r>
              <a:rPr lang="en-US" b="1" dirty="0" smtClean="0"/>
              <a:t> </a:t>
            </a:r>
            <a:r>
              <a:rPr lang="en-US" b="1" dirty="0" err="1" smtClean="0"/>
              <a:t>Internas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10611" y="4071944"/>
            <a:ext cx="1772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Fuentes</a:t>
            </a:r>
          </a:p>
          <a:p>
            <a:pPr algn="ctr"/>
            <a:r>
              <a:rPr lang="en-US" b="1" dirty="0" err="1" smtClean="0"/>
              <a:t>Incertidumbre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75856" y="4071945"/>
            <a:ext cx="1631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Contenido</a:t>
            </a:r>
            <a:endParaRPr lang="en-US" b="1" dirty="0"/>
          </a:p>
          <a:p>
            <a:pPr algn="ctr"/>
            <a:r>
              <a:rPr lang="en-US" b="1" dirty="0" err="1" smtClean="0"/>
              <a:t>Incertidumbre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87060" y="4071943"/>
            <a:ext cx="1389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MecanismosControl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20272" y="3933445"/>
            <a:ext cx="1749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Decisión</a:t>
            </a:r>
            <a:r>
              <a:rPr lang="en-US" b="1" dirty="0" smtClean="0"/>
              <a:t> </a:t>
            </a:r>
            <a:r>
              <a:rPr lang="en-US" b="1" dirty="0" err="1" smtClean="0"/>
              <a:t>Operacional</a:t>
            </a:r>
            <a:r>
              <a:rPr lang="en-US" b="1" dirty="0" smtClean="0"/>
              <a:t> o </a:t>
            </a:r>
            <a:r>
              <a:rPr lang="en-US" b="1" dirty="0" err="1" smtClean="0"/>
              <a:t>Estrat</a:t>
            </a:r>
            <a:r>
              <a:rPr lang="es-AR" b="1" dirty="0" smtClean="0"/>
              <a:t>é</a:t>
            </a:r>
            <a:r>
              <a:rPr lang="en-US" b="1" dirty="0" err="1" smtClean="0"/>
              <a:t>gica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950" y="836712"/>
            <a:ext cx="3653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200" b="1" dirty="0"/>
              <a:t>Esquema de Gestión</a:t>
            </a:r>
            <a:endParaRPr lang="en-US" sz="3200" b="1" dirty="0"/>
          </a:p>
        </p:txBody>
      </p:sp>
      <p:sp>
        <p:nvSpPr>
          <p:cNvPr id="22" name="Oval 21"/>
          <p:cNvSpPr/>
          <p:nvPr/>
        </p:nvSpPr>
        <p:spPr>
          <a:xfrm>
            <a:off x="0" y="1802433"/>
            <a:ext cx="9143999" cy="457889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6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39552" y="1916832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b="1" dirty="0" smtClean="0"/>
              <a:t>“It </a:t>
            </a:r>
            <a:r>
              <a:rPr lang="en-US" sz="3600" b="1" dirty="0"/>
              <a:t>is not the strongest of the species that survives, nor the most intelligent that survives. It is the one that is most adaptable to change</a:t>
            </a:r>
            <a:r>
              <a:rPr lang="en-US" sz="3600" b="1" dirty="0" smtClean="0"/>
              <a:t>.”</a:t>
            </a:r>
            <a:endParaRPr lang="en-US" sz="3600" b="1" dirty="0"/>
          </a:p>
          <a:p>
            <a:pPr lvl="6" algn="just"/>
            <a:endParaRPr lang="en-US" sz="3600" dirty="0" smtClean="0"/>
          </a:p>
          <a:p>
            <a:pPr lvl="5" algn="just"/>
            <a:r>
              <a:rPr lang="en-US" sz="3600" dirty="0" smtClean="0"/>
              <a:t>Charles Robert Darwin</a:t>
            </a:r>
            <a:endParaRPr lang="en-US" sz="3600" dirty="0"/>
          </a:p>
          <a:p>
            <a:pPr lvl="5" algn="just"/>
            <a:r>
              <a:rPr lang="es-AR" sz="3600" dirty="0" smtClean="0"/>
              <a:t>Biólogo británico 1809-1882.</a:t>
            </a:r>
          </a:p>
          <a:p>
            <a:endParaRPr lang="es-AR" sz="3600" dirty="0" smtClean="0"/>
          </a:p>
        </p:txBody>
      </p:sp>
    </p:spTree>
    <p:extLst>
      <p:ext uri="{BB962C8B-B14F-4D97-AF65-F5344CB8AC3E}">
        <p14:creationId xmlns:p14="http://schemas.microsoft.com/office/powerpoint/2010/main" val="12770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0" y="980728"/>
            <a:ext cx="896448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600" b="1" dirty="0" smtClean="0"/>
              <a:t>Innovación Responsable</a:t>
            </a:r>
          </a:p>
          <a:p>
            <a:r>
              <a:rPr lang="es-AR" dirty="0" smtClean="0"/>
              <a:t> </a:t>
            </a:r>
            <a:endParaRPr lang="en-US" dirty="0"/>
          </a:p>
          <a:p>
            <a:pPr algn="just"/>
            <a:r>
              <a:rPr lang="es-AR" sz="3200" dirty="0" smtClean="0"/>
              <a:t>Proceso </a:t>
            </a:r>
            <a:r>
              <a:rPr lang="es-AR" sz="3200" dirty="0"/>
              <a:t>interactivo, transparente mediante el cual la actores sociales y los innovadores son mutuamente responsables en la aceptabilidad </a:t>
            </a:r>
            <a:r>
              <a:rPr lang="es-AR" sz="3200" dirty="0" smtClean="0"/>
              <a:t>ética, </a:t>
            </a:r>
            <a:r>
              <a:rPr lang="es-AR" sz="3200" dirty="0"/>
              <a:t>la sustentabilidad y la conveniencia social del proceso de innovación y su productos comercializables, con el fin de permitir un adecuado avance científico y tecnológico en la sociedad.</a:t>
            </a:r>
            <a:endParaRPr lang="en-US" sz="3200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10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65"/>
            <a:ext cx="9144000" cy="953763"/>
          </a:xfrm>
        </p:spPr>
        <p:txBody>
          <a:bodyPr>
            <a:normAutofit fontScale="90000"/>
          </a:bodyPr>
          <a:lstStyle/>
          <a:p>
            <a:r>
              <a:rPr lang="es-AR" b="1" dirty="0" smtClean="0"/>
              <a:t>Incertidumbre e Innovación Responsable</a:t>
            </a:r>
            <a:endParaRPr lang="es-A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0" y="836712"/>
            <a:ext cx="896448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500" b="1" dirty="0" smtClean="0"/>
              <a:t>Dimensiones de la Innovación Responsable</a:t>
            </a:r>
          </a:p>
          <a:p>
            <a:r>
              <a:rPr lang="es-AR" sz="3000" dirty="0"/>
              <a:t>T</a:t>
            </a:r>
            <a:r>
              <a:rPr lang="es-AR" sz="3000" dirty="0" smtClean="0"/>
              <a:t>oda organización al innovar en forma responsable toma un compromiso colectivo y continuo de ser:</a:t>
            </a:r>
            <a:r>
              <a:rPr lang="es-AR" sz="3200" dirty="0" smtClean="0"/>
              <a:t> </a:t>
            </a:r>
            <a:endParaRPr lang="en-US" sz="3200" dirty="0" smtClean="0"/>
          </a:p>
          <a:p>
            <a:pPr marL="2286000" lvl="4" indent="-457200" algn="just">
              <a:buFont typeface="Arial" panose="020B0604020202020204" pitchFamily="34" charset="0"/>
              <a:buChar char="•"/>
            </a:pPr>
            <a:r>
              <a:rPr lang="es-AR" sz="3200" b="1" dirty="0" smtClean="0"/>
              <a:t>Anticipatoria</a:t>
            </a:r>
            <a:r>
              <a:rPr lang="es-AR" sz="3200" dirty="0" smtClean="0"/>
              <a:t> </a:t>
            </a:r>
          </a:p>
          <a:p>
            <a:pPr marL="2286000" lvl="4" indent="-457200" algn="just">
              <a:buFont typeface="Arial" panose="020B0604020202020204" pitchFamily="34" charset="0"/>
              <a:buChar char="•"/>
            </a:pPr>
            <a:r>
              <a:rPr lang="es-AR" sz="3200" b="1" dirty="0" smtClean="0"/>
              <a:t>Reflexivo</a:t>
            </a:r>
            <a:r>
              <a:rPr lang="es-AR" sz="3200" dirty="0" smtClean="0"/>
              <a:t> </a:t>
            </a:r>
          </a:p>
          <a:p>
            <a:pPr marL="2286000" lvl="4" indent="-457200" algn="just">
              <a:buFont typeface="Arial" panose="020B0604020202020204" pitchFamily="34" charset="0"/>
              <a:buChar char="•"/>
            </a:pPr>
            <a:r>
              <a:rPr lang="es-AR" sz="3200" b="1" dirty="0" smtClean="0"/>
              <a:t>Deliberativo</a:t>
            </a:r>
            <a:r>
              <a:rPr lang="es-AR" sz="3200" dirty="0" smtClean="0"/>
              <a:t> </a:t>
            </a:r>
          </a:p>
          <a:p>
            <a:pPr marL="2286000" lvl="4" indent="-457200" algn="just">
              <a:buFont typeface="Arial" panose="020B0604020202020204" pitchFamily="34" charset="0"/>
              <a:buChar char="•"/>
            </a:pPr>
            <a:r>
              <a:rPr lang="es-AR" sz="3200" b="1" dirty="0" smtClean="0"/>
              <a:t>Responsable</a:t>
            </a:r>
            <a:endParaRPr lang="en-US" sz="3200" dirty="0"/>
          </a:p>
          <a:p>
            <a:endParaRPr lang="es-AR" sz="2800" dirty="0" smtClean="0"/>
          </a:p>
          <a:p>
            <a:r>
              <a:rPr lang="es-AR" sz="2800" dirty="0" smtClean="0"/>
              <a:t>Estas dimensiones se alinean con la definición de innovación responsable, lo que refleja una visión en la que la ciencia y la sociedad son solidarias entre sí en relación a la ética, la sustentabilidad y la deseabilidad social de la innovación.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0104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635</Words>
  <Application>Microsoft Office PowerPoint</Application>
  <PresentationFormat>On-screen Show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  <vt:lpstr>Incertidumbre e Innovación Responsable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Portnoy</dc:creator>
  <cp:lastModifiedBy>Silvia Portnoy</cp:lastModifiedBy>
  <cp:revision>28</cp:revision>
  <dcterms:created xsi:type="dcterms:W3CDTF">2015-09-08T14:29:46Z</dcterms:created>
  <dcterms:modified xsi:type="dcterms:W3CDTF">2015-09-08T20:56:44Z</dcterms:modified>
</cp:coreProperties>
</file>