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256" r:id="rId2"/>
    <p:sldId id="317" r:id="rId3"/>
    <p:sldId id="296" r:id="rId4"/>
    <p:sldId id="294" r:id="rId5"/>
    <p:sldId id="293" r:id="rId6"/>
    <p:sldId id="319" r:id="rId7"/>
    <p:sldId id="297" r:id="rId8"/>
    <p:sldId id="295" r:id="rId9"/>
    <p:sldId id="321" r:id="rId10"/>
    <p:sldId id="302" r:id="rId11"/>
    <p:sldId id="303" r:id="rId12"/>
    <p:sldId id="304" r:id="rId13"/>
    <p:sldId id="306" r:id="rId14"/>
    <p:sldId id="307" r:id="rId15"/>
    <p:sldId id="308" r:id="rId16"/>
    <p:sldId id="309" r:id="rId17"/>
    <p:sldId id="322" r:id="rId18"/>
    <p:sldId id="323" r:id="rId19"/>
    <p:sldId id="311" r:id="rId20"/>
    <p:sldId id="280" r:id="rId2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A4D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64" autoAdjust="0"/>
    <p:restoredTop sz="87797" autoAdjust="0"/>
  </p:normalViewPr>
  <p:slideViewPr>
    <p:cSldViewPr>
      <p:cViewPr varScale="1">
        <p:scale>
          <a:sx n="68" d="100"/>
          <a:sy n="68" d="100"/>
        </p:scale>
        <p:origin x="-1056" y="-90"/>
      </p:cViewPr>
      <p:guideLst>
        <p:guide orient="horz" pos="2160"/>
        <p:guide pos="2880"/>
      </p:guideLst>
    </p:cSldViewPr>
  </p:slideViewPr>
  <p:outlineViewPr>
    <p:cViewPr>
      <p:scale>
        <a:sx n="33" d="100"/>
        <a:sy n="33" d="100"/>
      </p:scale>
      <p:origin x="0" y="136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496"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MX"/>
  <c:clrMapOvr bg1="dk2" tx1="lt1" bg2="dk1" tx2="lt2" accent1="accent1" accent2="accent2" accent3="accent3" accent4="accent4" accent5="accent5" accent6="accent6" hlink="hlink" folHlink="folHlink"/>
  <c:chart>
    <c:title>
      <c:tx>
        <c:rich>
          <a:bodyPr/>
          <a:lstStyle/>
          <a:p>
            <a:pPr algn="ctr">
              <a:defRPr>
                <a:solidFill>
                  <a:schemeClr val="tx2"/>
                </a:solidFill>
              </a:defRPr>
            </a:pPr>
            <a:r>
              <a:rPr lang="en-US" sz="1800" b="1" i="0" baseline="0">
                <a:solidFill>
                  <a:schemeClr val="tx2"/>
                </a:solidFill>
                <a:effectLst/>
              </a:rPr>
              <a:t>Consumo de recursos de la humanidad</a:t>
            </a:r>
            <a:endParaRPr lang="en-US">
              <a:solidFill>
                <a:schemeClr val="tx2"/>
              </a:solidFill>
              <a:effectLst/>
            </a:endParaRPr>
          </a:p>
        </c:rich>
      </c:tx>
      <c:layout/>
    </c:title>
    <c:plotArea>
      <c:layout/>
      <c:scatterChart>
        <c:scatterStyle val="smoothMarker"/>
        <c:ser>
          <c:idx val="0"/>
          <c:order val="0"/>
          <c:tx>
            <c:strRef>
              <c:f>Sheet1!$G$22</c:f>
              <c:strCache>
                <c:ptCount val="1"/>
                <c:pt idx="0">
                  <c:v>% de biocapacidad</c:v>
                </c:pt>
              </c:strCache>
            </c:strRef>
          </c:tx>
          <c:spPr>
            <a:ln>
              <a:solidFill>
                <a:srgbClr val="002060"/>
              </a:solidFill>
            </a:ln>
          </c:spPr>
          <c:marker>
            <c:spPr>
              <a:solidFill>
                <a:srgbClr val="002060"/>
              </a:solidFill>
              <a:ln>
                <a:solidFill>
                  <a:srgbClr val="002060"/>
                </a:solidFill>
              </a:ln>
            </c:spPr>
          </c:marker>
          <c:xVal>
            <c:numRef>
              <c:f>Sheet1!$F$23:$F$34</c:f>
              <c:numCache>
                <c:formatCode>General</c:formatCode>
                <c:ptCount val="12"/>
                <c:pt idx="0">
                  <c:v>1961</c:v>
                </c:pt>
                <c:pt idx="1">
                  <c:v>1965</c:v>
                </c:pt>
                <c:pt idx="2">
                  <c:v>1970</c:v>
                </c:pt>
                <c:pt idx="3">
                  <c:v>1975</c:v>
                </c:pt>
                <c:pt idx="4">
                  <c:v>1980</c:v>
                </c:pt>
                <c:pt idx="5">
                  <c:v>1985</c:v>
                </c:pt>
                <c:pt idx="6">
                  <c:v>1990</c:v>
                </c:pt>
                <c:pt idx="7">
                  <c:v>1995</c:v>
                </c:pt>
                <c:pt idx="8">
                  <c:v>2000</c:v>
                </c:pt>
                <c:pt idx="9">
                  <c:v>2005</c:v>
                </c:pt>
                <c:pt idx="10">
                  <c:v>2010</c:v>
                </c:pt>
                <c:pt idx="11">
                  <c:v>2012</c:v>
                </c:pt>
              </c:numCache>
            </c:numRef>
          </c:xVal>
          <c:yVal>
            <c:numRef>
              <c:f>Sheet1!$G$23:$G$34</c:f>
              <c:numCache>
                <c:formatCode>0%</c:formatCode>
                <c:ptCount val="12"/>
                <c:pt idx="0">
                  <c:v>0.74000000000000232</c:v>
                </c:pt>
                <c:pt idx="1">
                  <c:v>0.85000000000000064</c:v>
                </c:pt>
                <c:pt idx="2">
                  <c:v>1</c:v>
                </c:pt>
                <c:pt idx="3">
                  <c:v>1.08</c:v>
                </c:pt>
                <c:pt idx="4">
                  <c:v>1.1599999999999948</c:v>
                </c:pt>
                <c:pt idx="5">
                  <c:v>1.1399999999999948</c:v>
                </c:pt>
                <c:pt idx="6">
                  <c:v>1.25</c:v>
                </c:pt>
                <c:pt idx="7">
                  <c:v>1.27</c:v>
                </c:pt>
                <c:pt idx="8">
                  <c:v>1.3</c:v>
                </c:pt>
                <c:pt idx="9">
                  <c:v>1.45</c:v>
                </c:pt>
                <c:pt idx="10">
                  <c:v>1.51</c:v>
                </c:pt>
                <c:pt idx="11">
                  <c:v>1.56</c:v>
                </c:pt>
              </c:numCache>
            </c:numRef>
          </c:yVal>
          <c:smooth val="1"/>
        </c:ser>
        <c:axId val="92039808"/>
        <c:axId val="90902528"/>
      </c:scatterChart>
      <c:valAx>
        <c:axId val="92039808"/>
        <c:scaling>
          <c:orientation val="minMax"/>
          <c:max val="2020"/>
          <c:min val="1960"/>
        </c:scaling>
        <c:axPos val="b"/>
        <c:numFmt formatCode="General" sourceLinked="1"/>
        <c:tickLblPos val="nextTo"/>
        <c:crossAx val="90902528"/>
        <c:crosses val="autoZero"/>
        <c:crossBetween val="midCat"/>
        <c:majorUnit val="10"/>
      </c:valAx>
      <c:valAx>
        <c:axId val="90902528"/>
        <c:scaling>
          <c:orientation val="minMax"/>
        </c:scaling>
        <c:axPos val="l"/>
        <c:majorGridlines/>
        <c:numFmt formatCode="0%" sourceLinked="1"/>
        <c:tickLblPos val="nextTo"/>
        <c:crossAx val="92039808"/>
        <c:crosses val="autoZero"/>
        <c:crossBetween val="midCat"/>
      </c:valAx>
      <c:spPr>
        <a:gradFill>
          <a:gsLst>
            <a:gs pos="0">
              <a:srgbClr val="FF0000"/>
            </a:gs>
            <a:gs pos="50000">
              <a:srgbClr val="FFFF00"/>
            </a:gs>
            <a:gs pos="100000">
              <a:srgbClr val="00B050"/>
            </a:gs>
          </a:gsLst>
          <a:lin ang="5400000" scaled="0"/>
        </a:gradFill>
      </c:spPr>
    </c:plotArea>
    <c:legend>
      <c:legendPos val="b"/>
      <c:layout/>
    </c:legend>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1269B2B-C0C6-4E92-A677-EB9F0D06FA8B}"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FC7F456-3FA7-4F64-B8BA-A7666164A79F}" type="slidenum">
              <a:rPr lang="es-ES" smtClean="0"/>
              <a:pPr/>
              <a:t>1</a:t>
            </a:fld>
            <a:endParaRPr lang="es-E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141"/>
          <p:cNvPicPr preferRelativeResize="0">
            <a:picLocks noChangeArrowheads="1"/>
          </p:cNvPicPr>
          <p:nvPr userDrawn="1"/>
        </p:nvPicPr>
        <p:blipFill>
          <a:blip r:embed="rId2" cstate="print"/>
          <a:srcRect/>
          <a:stretch>
            <a:fillRect/>
          </a:stretch>
        </p:blipFill>
        <p:spPr bwMode="auto">
          <a:xfrm>
            <a:off x="900113" y="333375"/>
            <a:ext cx="935037" cy="1079500"/>
          </a:xfrm>
          <a:prstGeom prst="rect">
            <a:avLst/>
          </a:prstGeom>
          <a:noFill/>
          <a:ln w="9525">
            <a:noFill/>
            <a:miter lim="800000"/>
            <a:headEnd/>
            <a:tailEnd/>
          </a:ln>
        </p:spPr>
      </p:pic>
      <p:pic>
        <p:nvPicPr>
          <p:cNvPr id="5" name="Picture 143" descr="logo_alafec completo"/>
          <p:cNvPicPr>
            <a:picLocks noChangeAspect="1" noChangeArrowheads="1"/>
          </p:cNvPicPr>
          <p:nvPr userDrawn="1"/>
        </p:nvPicPr>
        <p:blipFill>
          <a:blip r:embed="rId3" cstate="print"/>
          <a:srcRect/>
          <a:stretch>
            <a:fillRect/>
          </a:stretch>
        </p:blipFill>
        <p:spPr bwMode="auto">
          <a:xfrm>
            <a:off x="3348038" y="66675"/>
            <a:ext cx="1657350" cy="1633538"/>
          </a:xfrm>
          <a:prstGeom prst="rect">
            <a:avLst/>
          </a:prstGeom>
          <a:noFill/>
          <a:ln w="9525">
            <a:noFill/>
            <a:miter lim="800000"/>
            <a:headEnd/>
            <a:tailEnd/>
          </a:ln>
        </p:spPr>
      </p:pic>
      <p:sp>
        <p:nvSpPr>
          <p:cNvPr id="5255" name="Rectangle 135"/>
          <p:cNvSpPr>
            <a:spLocks noGrp="1" noChangeArrowheads="1"/>
          </p:cNvSpPr>
          <p:nvPr>
            <p:ph type="ctrTitle" sz="quarter"/>
          </p:nvPr>
        </p:nvSpPr>
        <p:spPr>
          <a:xfrm>
            <a:off x="685800" y="1827213"/>
            <a:ext cx="7772400" cy="1627187"/>
          </a:xfrm>
        </p:spPr>
        <p:txBody>
          <a:bodyPr/>
          <a:lstStyle>
            <a:lvl1pPr>
              <a:defRPr/>
            </a:lvl1pPr>
          </a:lstStyle>
          <a:p>
            <a:endParaRPr lang="es-MX"/>
          </a:p>
        </p:txBody>
      </p:sp>
      <p:sp>
        <p:nvSpPr>
          <p:cNvPr id="5256"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ES"/>
              <a:t>Haga clic para modificar el estilo de subtítulo del patrón</a:t>
            </a:r>
          </a:p>
        </p:txBody>
      </p:sp>
      <p:sp>
        <p:nvSpPr>
          <p:cNvPr id="7" name="Rectangle 137"/>
          <p:cNvSpPr>
            <a:spLocks noGrp="1" noChangeArrowheads="1"/>
          </p:cNvSpPr>
          <p:nvPr>
            <p:ph type="dt" sz="quarter" idx="10"/>
          </p:nvPr>
        </p:nvSpPr>
        <p:spPr/>
        <p:txBody>
          <a:bodyPr/>
          <a:lstStyle>
            <a:lvl1pPr>
              <a:defRPr/>
            </a:lvl1pPr>
          </a:lstStyle>
          <a:p>
            <a:pPr>
              <a:defRPr/>
            </a:pPr>
            <a:endParaRPr lang="es-ES"/>
          </a:p>
        </p:txBody>
      </p:sp>
      <p:sp>
        <p:nvSpPr>
          <p:cNvPr id="8" name="Rectangle 138"/>
          <p:cNvSpPr>
            <a:spLocks noGrp="1" noChangeArrowheads="1"/>
          </p:cNvSpPr>
          <p:nvPr>
            <p:ph type="ftr" sz="quarter" idx="11"/>
          </p:nvPr>
        </p:nvSpPr>
        <p:spPr/>
        <p:txBody>
          <a:bodyPr/>
          <a:lstStyle>
            <a:lvl1pPr>
              <a:defRPr/>
            </a:lvl1pPr>
          </a:lstStyle>
          <a:p>
            <a:pPr>
              <a:defRPr/>
            </a:pPr>
            <a:endParaRPr lang="es-ES"/>
          </a:p>
        </p:txBody>
      </p:sp>
      <p:sp>
        <p:nvSpPr>
          <p:cNvPr id="9" name="Rectangle 139"/>
          <p:cNvSpPr>
            <a:spLocks noGrp="1" noChangeArrowheads="1"/>
          </p:cNvSpPr>
          <p:nvPr>
            <p:ph type="sldNum" sz="quarter" idx="12"/>
          </p:nvPr>
        </p:nvSpPr>
        <p:spPr/>
        <p:txBody>
          <a:bodyPr/>
          <a:lstStyle>
            <a:lvl1pPr>
              <a:defRPr/>
            </a:lvl1pPr>
          </a:lstStyle>
          <a:p>
            <a:pPr>
              <a:defRPr/>
            </a:pPr>
            <a:fld id="{BC6A9D52-B67C-4DF8-BE0F-1082D37D82B1}" type="slidenum">
              <a:rPr lang="es-ES"/>
              <a:pPr>
                <a:defRPr/>
              </a:pPr>
              <a:t>‹Nº›</a:t>
            </a:fld>
            <a:endParaRPr lang="es-ES"/>
          </a:p>
        </p:txBody>
      </p:sp>
      <p:pic>
        <p:nvPicPr>
          <p:cNvPr id="10" name="9 Imagen" descr="Logo UNA.jpg"/>
          <p:cNvPicPr>
            <a:picLocks noChangeAspect="1"/>
          </p:cNvPicPr>
          <p:nvPr userDrawn="1"/>
        </p:nvPicPr>
        <p:blipFill>
          <a:blip r:embed="rId4" cstate="print"/>
          <a:stretch>
            <a:fillRect/>
          </a:stretch>
        </p:blipFill>
        <p:spPr>
          <a:xfrm>
            <a:off x="7164288" y="332656"/>
            <a:ext cx="1002804" cy="131490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39"/>
          <p:cNvSpPr>
            <a:spLocks noGrp="1" noChangeArrowheads="1"/>
          </p:cNvSpPr>
          <p:nvPr>
            <p:ph type="dt" sz="half" idx="10"/>
          </p:nvPr>
        </p:nvSpPr>
        <p:spPr>
          <a:ln/>
        </p:spPr>
        <p:txBody>
          <a:bodyPr/>
          <a:lstStyle>
            <a:lvl1pPr>
              <a:defRPr/>
            </a:lvl1pPr>
          </a:lstStyle>
          <a:p>
            <a:pPr>
              <a:defRPr/>
            </a:pPr>
            <a:endParaRPr lang="es-ES"/>
          </a:p>
        </p:txBody>
      </p:sp>
      <p:sp>
        <p:nvSpPr>
          <p:cNvPr id="5" name="Rectangle 140"/>
          <p:cNvSpPr>
            <a:spLocks noGrp="1" noChangeArrowheads="1"/>
          </p:cNvSpPr>
          <p:nvPr>
            <p:ph type="ftr" sz="quarter" idx="11"/>
          </p:nvPr>
        </p:nvSpPr>
        <p:spPr>
          <a:ln/>
        </p:spPr>
        <p:txBody>
          <a:bodyPr/>
          <a:lstStyle>
            <a:lvl1pPr>
              <a:defRPr/>
            </a:lvl1pPr>
          </a:lstStyle>
          <a:p>
            <a:pPr>
              <a:defRPr/>
            </a:pPr>
            <a:endParaRPr lang="es-ES"/>
          </a:p>
        </p:txBody>
      </p:sp>
      <p:sp>
        <p:nvSpPr>
          <p:cNvPr id="6" name="Rectangle 141"/>
          <p:cNvSpPr>
            <a:spLocks noGrp="1" noChangeArrowheads="1"/>
          </p:cNvSpPr>
          <p:nvPr>
            <p:ph type="sldNum" sz="quarter" idx="12"/>
          </p:nvPr>
        </p:nvSpPr>
        <p:spPr>
          <a:ln/>
        </p:spPr>
        <p:txBody>
          <a:bodyPr/>
          <a:lstStyle>
            <a:lvl1pPr>
              <a:defRPr/>
            </a:lvl1pPr>
          </a:lstStyle>
          <a:p>
            <a:pPr>
              <a:defRPr/>
            </a:pPr>
            <a:fld id="{49F50BB0-9F8E-47A7-AE26-FE12A77192CE}"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301625"/>
            <a:ext cx="1943100" cy="579437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85800" y="301625"/>
            <a:ext cx="5676900" cy="57943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39"/>
          <p:cNvSpPr>
            <a:spLocks noGrp="1" noChangeArrowheads="1"/>
          </p:cNvSpPr>
          <p:nvPr>
            <p:ph type="dt" sz="half" idx="10"/>
          </p:nvPr>
        </p:nvSpPr>
        <p:spPr>
          <a:ln/>
        </p:spPr>
        <p:txBody>
          <a:bodyPr/>
          <a:lstStyle>
            <a:lvl1pPr>
              <a:defRPr/>
            </a:lvl1pPr>
          </a:lstStyle>
          <a:p>
            <a:pPr>
              <a:defRPr/>
            </a:pPr>
            <a:endParaRPr lang="es-ES"/>
          </a:p>
        </p:txBody>
      </p:sp>
      <p:sp>
        <p:nvSpPr>
          <p:cNvPr id="5" name="Rectangle 140"/>
          <p:cNvSpPr>
            <a:spLocks noGrp="1" noChangeArrowheads="1"/>
          </p:cNvSpPr>
          <p:nvPr>
            <p:ph type="ftr" sz="quarter" idx="11"/>
          </p:nvPr>
        </p:nvSpPr>
        <p:spPr>
          <a:ln/>
        </p:spPr>
        <p:txBody>
          <a:bodyPr/>
          <a:lstStyle>
            <a:lvl1pPr>
              <a:defRPr/>
            </a:lvl1pPr>
          </a:lstStyle>
          <a:p>
            <a:pPr>
              <a:defRPr/>
            </a:pPr>
            <a:endParaRPr lang="es-ES"/>
          </a:p>
        </p:txBody>
      </p:sp>
      <p:sp>
        <p:nvSpPr>
          <p:cNvPr id="6" name="Rectangle 141"/>
          <p:cNvSpPr>
            <a:spLocks noGrp="1" noChangeArrowheads="1"/>
          </p:cNvSpPr>
          <p:nvPr>
            <p:ph type="sldNum" sz="quarter" idx="12"/>
          </p:nvPr>
        </p:nvSpPr>
        <p:spPr>
          <a:ln/>
        </p:spPr>
        <p:txBody>
          <a:bodyPr/>
          <a:lstStyle>
            <a:lvl1pPr>
              <a:defRPr/>
            </a:lvl1pPr>
          </a:lstStyle>
          <a:p>
            <a:pPr>
              <a:defRPr/>
            </a:pPr>
            <a:fld id="{AF63E5CF-B554-4FD3-8B15-FAB40E1D68D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139"/>
          <p:cNvSpPr>
            <a:spLocks noGrp="1" noChangeArrowheads="1"/>
          </p:cNvSpPr>
          <p:nvPr>
            <p:ph type="dt" sz="half" idx="10"/>
          </p:nvPr>
        </p:nvSpPr>
        <p:spPr>
          <a:ln/>
        </p:spPr>
        <p:txBody>
          <a:bodyPr/>
          <a:lstStyle>
            <a:lvl1pPr>
              <a:defRPr/>
            </a:lvl1pPr>
          </a:lstStyle>
          <a:p>
            <a:pPr>
              <a:defRPr/>
            </a:pPr>
            <a:endParaRPr lang="es-ES"/>
          </a:p>
        </p:txBody>
      </p:sp>
      <p:sp>
        <p:nvSpPr>
          <p:cNvPr id="5" name="Rectangle 140"/>
          <p:cNvSpPr>
            <a:spLocks noGrp="1" noChangeArrowheads="1"/>
          </p:cNvSpPr>
          <p:nvPr>
            <p:ph type="ftr" sz="quarter" idx="11"/>
          </p:nvPr>
        </p:nvSpPr>
        <p:spPr>
          <a:ln/>
        </p:spPr>
        <p:txBody>
          <a:bodyPr/>
          <a:lstStyle>
            <a:lvl1pPr>
              <a:defRPr/>
            </a:lvl1pPr>
          </a:lstStyle>
          <a:p>
            <a:pPr>
              <a:defRPr/>
            </a:pPr>
            <a:endParaRPr lang="es-ES"/>
          </a:p>
        </p:txBody>
      </p:sp>
      <p:sp>
        <p:nvSpPr>
          <p:cNvPr id="6" name="Rectangle 141"/>
          <p:cNvSpPr>
            <a:spLocks noGrp="1" noChangeArrowheads="1"/>
          </p:cNvSpPr>
          <p:nvPr>
            <p:ph type="sldNum" sz="quarter" idx="12"/>
          </p:nvPr>
        </p:nvSpPr>
        <p:spPr>
          <a:ln/>
        </p:spPr>
        <p:txBody>
          <a:bodyPr/>
          <a:lstStyle>
            <a:lvl1pPr>
              <a:defRPr/>
            </a:lvl1pPr>
          </a:lstStyle>
          <a:p>
            <a:pPr>
              <a:defRPr/>
            </a:pPr>
            <a:fld id="{09F62FD0-9DFF-4D55-9C50-B0D48829A8D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39"/>
          <p:cNvSpPr>
            <a:spLocks noGrp="1" noChangeArrowheads="1"/>
          </p:cNvSpPr>
          <p:nvPr>
            <p:ph type="dt" sz="half" idx="10"/>
          </p:nvPr>
        </p:nvSpPr>
        <p:spPr>
          <a:ln/>
        </p:spPr>
        <p:txBody>
          <a:bodyPr/>
          <a:lstStyle>
            <a:lvl1pPr>
              <a:defRPr/>
            </a:lvl1pPr>
          </a:lstStyle>
          <a:p>
            <a:pPr>
              <a:defRPr/>
            </a:pPr>
            <a:endParaRPr lang="es-ES"/>
          </a:p>
        </p:txBody>
      </p:sp>
      <p:sp>
        <p:nvSpPr>
          <p:cNvPr id="5" name="Rectangle 140"/>
          <p:cNvSpPr>
            <a:spLocks noGrp="1" noChangeArrowheads="1"/>
          </p:cNvSpPr>
          <p:nvPr>
            <p:ph type="ftr" sz="quarter" idx="11"/>
          </p:nvPr>
        </p:nvSpPr>
        <p:spPr>
          <a:ln/>
        </p:spPr>
        <p:txBody>
          <a:bodyPr/>
          <a:lstStyle>
            <a:lvl1pPr>
              <a:defRPr/>
            </a:lvl1pPr>
          </a:lstStyle>
          <a:p>
            <a:pPr>
              <a:defRPr/>
            </a:pPr>
            <a:endParaRPr lang="es-ES"/>
          </a:p>
        </p:txBody>
      </p:sp>
      <p:sp>
        <p:nvSpPr>
          <p:cNvPr id="6" name="Rectangle 141"/>
          <p:cNvSpPr>
            <a:spLocks noGrp="1" noChangeArrowheads="1"/>
          </p:cNvSpPr>
          <p:nvPr>
            <p:ph type="sldNum" sz="quarter" idx="12"/>
          </p:nvPr>
        </p:nvSpPr>
        <p:spPr>
          <a:ln/>
        </p:spPr>
        <p:txBody>
          <a:bodyPr/>
          <a:lstStyle>
            <a:lvl1pPr>
              <a:defRPr/>
            </a:lvl1pPr>
          </a:lstStyle>
          <a:p>
            <a:pPr>
              <a:defRPr/>
            </a:pPr>
            <a:fld id="{E8948E0D-60CA-4AB3-9B42-C6CE2C7F28B0}"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139"/>
          <p:cNvSpPr>
            <a:spLocks noGrp="1" noChangeArrowheads="1"/>
          </p:cNvSpPr>
          <p:nvPr>
            <p:ph type="dt" sz="half" idx="10"/>
          </p:nvPr>
        </p:nvSpPr>
        <p:spPr>
          <a:ln/>
        </p:spPr>
        <p:txBody>
          <a:bodyPr/>
          <a:lstStyle>
            <a:lvl1pPr>
              <a:defRPr/>
            </a:lvl1pPr>
          </a:lstStyle>
          <a:p>
            <a:pPr>
              <a:defRPr/>
            </a:pPr>
            <a:endParaRPr lang="es-ES"/>
          </a:p>
        </p:txBody>
      </p:sp>
      <p:sp>
        <p:nvSpPr>
          <p:cNvPr id="6" name="Rectangle 140"/>
          <p:cNvSpPr>
            <a:spLocks noGrp="1" noChangeArrowheads="1"/>
          </p:cNvSpPr>
          <p:nvPr>
            <p:ph type="ftr" sz="quarter" idx="11"/>
          </p:nvPr>
        </p:nvSpPr>
        <p:spPr>
          <a:ln/>
        </p:spPr>
        <p:txBody>
          <a:bodyPr/>
          <a:lstStyle>
            <a:lvl1pPr>
              <a:defRPr/>
            </a:lvl1pPr>
          </a:lstStyle>
          <a:p>
            <a:pPr>
              <a:defRPr/>
            </a:pPr>
            <a:endParaRPr lang="es-ES"/>
          </a:p>
        </p:txBody>
      </p:sp>
      <p:sp>
        <p:nvSpPr>
          <p:cNvPr id="7" name="Rectangle 141"/>
          <p:cNvSpPr>
            <a:spLocks noGrp="1" noChangeArrowheads="1"/>
          </p:cNvSpPr>
          <p:nvPr>
            <p:ph type="sldNum" sz="quarter" idx="12"/>
          </p:nvPr>
        </p:nvSpPr>
        <p:spPr>
          <a:ln/>
        </p:spPr>
        <p:txBody>
          <a:bodyPr/>
          <a:lstStyle>
            <a:lvl1pPr>
              <a:defRPr/>
            </a:lvl1pPr>
          </a:lstStyle>
          <a:p>
            <a:pPr>
              <a:defRPr/>
            </a:pPr>
            <a:fld id="{8A44C843-1217-44AA-B03D-451DA9CE135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139"/>
          <p:cNvSpPr>
            <a:spLocks noGrp="1" noChangeArrowheads="1"/>
          </p:cNvSpPr>
          <p:nvPr>
            <p:ph type="dt" sz="half" idx="10"/>
          </p:nvPr>
        </p:nvSpPr>
        <p:spPr>
          <a:ln/>
        </p:spPr>
        <p:txBody>
          <a:bodyPr/>
          <a:lstStyle>
            <a:lvl1pPr>
              <a:defRPr/>
            </a:lvl1pPr>
          </a:lstStyle>
          <a:p>
            <a:pPr>
              <a:defRPr/>
            </a:pPr>
            <a:endParaRPr lang="es-ES"/>
          </a:p>
        </p:txBody>
      </p:sp>
      <p:sp>
        <p:nvSpPr>
          <p:cNvPr id="8" name="Rectangle 140"/>
          <p:cNvSpPr>
            <a:spLocks noGrp="1" noChangeArrowheads="1"/>
          </p:cNvSpPr>
          <p:nvPr>
            <p:ph type="ftr" sz="quarter" idx="11"/>
          </p:nvPr>
        </p:nvSpPr>
        <p:spPr>
          <a:ln/>
        </p:spPr>
        <p:txBody>
          <a:bodyPr/>
          <a:lstStyle>
            <a:lvl1pPr>
              <a:defRPr/>
            </a:lvl1pPr>
          </a:lstStyle>
          <a:p>
            <a:pPr>
              <a:defRPr/>
            </a:pPr>
            <a:endParaRPr lang="es-ES"/>
          </a:p>
        </p:txBody>
      </p:sp>
      <p:sp>
        <p:nvSpPr>
          <p:cNvPr id="9" name="Rectangle 141"/>
          <p:cNvSpPr>
            <a:spLocks noGrp="1" noChangeArrowheads="1"/>
          </p:cNvSpPr>
          <p:nvPr>
            <p:ph type="sldNum" sz="quarter" idx="12"/>
          </p:nvPr>
        </p:nvSpPr>
        <p:spPr>
          <a:ln/>
        </p:spPr>
        <p:txBody>
          <a:bodyPr/>
          <a:lstStyle>
            <a:lvl1pPr>
              <a:defRPr/>
            </a:lvl1pPr>
          </a:lstStyle>
          <a:p>
            <a:pPr>
              <a:defRPr/>
            </a:pPr>
            <a:fld id="{F9219E90-1E2D-42AF-86AE-1C81CF929DB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139"/>
          <p:cNvSpPr>
            <a:spLocks noGrp="1" noChangeArrowheads="1"/>
          </p:cNvSpPr>
          <p:nvPr>
            <p:ph type="dt" sz="half" idx="10"/>
          </p:nvPr>
        </p:nvSpPr>
        <p:spPr>
          <a:ln/>
        </p:spPr>
        <p:txBody>
          <a:bodyPr/>
          <a:lstStyle>
            <a:lvl1pPr>
              <a:defRPr/>
            </a:lvl1pPr>
          </a:lstStyle>
          <a:p>
            <a:pPr>
              <a:defRPr/>
            </a:pPr>
            <a:endParaRPr lang="es-ES"/>
          </a:p>
        </p:txBody>
      </p:sp>
      <p:sp>
        <p:nvSpPr>
          <p:cNvPr id="4" name="Rectangle 140"/>
          <p:cNvSpPr>
            <a:spLocks noGrp="1" noChangeArrowheads="1"/>
          </p:cNvSpPr>
          <p:nvPr>
            <p:ph type="ftr" sz="quarter" idx="11"/>
          </p:nvPr>
        </p:nvSpPr>
        <p:spPr>
          <a:ln/>
        </p:spPr>
        <p:txBody>
          <a:bodyPr/>
          <a:lstStyle>
            <a:lvl1pPr>
              <a:defRPr/>
            </a:lvl1pPr>
          </a:lstStyle>
          <a:p>
            <a:pPr>
              <a:defRPr/>
            </a:pPr>
            <a:endParaRPr lang="es-ES"/>
          </a:p>
        </p:txBody>
      </p:sp>
      <p:sp>
        <p:nvSpPr>
          <p:cNvPr id="5" name="Rectangle 141"/>
          <p:cNvSpPr>
            <a:spLocks noGrp="1" noChangeArrowheads="1"/>
          </p:cNvSpPr>
          <p:nvPr>
            <p:ph type="sldNum" sz="quarter" idx="12"/>
          </p:nvPr>
        </p:nvSpPr>
        <p:spPr>
          <a:ln/>
        </p:spPr>
        <p:txBody>
          <a:bodyPr/>
          <a:lstStyle>
            <a:lvl1pPr>
              <a:defRPr/>
            </a:lvl1pPr>
          </a:lstStyle>
          <a:p>
            <a:pPr>
              <a:defRPr/>
            </a:pPr>
            <a:fld id="{3E4F44AE-54CE-40BB-B2C6-E85465A985F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39"/>
          <p:cNvSpPr>
            <a:spLocks noGrp="1" noChangeArrowheads="1"/>
          </p:cNvSpPr>
          <p:nvPr>
            <p:ph type="dt" sz="half" idx="10"/>
          </p:nvPr>
        </p:nvSpPr>
        <p:spPr>
          <a:ln/>
        </p:spPr>
        <p:txBody>
          <a:bodyPr/>
          <a:lstStyle>
            <a:lvl1pPr>
              <a:defRPr/>
            </a:lvl1pPr>
          </a:lstStyle>
          <a:p>
            <a:pPr>
              <a:defRPr/>
            </a:pPr>
            <a:endParaRPr lang="es-ES"/>
          </a:p>
        </p:txBody>
      </p:sp>
      <p:sp>
        <p:nvSpPr>
          <p:cNvPr id="3" name="Rectangle 140"/>
          <p:cNvSpPr>
            <a:spLocks noGrp="1" noChangeArrowheads="1"/>
          </p:cNvSpPr>
          <p:nvPr>
            <p:ph type="ftr" sz="quarter" idx="11"/>
          </p:nvPr>
        </p:nvSpPr>
        <p:spPr>
          <a:ln/>
        </p:spPr>
        <p:txBody>
          <a:bodyPr/>
          <a:lstStyle>
            <a:lvl1pPr>
              <a:defRPr/>
            </a:lvl1pPr>
          </a:lstStyle>
          <a:p>
            <a:pPr>
              <a:defRPr/>
            </a:pPr>
            <a:endParaRPr lang="es-ES"/>
          </a:p>
        </p:txBody>
      </p:sp>
      <p:sp>
        <p:nvSpPr>
          <p:cNvPr id="4" name="Rectangle 141"/>
          <p:cNvSpPr>
            <a:spLocks noGrp="1" noChangeArrowheads="1"/>
          </p:cNvSpPr>
          <p:nvPr>
            <p:ph type="sldNum" sz="quarter" idx="12"/>
          </p:nvPr>
        </p:nvSpPr>
        <p:spPr>
          <a:ln/>
        </p:spPr>
        <p:txBody>
          <a:bodyPr/>
          <a:lstStyle>
            <a:lvl1pPr>
              <a:defRPr/>
            </a:lvl1pPr>
          </a:lstStyle>
          <a:p>
            <a:pPr>
              <a:defRPr/>
            </a:pPr>
            <a:fld id="{CAB542AA-18D8-43E7-AA3E-B5C9B6B9E97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39"/>
          <p:cNvSpPr>
            <a:spLocks noGrp="1" noChangeArrowheads="1"/>
          </p:cNvSpPr>
          <p:nvPr>
            <p:ph type="dt" sz="half" idx="10"/>
          </p:nvPr>
        </p:nvSpPr>
        <p:spPr>
          <a:ln/>
        </p:spPr>
        <p:txBody>
          <a:bodyPr/>
          <a:lstStyle>
            <a:lvl1pPr>
              <a:defRPr/>
            </a:lvl1pPr>
          </a:lstStyle>
          <a:p>
            <a:pPr>
              <a:defRPr/>
            </a:pPr>
            <a:endParaRPr lang="es-ES"/>
          </a:p>
        </p:txBody>
      </p:sp>
      <p:sp>
        <p:nvSpPr>
          <p:cNvPr id="6" name="Rectangle 140"/>
          <p:cNvSpPr>
            <a:spLocks noGrp="1" noChangeArrowheads="1"/>
          </p:cNvSpPr>
          <p:nvPr>
            <p:ph type="ftr" sz="quarter" idx="11"/>
          </p:nvPr>
        </p:nvSpPr>
        <p:spPr>
          <a:ln/>
        </p:spPr>
        <p:txBody>
          <a:bodyPr/>
          <a:lstStyle>
            <a:lvl1pPr>
              <a:defRPr/>
            </a:lvl1pPr>
          </a:lstStyle>
          <a:p>
            <a:pPr>
              <a:defRPr/>
            </a:pPr>
            <a:endParaRPr lang="es-ES"/>
          </a:p>
        </p:txBody>
      </p:sp>
      <p:sp>
        <p:nvSpPr>
          <p:cNvPr id="7" name="Rectangle 141"/>
          <p:cNvSpPr>
            <a:spLocks noGrp="1" noChangeArrowheads="1"/>
          </p:cNvSpPr>
          <p:nvPr>
            <p:ph type="sldNum" sz="quarter" idx="12"/>
          </p:nvPr>
        </p:nvSpPr>
        <p:spPr>
          <a:ln/>
        </p:spPr>
        <p:txBody>
          <a:bodyPr/>
          <a:lstStyle>
            <a:lvl1pPr>
              <a:defRPr/>
            </a:lvl1pPr>
          </a:lstStyle>
          <a:p>
            <a:pPr>
              <a:defRPr/>
            </a:pPr>
            <a:fld id="{C53B932D-486E-4A30-9727-17D4337C130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39"/>
          <p:cNvSpPr>
            <a:spLocks noGrp="1" noChangeArrowheads="1"/>
          </p:cNvSpPr>
          <p:nvPr>
            <p:ph type="dt" sz="half" idx="10"/>
          </p:nvPr>
        </p:nvSpPr>
        <p:spPr>
          <a:ln/>
        </p:spPr>
        <p:txBody>
          <a:bodyPr/>
          <a:lstStyle>
            <a:lvl1pPr>
              <a:defRPr/>
            </a:lvl1pPr>
          </a:lstStyle>
          <a:p>
            <a:pPr>
              <a:defRPr/>
            </a:pPr>
            <a:endParaRPr lang="es-ES"/>
          </a:p>
        </p:txBody>
      </p:sp>
      <p:sp>
        <p:nvSpPr>
          <p:cNvPr id="6" name="Rectangle 140"/>
          <p:cNvSpPr>
            <a:spLocks noGrp="1" noChangeArrowheads="1"/>
          </p:cNvSpPr>
          <p:nvPr>
            <p:ph type="ftr" sz="quarter" idx="11"/>
          </p:nvPr>
        </p:nvSpPr>
        <p:spPr>
          <a:ln/>
        </p:spPr>
        <p:txBody>
          <a:bodyPr/>
          <a:lstStyle>
            <a:lvl1pPr>
              <a:defRPr/>
            </a:lvl1pPr>
          </a:lstStyle>
          <a:p>
            <a:pPr>
              <a:defRPr/>
            </a:pPr>
            <a:endParaRPr lang="es-ES"/>
          </a:p>
        </p:txBody>
      </p:sp>
      <p:sp>
        <p:nvSpPr>
          <p:cNvPr id="7" name="Rectangle 141"/>
          <p:cNvSpPr>
            <a:spLocks noGrp="1" noChangeArrowheads="1"/>
          </p:cNvSpPr>
          <p:nvPr>
            <p:ph type="sldNum" sz="quarter" idx="12"/>
          </p:nvPr>
        </p:nvSpPr>
        <p:spPr>
          <a:ln/>
        </p:spPr>
        <p:txBody>
          <a:bodyPr/>
          <a:lstStyle>
            <a:lvl1pPr>
              <a:defRPr/>
            </a:lvl1pPr>
          </a:lstStyle>
          <a:p>
            <a:pPr>
              <a:defRPr/>
            </a:pPr>
            <a:fld id="{70E85D29-0E81-476F-97DC-41AA5FCFAD3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1028"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9"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235"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
          </a:p>
        </p:txBody>
      </p:sp>
      <p:sp>
        <p:nvSpPr>
          <p:cNvPr id="4236"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4237"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CC2ADDD-DB35-4D93-B781-FB79FF8A5FE7}" type="slidenum">
              <a:rPr lang="es-ES"/>
              <a:pPr>
                <a:defRPr/>
              </a:pPr>
              <a:t>‹Nº›</a:t>
            </a:fld>
            <a:endParaRPr lang="es-ES"/>
          </a:p>
        </p:txBody>
      </p:sp>
      <p:pic>
        <p:nvPicPr>
          <p:cNvPr id="1033" name="Picture 144" descr="logo_alafec completo"/>
          <p:cNvPicPr>
            <a:picLocks noChangeAspect="1" noChangeArrowheads="1"/>
          </p:cNvPicPr>
          <p:nvPr userDrawn="1"/>
        </p:nvPicPr>
        <p:blipFill>
          <a:blip r:embed="rId14" cstate="print"/>
          <a:srcRect/>
          <a:stretch>
            <a:fillRect/>
          </a:stretch>
        </p:blipFill>
        <p:spPr bwMode="auto">
          <a:xfrm>
            <a:off x="71438" y="376238"/>
            <a:ext cx="468312" cy="460375"/>
          </a:xfrm>
          <a:prstGeom prst="rect">
            <a:avLst/>
          </a:prstGeom>
          <a:noFill/>
          <a:ln w="9525">
            <a:noFill/>
            <a:miter lim="800000"/>
            <a:headEnd/>
            <a:tailEnd/>
          </a:ln>
        </p:spPr>
      </p:pic>
      <p:graphicFrame>
        <p:nvGraphicFramePr>
          <p:cNvPr id="1026" name="Object 145"/>
          <p:cNvGraphicFramePr>
            <a:graphicFrameLocks noChangeAspect="1"/>
          </p:cNvGraphicFramePr>
          <p:nvPr/>
        </p:nvGraphicFramePr>
        <p:xfrm>
          <a:off x="34925" y="981075"/>
          <a:ext cx="525463" cy="533400"/>
        </p:xfrm>
        <a:graphic>
          <a:graphicData uri="http://schemas.openxmlformats.org/presentationml/2006/ole">
            <p:oleObj spid="_x0000_s1026" name="Imagen de mapa de bits" r:id="rId15" imgW="1190476" imgH="1209524" progId="PBrush">
              <p:embed/>
            </p:oleObj>
          </a:graphicData>
        </a:graphic>
      </p:graphicFrame>
      <p:pic>
        <p:nvPicPr>
          <p:cNvPr id="1034" name="Picture 146"/>
          <p:cNvPicPr preferRelativeResize="0">
            <a:picLocks noChangeArrowheads="1"/>
          </p:cNvPicPr>
          <p:nvPr userDrawn="1"/>
        </p:nvPicPr>
        <p:blipFill>
          <a:blip r:embed="rId16" cstate="print"/>
          <a:srcRect/>
          <a:stretch>
            <a:fillRect/>
          </a:stretch>
        </p:blipFill>
        <p:spPr bwMode="auto">
          <a:xfrm>
            <a:off x="34925" y="1628775"/>
            <a:ext cx="504825" cy="57626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804"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itchFamily="34" charset="0"/>
        </a:defRPr>
      </a:lvl2pPr>
      <a:lvl3pPr algn="l" rtl="0" eaLnBrk="0" fontAlgn="base" hangingPunct="0">
        <a:spcBef>
          <a:spcPct val="0"/>
        </a:spcBef>
        <a:spcAft>
          <a:spcPct val="0"/>
        </a:spcAft>
        <a:defRPr sz="4400">
          <a:solidFill>
            <a:schemeClr val="tx2"/>
          </a:solidFill>
          <a:latin typeface="Arial Black" pitchFamily="34" charset="0"/>
        </a:defRPr>
      </a:lvl3pPr>
      <a:lvl4pPr algn="l" rtl="0" eaLnBrk="0" fontAlgn="base" hangingPunct="0">
        <a:spcBef>
          <a:spcPct val="0"/>
        </a:spcBef>
        <a:spcAft>
          <a:spcPct val="0"/>
        </a:spcAft>
        <a:defRPr sz="4400">
          <a:solidFill>
            <a:schemeClr val="tx2"/>
          </a:solidFill>
          <a:latin typeface="Arial Black" pitchFamily="34" charset="0"/>
        </a:defRPr>
      </a:lvl4pPr>
      <a:lvl5pPr algn="l" rtl="0" eaLnBrk="0" fontAlgn="base" hangingPunct="0">
        <a:spcBef>
          <a:spcPct val="0"/>
        </a:spcBef>
        <a:spcAft>
          <a:spcPct val="0"/>
        </a:spcAft>
        <a:defRPr sz="4400">
          <a:solidFill>
            <a:schemeClr val="tx2"/>
          </a:solidFill>
          <a:latin typeface="Arial Black" pitchFamily="34" charset="0"/>
        </a:defRPr>
      </a:lvl5pPr>
      <a:lvl6pPr marL="457200" algn="l" rtl="0" fontAlgn="base">
        <a:spcBef>
          <a:spcPct val="0"/>
        </a:spcBef>
        <a:spcAft>
          <a:spcPct val="0"/>
        </a:spcAft>
        <a:defRPr sz="4400">
          <a:solidFill>
            <a:schemeClr val="tx2"/>
          </a:solidFill>
          <a:latin typeface="Arial Black" pitchFamily="34" charset="0"/>
        </a:defRPr>
      </a:lvl6pPr>
      <a:lvl7pPr marL="914400" algn="l" rtl="0" fontAlgn="base">
        <a:spcBef>
          <a:spcPct val="0"/>
        </a:spcBef>
        <a:spcAft>
          <a:spcPct val="0"/>
        </a:spcAft>
        <a:defRPr sz="4400">
          <a:solidFill>
            <a:schemeClr val="tx2"/>
          </a:solidFill>
          <a:latin typeface="Arial Black" pitchFamily="34" charset="0"/>
        </a:defRPr>
      </a:lvl7pPr>
      <a:lvl8pPr marL="1371600" algn="l" rtl="0" fontAlgn="base">
        <a:spcBef>
          <a:spcPct val="0"/>
        </a:spcBef>
        <a:spcAft>
          <a:spcPct val="0"/>
        </a:spcAft>
        <a:defRPr sz="4400">
          <a:solidFill>
            <a:schemeClr val="tx2"/>
          </a:solidFill>
          <a:latin typeface="Arial Black" pitchFamily="34" charset="0"/>
        </a:defRPr>
      </a:lvl8pPr>
      <a:lvl9pPr marL="1828800" algn="l" rtl="0" fontAlgn="base">
        <a:spcBef>
          <a:spcPct val="0"/>
        </a:spcBef>
        <a:spcAft>
          <a:spcPct val="0"/>
        </a:spcAft>
        <a:defRPr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Font typeface="Times New Roman" pitchFamily="18" charset="0"/>
        <a:buChar char="−"/>
        <a:defRPr sz="2000">
          <a:solidFill>
            <a:schemeClr val="tx1"/>
          </a:solidFill>
          <a:latin typeface="+mn-lt"/>
        </a:defRPr>
      </a:lvl4pPr>
      <a:lvl5pPr marL="2057400" indent="-228600" algn="l" rtl="0" eaLnBrk="0" fontAlgn="base" hangingPunct="0">
        <a:spcBef>
          <a:spcPct val="20000"/>
        </a:spcBef>
        <a:spcAft>
          <a:spcPct val="0"/>
        </a:spcAft>
        <a:buFont typeface="Times New Roman" pitchFamily="18" charset="0"/>
        <a:buChar char="–"/>
        <a:defRPr sz="2000">
          <a:solidFill>
            <a:schemeClr val="tx1"/>
          </a:solidFill>
          <a:latin typeface="+mn-lt"/>
        </a:defRPr>
      </a:lvl5pPr>
      <a:lvl6pPr marL="2514600" indent="-228600" algn="l" rtl="0" fontAlgn="base">
        <a:spcBef>
          <a:spcPct val="20000"/>
        </a:spcBef>
        <a:spcAft>
          <a:spcPct val="0"/>
        </a:spcAft>
        <a:buFont typeface="Times New Roman" pitchFamily="18" charset="0"/>
        <a:buChar char="–"/>
        <a:defRPr sz="2000">
          <a:solidFill>
            <a:schemeClr val="tx1"/>
          </a:solidFill>
          <a:latin typeface="+mn-lt"/>
        </a:defRPr>
      </a:lvl6pPr>
      <a:lvl7pPr marL="2971800" indent="-228600" algn="l" rtl="0" fontAlgn="base">
        <a:spcBef>
          <a:spcPct val="20000"/>
        </a:spcBef>
        <a:spcAft>
          <a:spcPct val="0"/>
        </a:spcAft>
        <a:buFont typeface="Times New Roman" pitchFamily="18" charset="0"/>
        <a:buChar char="–"/>
        <a:defRPr sz="2000">
          <a:solidFill>
            <a:schemeClr val="tx1"/>
          </a:solidFill>
          <a:latin typeface="+mn-lt"/>
        </a:defRPr>
      </a:lvl7pPr>
      <a:lvl8pPr marL="3429000" indent="-228600" algn="l" rtl="0" fontAlgn="base">
        <a:spcBef>
          <a:spcPct val="20000"/>
        </a:spcBef>
        <a:spcAft>
          <a:spcPct val="0"/>
        </a:spcAft>
        <a:buFont typeface="Times New Roman" pitchFamily="18" charset="0"/>
        <a:buChar char="–"/>
        <a:defRPr sz="2000">
          <a:solidFill>
            <a:schemeClr val="tx1"/>
          </a:solidFill>
          <a:latin typeface="+mn-lt"/>
        </a:defRPr>
      </a:lvl8pPr>
      <a:lvl9pPr marL="3886200" indent="-228600" algn="l" rtl="0" fontAlgn="base">
        <a:spcBef>
          <a:spcPct val="20000"/>
        </a:spcBef>
        <a:spcAft>
          <a:spcPct val="0"/>
        </a:spcAft>
        <a:buFont typeface="Times New Roman" pitchFamily="18" charset="0"/>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mx.images.search.yahoo.com/images/view;_ylt=A0S0uD76ejpSp0YAuhLF8Qt.;_ylu=X3oDMTFxZWNwOXJmBHNlYwNzcgRzbGsDaW1nBG9pZANmMzE4NGJhY2E2OTdiZDU1NzI2ZDg4MDBjNTRlNjJhYgRncG9zAzM-?back=http://mx.images.search.yahoo.com/search/images?p=gandhi+mahatma+y+maria+montessori&amp;n=30&amp;ei=utf-8&amp;y=Buscar&amp;fr=yfp-t-706&amp;tab=organic&amp;ri=3&amp;w=144&amp;h=191&amp;imgurl=www.netposterworks.com/images/gpimageso/gannso.jpg&amp;rurl=http://www.netposterworks.com/individuals/women/montessori_posters.html&amp;size=13.6KB&amp;name=%3cb%3eMaria+Montessori+%3c/b%3eand+Famous+Montessorians+Posters+&amp;+Photographs&amp;p=gandhi+mahatma+y+maria+montessori&amp;oid=f3184baca697bd55726d8800c54e62ab&amp;fr2=&amp;fr=yfp-t-706&amp;tt=%3cb%3eMaria+Montessori+%3c/b%3eand+Famous+Montessorians+Posters+&amp;+Photographs&amp;b=0&amp;ni=84&amp;no=3&amp;ts=&amp;tab=organic&amp;sigr=127qbaguv&amp;sigb=148n3out7&amp;sigi=11iqfajfc&amp;.crumb=vbSm4NpGnhp&amp;fr=yfp-t-706" TargetMode="Externa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mx.images.search.yahoo.com/images/view;_ylt=A0S0uD9WezpSBlcAIMDF8Qt.;_ylu=X3oDMTFyNXVhY2M5BHNlYwNzcgRzbGsDaW1nBG9pZANlMjViM2NkMjg5NzNhYjdhOWY0Y2E0OTg1Mjg0YzQ5NARncG9zAzk4?back=http://mx.images.search.yahoo.com/search/images?p=steve+jobs&amp;sado=1&amp;n=30&amp;ei=utf-8&amp;fr=yfp-t-706&amp;fr2=sg-gac&amp;tab=organic&amp;ri=98&amp;w=300&amp;h=362&amp;imgurl=www.volkerballueder.com/wp-content/uploads/2011/11/steve-jobs.jpg&amp;rurl=http://www.volkerballueder.com/weekly-column-143/&amp;size=7.8KB&amp;name=%3cb%3esteve+jobs%3c/b%3e&amp;p=steve+jobs&amp;oid=e25b3cd28973ab7a9f4ca4985284c494&amp;fr2=sg-gac&amp;fr=yfp-t-706&amp;tt=%3cb%3esteve+jobs%3c/b%3e&amp;b=91&amp;ni=84&amp;no=98&amp;ts=&amp;tab=organic&amp;sigr=11hduhkku&amp;sigb=13r9s32pi&amp;sigi=121b8gmdq&amp;.crumb=vbSm4NpGnhp&amp;fr=yfp-t-706"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hyperlink" Target="http://mx.images.search.yahoo.com/images/view;_ylt=A0S0uD76ejpSp0YAuhLF8Qt.;_ylu=X3oDMTFxZWNwOXJmBHNlYwNzcgRzbGsDaW1nBG9pZANmMzE4NGJhY2E2OTdiZDU1NzI2ZDg4MDBjNTRlNjJhYgRncG9zAzM-?back=http://mx.images.search.yahoo.com/search/images?p=gandhi+mahatma+y+maria+montessori&amp;n=30&amp;ei=utf-8&amp;y=Buscar&amp;fr=yfp-t-706&amp;tab=organic&amp;ri=3&amp;w=144&amp;h=191&amp;imgurl=www.netposterworks.com/images/gpimageso/gannso.jpg&amp;rurl=http://www.netposterworks.com/individuals/women/montessori_posters.html&amp;size=13.6KB&amp;name=%3cb%3eMaria+Montessori+%3c/b%3eand+Famous+Montessorians+Posters+&amp;+Photographs&amp;p=gandhi+mahatma+y+maria+montessori&amp;oid=f3184baca697bd55726d8800c54e62ab&amp;fr2=&amp;fr=yfp-t-706&amp;tt=%3cb%3eMaria+Montessori+%3c/b%3eand+Famous+Montessorians+Posters+&amp;+Photographs&amp;b=0&amp;ni=84&amp;no=3&amp;ts=&amp;tab=organic&amp;sigr=127qbaguv&amp;sigb=148n3out7&amp;sigi=11iqfajfc&amp;.crumb=vbSm4NpGnhp&amp;fr=yfp-t-706" TargetMode="Externa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0.jpeg"/><Relationship Id="rId4" Type="http://schemas.openxmlformats.org/officeDocument/2006/relationships/hyperlink" Target="http://mx.images.search.yahoo.com/images/view;_ylt=A0S0uD9WezpSBlcAIMDF8Qt.;_ylu=X3oDMTFyNXVhY2M5BHNlYwNzcgRzbGsDaW1nBG9pZANlMjViM2NkMjg5NzNhYjdhOWY0Y2E0OTg1Mjg0YzQ5NARncG9zAzk4?back=http://mx.images.search.yahoo.com/search/images?p=steve+jobs&amp;sado=1&amp;n=30&amp;ei=utf-8&amp;fr=yfp-t-706&amp;fr2=sg-gac&amp;tab=organic&amp;ri=98&amp;w=300&amp;h=362&amp;imgurl=www.volkerballueder.com/wp-content/uploads/2011/11/steve-jobs.jpg&amp;rurl=http://www.volkerballueder.com/weekly-column-143/&amp;size=7.8KB&amp;name=%3cb%3esteve+jobs%3c/b%3e&amp;p=steve+jobs&amp;oid=e25b3cd28973ab7a9f4ca4985284c494&amp;fr2=sg-gac&amp;fr=yfp-t-706&amp;tt=%3cb%3esteve+jobs%3c/b%3e&amp;b=91&amp;ni=84&amp;no=98&amp;ts=&amp;tab=organic&amp;sigr=11hduhkku&amp;sigb=13r9s32pi&amp;sigi=121b8gmdq&amp;.crumb=vbSm4NpGnhp&amp;fr=yfp-t-706"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5.jpeg"/><Relationship Id="rId2" Type="http://schemas.openxmlformats.org/officeDocument/2006/relationships/hyperlink" Target="http://mx.images.search.yahoo.com/images/view;_ylt=A0S0uD76ejpSp0YAuhLF8Qt.;_ylu=X3oDMTFxZWNwOXJmBHNlYwNzcgRzbGsDaW1nBG9pZANmMzE4NGJhY2E2OTdiZDU1NzI2ZDg4MDBjNTRlNjJhYgRncG9zAzM-?back=http://mx.images.search.yahoo.com/search/images?p=gandhi+mahatma+y+maria+montessori&amp;n=30&amp;ei=utf-8&amp;y=Buscar&amp;fr=yfp-t-706&amp;tab=organic&amp;ri=3&amp;w=144&amp;h=191&amp;imgurl=www.netposterworks.com/images/gpimageso/gannso.jpg&amp;rurl=http://www.netposterworks.com/individuals/women/montessori_posters.html&amp;size=13.6KB&amp;name=%3cb%3eMaria+Montessori+%3c/b%3eand+Famous+Montessorians+Posters+&amp;+Photographs&amp;p=gandhi+mahatma+y+maria+montessori&amp;oid=f3184baca697bd55726d8800c54e62ab&amp;fr2=&amp;fr=yfp-t-706&amp;tt=%3cb%3eMaria+Montessori+%3c/b%3eand+Famous+Montessorians+Posters+&amp;+Photographs&amp;b=0&amp;ni=84&amp;no=3&amp;ts=&amp;tab=organic&amp;sigr=127qbaguv&amp;sigb=148n3out7&amp;sigi=11iqfajfc&amp;.crumb=vbSm4NpGnhp&amp;fr=yfp-t-706" TargetMode="Externa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0.jpeg"/><Relationship Id="rId4" Type="http://schemas.openxmlformats.org/officeDocument/2006/relationships/hyperlink" Target="http://mx.images.search.yahoo.com/images/view;_ylt=A0S0uD9WezpSBlcAIMDF8Qt.;_ylu=X3oDMTFyNXVhY2M5BHNlYwNzcgRzbGsDaW1nBG9pZANlMjViM2NkMjg5NzNhYjdhOWY0Y2E0OTg1Mjg0YzQ5NARncG9zAzk4?back=http://mx.images.search.yahoo.com/search/images?p=steve+jobs&amp;sado=1&amp;n=30&amp;ei=utf-8&amp;fr=yfp-t-706&amp;fr2=sg-gac&amp;tab=organic&amp;ri=98&amp;w=300&amp;h=362&amp;imgurl=www.volkerballueder.com/wp-content/uploads/2011/11/steve-jobs.jpg&amp;rurl=http://www.volkerballueder.com/weekly-column-143/&amp;size=7.8KB&amp;name=%3cb%3esteve+jobs%3c/b%3e&amp;p=steve+jobs&amp;oid=e25b3cd28973ab7a9f4ca4985284c494&amp;fr2=sg-gac&amp;fr=yfp-t-706&amp;tt=%3cb%3esteve+jobs%3c/b%3e&amp;b=91&amp;ni=84&amp;no=98&amp;ts=&amp;tab=organic&amp;sigr=11hduhkku&amp;sigb=13r9s32pi&amp;sigi=121b8gmdq&amp;.crumb=vbSm4NpGnhp&amp;fr=yfp-t-706"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ctrTitle"/>
          </p:nvPr>
        </p:nvSpPr>
        <p:spPr>
          <a:xfrm>
            <a:off x="685800" y="2161852"/>
            <a:ext cx="7772400" cy="1627188"/>
          </a:xfrm>
        </p:spPr>
        <p:txBody>
          <a:bodyPr/>
          <a:lstStyle/>
          <a:p>
            <a:pPr algn="ctr" eaLnBrk="1" hangingPunct="1"/>
            <a:r>
              <a:rPr lang="es-MX" sz="2800" b="1" dirty="0" smtClean="0">
                <a:solidFill>
                  <a:srgbClr val="0000FF"/>
                </a:solidFill>
                <a:cs typeface="Times New Roman" pitchFamily="18" charset="0"/>
              </a:rPr>
              <a:t>Negocios sociales: Una vía alterna para el desarrollo.</a:t>
            </a:r>
            <a:endParaRPr lang="es-ES" sz="2800" b="1" dirty="0" smtClean="0">
              <a:solidFill>
                <a:srgbClr val="0000FF"/>
              </a:solidFill>
              <a:cs typeface="Times New Roman" pitchFamily="18" charset="0"/>
            </a:endParaRPr>
          </a:p>
        </p:txBody>
      </p:sp>
      <p:pic>
        <p:nvPicPr>
          <p:cNvPr id="4" name="4 Imagen" descr="fachada-de-la-casa-matriz-de-la-facultad-de-ciencias-economicas-administrativas-y-contables-en-el-campus-de-san-lorenzo-_595_430_1273.jpg"/>
          <p:cNvPicPr>
            <a:picLocks noChangeAspect="1"/>
          </p:cNvPicPr>
          <p:nvPr/>
        </p:nvPicPr>
        <p:blipFill>
          <a:blip r:embed="rId3" cstate="print"/>
          <a:srcRect/>
          <a:stretch>
            <a:fillRect/>
          </a:stretch>
        </p:blipFill>
        <p:spPr bwMode="auto">
          <a:xfrm>
            <a:off x="107504" y="4365104"/>
            <a:ext cx="3096344" cy="2238219"/>
          </a:xfrm>
          <a:prstGeom prst="rect">
            <a:avLst/>
          </a:prstGeom>
          <a:noFill/>
          <a:ln w="9525">
            <a:noFill/>
            <a:miter lim="800000"/>
            <a:headEnd/>
            <a:tailEnd/>
          </a:ln>
        </p:spPr>
      </p:pic>
      <p:sp>
        <p:nvSpPr>
          <p:cNvPr id="4098" name="Text Box 4"/>
          <p:cNvSpPr txBox="1">
            <a:spLocks noChangeArrowheads="1"/>
          </p:cNvSpPr>
          <p:nvPr/>
        </p:nvSpPr>
        <p:spPr bwMode="auto">
          <a:xfrm>
            <a:off x="1146118" y="4941888"/>
            <a:ext cx="7602595" cy="1785104"/>
          </a:xfrm>
          <a:prstGeom prst="rect">
            <a:avLst/>
          </a:prstGeom>
          <a:noFill/>
          <a:ln w="9525">
            <a:noFill/>
            <a:miter lim="800000"/>
            <a:headEnd/>
            <a:tailEnd/>
          </a:ln>
        </p:spPr>
        <p:txBody>
          <a:bodyPr wrap="none">
            <a:spAutoFit/>
          </a:bodyPr>
          <a:lstStyle/>
          <a:p>
            <a:pPr algn="r"/>
            <a:r>
              <a:rPr lang="es-MX" sz="1200" dirty="0">
                <a:solidFill>
                  <a:schemeClr val="bg1"/>
                </a:solidFill>
              </a:rPr>
              <a:t>L.C. y E.F.  Leonel Sebastián Chavarría</a:t>
            </a:r>
          </a:p>
          <a:p>
            <a:pPr algn="r"/>
            <a:r>
              <a:rPr lang="es-MX" sz="1200" dirty="0">
                <a:solidFill>
                  <a:schemeClr val="bg1"/>
                </a:solidFill>
              </a:rPr>
              <a:t>Universidad Nacional Autónoma de México (UNAM)</a:t>
            </a:r>
          </a:p>
          <a:p>
            <a:pPr algn="r"/>
            <a:endParaRPr lang="es-MX" sz="1600" dirty="0">
              <a:solidFill>
                <a:schemeClr val="bg1"/>
              </a:solidFill>
            </a:endParaRPr>
          </a:p>
          <a:p>
            <a:pPr algn="r"/>
            <a:endParaRPr lang="es-MX" sz="1600" dirty="0">
              <a:solidFill>
                <a:schemeClr val="bg1"/>
              </a:solidFill>
            </a:endParaRPr>
          </a:p>
          <a:p>
            <a:pPr algn="r"/>
            <a:endParaRPr lang="es-MX" sz="1600" dirty="0">
              <a:solidFill>
                <a:schemeClr val="bg1"/>
              </a:solidFill>
            </a:endParaRPr>
          </a:p>
          <a:p>
            <a:pPr algn="r"/>
            <a:endParaRPr lang="es-MX" sz="1600" dirty="0">
              <a:solidFill>
                <a:schemeClr val="bg1"/>
              </a:solidFill>
            </a:endParaRPr>
          </a:p>
          <a:p>
            <a:pPr algn="r"/>
            <a:r>
              <a:rPr lang="es-MX" dirty="0">
                <a:solidFill>
                  <a:schemeClr val="bg1"/>
                </a:solidFill>
              </a:rPr>
              <a:t>Asunción, República del Paraguay. </a:t>
            </a:r>
            <a:r>
              <a:rPr lang="es-MX" dirty="0" smtClean="0">
                <a:solidFill>
                  <a:schemeClr val="bg1"/>
                </a:solidFill>
              </a:rPr>
              <a:t>7 </a:t>
            </a:r>
            <a:r>
              <a:rPr lang="es-MX" dirty="0">
                <a:solidFill>
                  <a:schemeClr val="bg1"/>
                </a:solidFill>
              </a:rPr>
              <a:t>de </a:t>
            </a:r>
            <a:r>
              <a:rPr lang="es-MX" dirty="0" smtClean="0">
                <a:solidFill>
                  <a:schemeClr val="bg1"/>
                </a:solidFill>
              </a:rPr>
              <a:t>Setiembre </a:t>
            </a:r>
            <a:r>
              <a:rPr lang="es-MX" dirty="0">
                <a:solidFill>
                  <a:schemeClr val="bg1"/>
                </a:solidFill>
              </a:rPr>
              <a:t>de </a:t>
            </a:r>
            <a:r>
              <a:rPr lang="es-MX" dirty="0" smtClean="0">
                <a:solidFill>
                  <a:schemeClr val="bg1"/>
                </a:solidFill>
              </a:rPr>
              <a:t>2015</a:t>
            </a:r>
            <a:endParaRPr lang="es-MX" dirty="0">
              <a:solidFill>
                <a:schemeClr val="bg1"/>
              </a:solidFill>
            </a:endParaRPr>
          </a:p>
        </p:txBody>
      </p:sp>
      <p:sp>
        <p:nvSpPr>
          <p:cNvPr id="5" name="4 Rectángulo"/>
          <p:cNvSpPr/>
          <p:nvPr/>
        </p:nvSpPr>
        <p:spPr>
          <a:xfrm>
            <a:off x="0" y="260648"/>
            <a:ext cx="755576" cy="230425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r>
              <a:rPr lang="es-MX" dirty="0" smtClean="0">
                <a:solidFill>
                  <a:srgbClr val="0000FF"/>
                </a:solidFill>
              </a:rPr>
              <a:t>Crisis Planetaria.</a:t>
            </a:r>
          </a:p>
        </p:txBody>
      </p:sp>
      <p:sp>
        <p:nvSpPr>
          <p:cNvPr id="4" name="Title 1"/>
          <p:cNvSpPr>
            <a:spLocks noGrp="1"/>
          </p:cNvSpPr>
          <p:nvPr>
            <p:ph idx="1"/>
          </p:nvPr>
        </p:nvSpPr>
        <p:spPr>
          <a:xfrm>
            <a:off x="3203575" y="1772816"/>
            <a:ext cx="5470525" cy="4176712"/>
          </a:xfrm>
          <a:solidFill>
            <a:schemeClr val="accent6">
              <a:lumMod val="20000"/>
              <a:lumOff val="80000"/>
            </a:schemeClr>
          </a:solidFill>
        </p:spPr>
        <p:txBody>
          <a:bodyPr>
            <a:normAutofit fontScale="97500"/>
          </a:bodyPr>
          <a:lstStyle/>
          <a:p>
            <a:pPr>
              <a:buFontTx/>
              <a:buNone/>
              <a:defRPr/>
            </a:pPr>
            <a:r>
              <a:rPr lang="es-MX" sz="6600" dirty="0" smtClean="0">
                <a:solidFill>
                  <a:srgbClr val="FF0000"/>
                </a:solidFill>
                <a:latin typeface="Arial Unicode MS" pitchFamily="34" charset="-128"/>
                <a:ea typeface="Arial Unicode MS" pitchFamily="34" charset="-128"/>
                <a:cs typeface="Arial Unicode MS" pitchFamily="34" charset="-128"/>
              </a:rPr>
              <a:t>El Día del </a:t>
            </a:r>
          </a:p>
          <a:p>
            <a:pPr>
              <a:buFontTx/>
              <a:buNone/>
              <a:defRPr/>
            </a:pPr>
            <a:r>
              <a:rPr lang="es-MX" sz="6600" dirty="0" smtClean="0">
                <a:solidFill>
                  <a:srgbClr val="FF0000"/>
                </a:solidFill>
                <a:latin typeface="Arial Unicode MS" pitchFamily="34" charset="-128"/>
                <a:ea typeface="Arial Unicode MS" pitchFamily="34" charset="-128"/>
                <a:cs typeface="Arial Unicode MS" pitchFamily="34" charset="-128"/>
              </a:rPr>
              <a:t>Exceso de la </a:t>
            </a:r>
          </a:p>
          <a:p>
            <a:pPr>
              <a:buFontTx/>
              <a:buNone/>
              <a:defRPr/>
            </a:pPr>
            <a:r>
              <a:rPr lang="es-MX" sz="6600" dirty="0" smtClean="0">
                <a:solidFill>
                  <a:srgbClr val="FF0000"/>
                </a:solidFill>
                <a:latin typeface="Arial Unicode MS" pitchFamily="34" charset="-128"/>
                <a:ea typeface="Arial Unicode MS" pitchFamily="34" charset="-128"/>
                <a:cs typeface="Arial Unicode MS" pitchFamily="34" charset="-128"/>
              </a:rPr>
              <a:t>Tierra (DET)</a:t>
            </a:r>
            <a:endParaRPr lang="en-US" sz="6600" dirty="0">
              <a:solidFill>
                <a:srgbClr val="FF0000"/>
              </a:solidFill>
              <a:latin typeface="Arial Unicode MS" pitchFamily="34" charset="-128"/>
              <a:ea typeface="Arial Unicode MS" pitchFamily="34" charset="-128"/>
              <a:cs typeface="Arial Unicode MS" pitchFamily="34" charset="-128"/>
            </a:endParaRPr>
          </a:p>
        </p:txBody>
      </p:sp>
      <p:sp>
        <p:nvSpPr>
          <p:cNvPr id="6148" name="4 Rectángulo"/>
          <p:cNvSpPr>
            <a:spLocks noChangeArrowheads="1"/>
          </p:cNvSpPr>
          <p:nvPr/>
        </p:nvSpPr>
        <p:spPr bwMode="auto">
          <a:xfrm>
            <a:off x="4140200" y="5373216"/>
            <a:ext cx="3375025" cy="400050"/>
          </a:xfrm>
          <a:prstGeom prst="rect">
            <a:avLst/>
          </a:prstGeom>
          <a:noFill/>
          <a:ln w="9525">
            <a:noFill/>
            <a:miter lim="800000"/>
            <a:headEnd/>
            <a:tailEnd/>
          </a:ln>
        </p:spPr>
        <p:txBody>
          <a:bodyPr wrap="none">
            <a:spAutoFit/>
          </a:bodyPr>
          <a:lstStyle/>
          <a:p>
            <a:r>
              <a:rPr lang="es-MX" sz="2000" dirty="0">
                <a:solidFill>
                  <a:srgbClr val="FF0000"/>
                </a:solidFill>
              </a:rPr>
              <a:t>(</a:t>
            </a:r>
            <a:r>
              <a:rPr lang="es-MX" sz="2000" dirty="0" err="1">
                <a:solidFill>
                  <a:srgbClr val="FF0000"/>
                </a:solidFill>
              </a:rPr>
              <a:t>Earth</a:t>
            </a:r>
            <a:r>
              <a:rPr lang="es-MX" sz="2000" dirty="0">
                <a:solidFill>
                  <a:srgbClr val="FF0000"/>
                </a:solidFill>
              </a:rPr>
              <a:t> </a:t>
            </a:r>
            <a:r>
              <a:rPr lang="es-MX" sz="2000" dirty="0" err="1">
                <a:solidFill>
                  <a:srgbClr val="FF0000"/>
                </a:solidFill>
              </a:rPr>
              <a:t>Overshoot</a:t>
            </a:r>
            <a:r>
              <a:rPr lang="es-MX" sz="2000" dirty="0">
                <a:solidFill>
                  <a:srgbClr val="FF0000"/>
                </a:solidFill>
              </a:rPr>
              <a:t> </a:t>
            </a:r>
            <a:r>
              <a:rPr lang="es-MX" sz="2000" dirty="0" err="1">
                <a:solidFill>
                  <a:srgbClr val="FF0000"/>
                </a:solidFill>
              </a:rPr>
              <a:t>Day</a:t>
            </a:r>
            <a:r>
              <a:rPr lang="es-MX" sz="2000" dirty="0">
                <a:solidFill>
                  <a:srgbClr val="FF0000"/>
                </a:solidFill>
              </a:rPr>
              <a:t>) </a:t>
            </a:r>
          </a:p>
        </p:txBody>
      </p:sp>
      <p:pic>
        <p:nvPicPr>
          <p:cNvPr id="5" name="4 Imagen" descr="EOD2013-A_web2.jpg"/>
          <p:cNvPicPr>
            <a:picLocks noChangeAspect="1"/>
          </p:cNvPicPr>
          <p:nvPr/>
        </p:nvPicPr>
        <p:blipFill>
          <a:blip r:embed="rId2" cstate="print"/>
          <a:stretch>
            <a:fillRect/>
          </a:stretch>
        </p:blipFill>
        <p:spPr>
          <a:xfrm>
            <a:off x="611560" y="2492896"/>
            <a:ext cx="2362200" cy="1587500"/>
          </a:xfrm>
          <a:prstGeom prst="rect">
            <a:avLst/>
          </a:prstGeom>
        </p:spPr>
      </p:pic>
      <p:sp>
        <p:nvSpPr>
          <p:cNvPr id="6" name="5 CuadroTexto"/>
          <p:cNvSpPr txBox="1"/>
          <p:nvPr/>
        </p:nvSpPr>
        <p:spPr>
          <a:xfrm>
            <a:off x="4644008" y="6309320"/>
            <a:ext cx="3983270" cy="276999"/>
          </a:xfrm>
          <a:prstGeom prst="rect">
            <a:avLst/>
          </a:prstGeom>
          <a:noFill/>
        </p:spPr>
        <p:txBody>
          <a:bodyPr wrap="none" rtlCol="0">
            <a:spAutoFit/>
          </a:bodyPr>
          <a:lstStyle/>
          <a:p>
            <a:r>
              <a:rPr lang="es-MX" sz="1200" dirty="0" smtClean="0">
                <a:solidFill>
                  <a:schemeClr val="bg1"/>
                </a:solidFill>
              </a:rPr>
              <a:t>Fuente: Página web del </a:t>
            </a:r>
            <a:r>
              <a:rPr lang="es-MX" sz="1200" dirty="0" err="1" smtClean="0">
                <a:solidFill>
                  <a:schemeClr val="bg1"/>
                </a:solidFill>
              </a:rPr>
              <a:t>Earth</a:t>
            </a:r>
            <a:r>
              <a:rPr lang="es-MX" sz="1200" dirty="0" smtClean="0">
                <a:solidFill>
                  <a:schemeClr val="bg1"/>
                </a:solidFill>
              </a:rPr>
              <a:t> </a:t>
            </a:r>
            <a:r>
              <a:rPr lang="es-MX" sz="1200" dirty="0" err="1" smtClean="0">
                <a:solidFill>
                  <a:schemeClr val="bg1"/>
                </a:solidFill>
              </a:rPr>
              <a:t>Overshoot</a:t>
            </a:r>
            <a:r>
              <a:rPr lang="es-MX" sz="1200" dirty="0" smtClean="0">
                <a:solidFill>
                  <a:schemeClr val="bg1"/>
                </a:solidFill>
              </a:rPr>
              <a:t> </a:t>
            </a:r>
            <a:r>
              <a:rPr lang="es-MX" sz="1200" dirty="0" err="1" smtClean="0">
                <a:solidFill>
                  <a:schemeClr val="bg1"/>
                </a:solidFill>
              </a:rPr>
              <a:t>Day</a:t>
            </a:r>
            <a:r>
              <a:rPr lang="es-MX" sz="1200" dirty="0" smtClean="0">
                <a:solidFill>
                  <a:schemeClr val="bg1"/>
                </a:solidFill>
              </a:rPr>
              <a:t>.</a:t>
            </a:r>
            <a:endParaRPr lang="es-MX" sz="12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823913" y="604838"/>
            <a:ext cx="7924800" cy="5848350"/>
          </a:xfrm>
        </p:spPr>
        <p:txBody>
          <a:bodyPr>
            <a:normAutofit fontScale="85000" lnSpcReduction="20000"/>
          </a:bodyPr>
          <a:lstStyle/>
          <a:p>
            <a:pPr marL="0" indent="0" algn="just">
              <a:buFontTx/>
              <a:buNone/>
              <a:defRPr/>
            </a:pPr>
            <a:r>
              <a:rPr lang="es-MX" dirty="0" smtClean="0">
                <a:solidFill>
                  <a:schemeClr val="bg1"/>
                </a:solidFill>
                <a:latin typeface="Century Gothic" pitchFamily="34" charset="0"/>
              </a:rPr>
              <a:t>El Día del Exceso de la Tierra (DET) es la fecha aproximada en que el consumo humano supera la capacidad de la Tierra de generar los recursos naturales para un año determinado.</a:t>
            </a:r>
          </a:p>
          <a:p>
            <a:pPr marL="0" indent="0" algn="just">
              <a:buFontTx/>
              <a:buNone/>
              <a:defRPr/>
            </a:pPr>
            <a:endParaRPr lang="es-MX" dirty="0" smtClean="0">
              <a:solidFill>
                <a:schemeClr val="bg1"/>
              </a:solidFill>
              <a:latin typeface="Century Gothic" pitchFamily="34" charset="0"/>
            </a:endParaRPr>
          </a:p>
          <a:p>
            <a:pPr marL="0" indent="0" algn="just">
              <a:buFontTx/>
              <a:buNone/>
              <a:defRPr/>
            </a:pPr>
            <a:endParaRPr lang="es-MX" dirty="0" smtClean="0">
              <a:solidFill>
                <a:schemeClr val="bg1"/>
              </a:solidFill>
              <a:latin typeface="Century Gothic" pitchFamily="34" charset="0"/>
            </a:endParaRPr>
          </a:p>
          <a:p>
            <a:pPr marL="0" indent="0" algn="ctr">
              <a:buFontTx/>
              <a:buNone/>
              <a:defRPr/>
            </a:pPr>
            <a:r>
              <a:rPr lang="es-MX" i="1" dirty="0" smtClean="0">
                <a:solidFill>
                  <a:schemeClr val="bg1"/>
                </a:solidFill>
                <a:latin typeface="Century Gothic" pitchFamily="34" charset="0"/>
              </a:rPr>
              <a:t>DET = (</a:t>
            </a:r>
            <a:r>
              <a:rPr lang="es-MX" i="1" dirty="0" err="1" smtClean="0">
                <a:solidFill>
                  <a:schemeClr val="bg1"/>
                </a:solidFill>
                <a:latin typeface="Century Gothic" pitchFamily="34" charset="0"/>
              </a:rPr>
              <a:t>Biocapacidad</a:t>
            </a:r>
            <a:r>
              <a:rPr lang="es-MX" i="1" dirty="0" smtClean="0">
                <a:solidFill>
                  <a:schemeClr val="bg1"/>
                </a:solidFill>
                <a:latin typeface="Century Gothic" pitchFamily="34" charset="0"/>
              </a:rPr>
              <a:t> /Huella Ecológica)x365</a:t>
            </a:r>
          </a:p>
          <a:p>
            <a:pPr marL="0" indent="0">
              <a:buFontTx/>
              <a:buNone/>
              <a:defRPr/>
            </a:pPr>
            <a:endParaRPr lang="es-MX" sz="1800" i="1" dirty="0" smtClean="0">
              <a:solidFill>
                <a:schemeClr val="bg1"/>
              </a:solidFill>
              <a:latin typeface="Century Gothic" pitchFamily="34" charset="0"/>
            </a:endParaRPr>
          </a:p>
          <a:p>
            <a:pPr marL="0" indent="0">
              <a:buFontTx/>
              <a:buNone/>
              <a:defRPr/>
            </a:pPr>
            <a:endParaRPr lang="es-MX" sz="1800" i="1" dirty="0" smtClean="0">
              <a:solidFill>
                <a:schemeClr val="bg1"/>
              </a:solidFill>
              <a:latin typeface="Century Gothic" pitchFamily="34" charset="0"/>
            </a:endParaRPr>
          </a:p>
          <a:p>
            <a:pPr marL="0" indent="0">
              <a:buFontTx/>
              <a:buNone/>
              <a:defRPr/>
            </a:pPr>
            <a:r>
              <a:rPr lang="es-MX" sz="1800" i="1" dirty="0" smtClean="0">
                <a:solidFill>
                  <a:schemeClr val="bg1"/>
                </a:solidFill>
                <a:latin typeface="Century Gothic" pitchFamily="34" charset="0"/>
              </a:rPr>
              <a:t>Biocapacidad = Cantidad de recursos naturales generados por la Tierra ese año</a:t>
            </a:r>
          </a:p>
          <a:p>
            <a:pPr marL="0" indent="0">
              <a:buFontTx/>
              <a:buNone/>
              <a:defRPr/>
            </a:pPr>
            <a:endParaRPr lang="es-MX" sz="1800" i="1" dirty="0" smtClean="0">
              <a:solidFill>
                <a:schemeClr val="bg1"/>
              </a:solidFill>
              <a:latin typeface="Century Gothic" pitchFamily="34" charset="0"/>
            </a:endParaRPr>
          </a:p>
          <a:p>
            <a:pPr marL="0" indent="0">
              <a:buFontTx/>
              <a:buNone/>
              <a:defRPr/>
            </a:pPr>
            <a:r>
              <a:rPr lang="es-MX" sz="1800" i="1" dirty="0" smtClean="0">
                <a:solidFill>
                  <a:schemeClr val="bg1"/>
                </a:solidFill>
                <a:latin typeface="Century Gothic" pitchFamily="34" charset="0"/>
              </a:rPr>
              <a:t>Huella Ecológica = Consumo humano de los recursos naturales ese año</a:t>
            </a:r>
          </a:p>
          <a:p>
            <a:pPr marL="0" indent="0">
              <a:buFontTx/>
              <a:buNone/>
              <a:defRPr/>
            </a:pPr>
            <a:endParaRPr lang="es-MX" sz="1800" i="1" dirty="0" smtClean="0">
              <a:solidFill>
                <a:schemeClr val="bg1"/>
              </a:solidFill>
              <a:latin typeface="Century Gothic" pitchFamily="34" charset="0"/>
            </a:endParaRPr>
          </a:p>
          <a:p>
            <a:pPr marL="0" indent="0">
              <a:buFontTx/>
              <a:buNone/>
              <a:defRPr/>
            </a:pPr>
            <a:endParaRPr lang="es-MX" sz="1800" i="1" dirty="0">
              <a:solidFill>
                <a:schemeClr val="bg1"/>
              </a:solidFill>
              <a:latin typeface="Century Gothic" pitchFamily="34" charset="0"/>
            </a:endParaRPr>
          </a:p>
          <a:p>
            <a:pPr marL="0" indent="0" algn="just">
              <a:buFontTx/>
              <a:buNone/>
              <a:defRPr/>
            </a:pPr>
            <a:r>
              <a:rPr lang="es-MX" dirty="0" smtClean="0">
                <a:solidFill>
                  <a:schemeClr val="bg1"/>
                </a:solidFill>
                <a:latin typeface="Century Gothic" pitchFamily="34" charset="0"/>
              </a:rPr>
              <a:t>Este calculo es realizado por la Global </a:t>
            </a:r>
            <a:r>
              <a:rPr lang="es-MX" dirty="0" err="1" smtClean="0">
                <a:solidFill>
                  <a:schemeClr val="bg1"/>
                </a:solidFill>
                <a:latin typeface="Century Gothic" pitchFamily="34" charset="0"/>
              </a:rPr>
              <a:t>Footprint</a:t>
            </a:r>
            <a:r>
              <a:rPr lang="es-MX" dirty="0" smtClean="0">
                <a:solidFill>
                  <a:schemeClr val="bg1"/>
                </a:solidFill>
                <a:latin typeface="Century Gothic" pitchFamily="34" charset="0"/>
              </a:rPr>
              <a:t> Network, con sede en Oakland, U.S.A.</a:t>
            </a:r>
          </a:p>
          <a:p>
            <a:pPr marL="0" indent="0" algn="just">
              <a:buFontTx/>
              <a:buNone/>
              <a:defRPr/>
            </a:pPr>
            <a:endParaRPr lang="en-US" dirty="0">
              <a:solidFill>
                <a:schemeClr val="bg1"/>
              </a:solidFill>
              <a:latin typeface="Century Gothic" pitchFamily="34" charset="0"/>
            </a:endParaRPr>
          </a:p>
        </p:txBody>
      </p:sp>
      <p:sp>
        <p:nvSpPr>
          <p:cNvPr id="3" name="2 CuadroTexto"/>
          <p:cNvSpPr txBox="1"/>
          <p:nvPr/>
        </p:nvSpPr>
        <p:spPr>
          <a:xfrm>
            <a:off x="4644008" y="6392361"/>
            <a:ext cx="3983270" cy="276999"/>
          </a:xfrm>
          <a:prstGeom prst="rect">
            <a:avLst/>
          </a:prstGeom>
          <a:noFill/>
        </p:spPr>
        <p:txBody>
          <a:bodyPr wrap="none" rtlCol="0">
            <a:spAutoFit/>
          </a:bodyPr>
          <a:lstStyle/>
          <a:p>
            <a:r>
              <a:rPr lang="es-MX" sz="1200" dirty="0" smtClean="0">
                <a:solidFill>
                  <a:schemeClr val="bg1"/>
                </a:solidFill>
              </a:rPr>
              <a:t>Fuente: Página web del </a:t>
            </a:r>
            <a:r>
              <a:rPr lang="es-MX" sz="1200" dirty="0" err="1" smtClean="0">
                <a:solidFill>
                  <a:schemeClr val="bg1"/>
                </a:solidFill>
              </a:rPr>
              <a:t>Earth</a:t>
            </a:r>
            <a:r>
              <a:rPr lang="es-MX" sz="1200" dirty="0" smtClean="0">
                <a:solidFill>
                  <a:schemeClr val="bg1"/>
                </a:solidFill>
              </a:rPr>
              <a:t> </a:t>
            </a:r>
            <a:r>
              <a:rPr lang="es-MX" sz="1200" dirty="0" err="1" smtClean="0">
                <a:solidFill>
                  <a:schemeClr val="bg1"/>
                </a:solidFill>
              </a:rPr>
              <a:t>Overshoot</a:t>
            </a:r>
            <a:r>
              <a:rPr lang="es-MX" sz="1200" dirty="0" smtClean="0">
                <a:solidFill>
                  <a:schemeClr val="bg1"/>
                </a:solidFill>
              </a:rPr>
              <a:t> </a:t>
            </a:r>
            <a:r>
              <a:rPr lang="es-MX" sz="1200" dirty="0" err="1" smtClean="0">
                <a:solidFill>
                  <a:schemeClr val="bg1"/>
                </a:solidFill>
              </a:rPr>
              <a:t>Day</a:t>
            </a:r>
            <a:r>
              <a:rPr lang="es-MX" sz="1200" dirty="0" smtClean="0">
                <a:solidFill>
                  <a:schemeClr val="bg1"/>
                </a:solidFill>
              </a:rPr>
              <a:t>.</a:t>
            </a:r>
            <a:endParaRPr lang="es-MX" sz="12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6"/>
          <p:cNvGraphicFramePr>
            <a:graphicFrameLocks/>
          </p:cNvGraphicFramePr>
          <p:nvPr/>
        </p:nvGraphicFramePr>
        <p:xfrm>
          <a:off x="683568" y="3933056"/>
          <a:ext cx="8001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3"/>
          <p:cNvSpPr>
            <a:spLocks noGrp="1"/>
          </p:cNvSpPr>
          <p:nvPr>
            <p:ph idx="1"/>
          </p:nvPr>
        </p:nvSpPr>
        <p:spPr>
          <a:xfrm>
            <a:off x="806450" y="1114425"/>
            <a:ext cx="8229600" cy="2819400"/>
          </a:xfrm>
        </p:spPr>
        <p:txBody>
          <a:bodyPr/>
          <a:lstStyle/>
          <a:p>
            <a:pPr marL="0" indent="0" algn="just">
              <a:buFontTx/>
              <a:buNone/>
              <a:defRPr/>
            </a:pPr>
            <a:r>
              <a:rPr lang="es-MX" sz="2400" dirty="0" smtClean="0">
                <a:solidFill>
                  <a:schemeClr val="bg1"/>
                </a:solidFill>
                <a:latin typeface="Century Gothic" pitchFamily="34" charset="0"/>
              </a:rPr>
              <a:t>La humanidad ha consumido históricamente recursos naturales para desarrollarse pero estos son limitados. Aproximadamente </a:t>
            </a:r>
            <a:r>
              <a:rPr lang="es-MX" b="1" dirty="0" smtClean="0">
                <a:solidFill>
                  <a:schemeClr val="bg1"/>
                </a:solidFill>
                <a:latin typeface="Century Gothic" pitchFamily="34" charset="0"/>
              </a:rPr>
              <a:t>a partir de 1970 estamos en números rojos</a:t>
            </a:r>
            <a:r>
              <a:rPr lang="es-MX" sz="2400" dirty="0" smtClean="0">
                <a:solidFill>
                  <a:schemeClr val="bg1"/>
                </a:solidFill>
                <a:latin typeface="Century Gothic" pitchFamily="34" charset="0"/>
              </a:rPr>
              <a:t> con la Tierra porque hemos comenzado a consumir más recursos de los que ella puede generar.</a:t>
            </a:r>
            <a:endParaRPr lang="en-US" sz="2400" dirty="0">
              <a:solidFill>
                <a:schemeClr val="bg1"/>
              </a:solidFill>
              <a:latin typeface="Century Gothic" pitchFamily="34" charset="0"/>
            </a:endParaRPr>
          </a:p>
        </p:txBody>
      </p:sp>
      <p:sp>
        <p:nvSpPr>
          <p:cNvPr id="6" name="5 CuadroTexto"/>
          <p:cNvSpPr txBox="1"/>
          <p:nvPr/>
        </p:nvSpPr>
        <p:spPr>
          <a:xfrm>
            <a:off x="5197242" y="6608385"/>
            <a:ext cx="3983270" cy="276999"/>
          </a:xfrm>
          <a:prstGeom prst="rect">
            <a:avLst/>
          </a:prstGeom>
          <a:noFill/>
        </p:spPr>
        <p:txBody>
          <a:bodyPr wrap="none" rtlCol="0">
            <a:spAutoFit/>
          </a:bodyPr>
          <a:lstStyle/>
          <a:p>
            <a:r>
              <a:rPr lang="es-MX" sz="1200" dirty="0" smtClean="0">
                <a:solidFill>
                  <a:schemeClr val="bg1"/>
                </a:solidFill>
              </a:rPr>
              <a:t>Fuente: Página web del </a:t>
            </a:r>
            <a:r>
              <a:rPr lang="es-MX" sz="1200" dirty="0" err="1" smtClean="0">
                <a:solidFill>
                  <a:schemeClr val="bg1"/>
                </a:solidFill>
              </a:rPr>
              <a:t>Earth</a:t>
            </a:r>
            <a:r>
              <a:rPr lang="es-MX" sz="1200" dirty="0" smtClean="0">
                <a:solidFill>
                  <a:schemeClr val="bg1"/>
                </a:solidFill>
              </a:rPr>
              <a:t> </a:t>
            </a:r>
            <a:r>
              <a:rPr lang="es-MX" sz="1200" dirty="0" err="1" smtClean="0">
                <a:solidFill>
                  <a:schemeClr val="bg1"/>
                </a:solidFill>
              </a:rPr>
              <a:t>Overshoot</a:t>
            </a:r>
            <a:r>
              <a:rPr lang="es-MX" sz="1200" dirty="0" smtClean="0">
                <a:solidFill>
                  <a:schemeClr val="bg1"/>
                </a:solidFill>
              </a:rPr>
              <a:t> </a:t>
            </a:r>
            <a:r>
              <a:rPr lang="es-MX" sz="1200" dirty="0" err="1" smtClean="0">
                <a:solidFill>
                  <a:schemeClr val="bg1"/>
                </a:solidFill>
              </a:rPr>
              <a:t>Day</a:t>
            </a:r>
            <a:r>
              <a:rPr lang="es-MX" sz="1200" dirty="0" smtClean="0">
                <a:solidFill>
                  <a:schemeClr val="bg1"/>
                </a:solidFill>
              </a:rPr>
              <a:t>.</a:t>
            </a:r>
            <a:endParaRPr lang="es-MX" sz="12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
          <p:cNvPicPr>
            <a:picLocks noChangeAspect="1"/>
          </p:cNvPicPr>
          <p:nvPr/>
        </p:nvPicPr>
        <p:blipFill>
          <a:blip r:embed="rId2" cstate="print"/>
          <a:srcRect/>
          <a:stretch>
            <a:fillRect/>
          </a:stretch>
        </p:blipFill>
        <p:spPr bwMode="auto">
          <a:xfrm>
            <a:off x="6399213" y="692150"/>
            <a:ext cx="2493962" cy="5589588"/>
          </a:xfrm>
          <a:prstGeom prst="rect">
            <a:avLst/>
          </a:prstGeom>
          <a:noFill/>
          <a:ln w="9525">
            <a:noFill/>
            <a:miter lim="800000"/>
            <a:headEnd/>
            <a:tailEnd/>
          </a:ln>
        </p:spPr>
      </p:pic>
      <p:sp>
        <p:nvSpPr>
          <p:cNvPr id="10243" name="4 Rectángulo"/>
          <p:cNvSpPr>
            <a:spLocks noChangeArrowheads="1"/>
          </p:cNvSpPr>
          <p:nvPr/>
        </p:nvSpPr>
        <p:spPr bwMode="auto">
          <a:xfrm>
            <a:off x="827088" y="1196975"/>
            <a:ext cx="5257800" cy="3539430"/>
          </a:xfrm>
          <a:prstGeom prst="rect">
            <a:avLst/>
          </a:prstGeom>
          <a:noFill/>
          <a:ln w="9525">
            <a:noFill/>
            <a:miter lim="800000"/>
            <a:headEnd/>
            <a:tailEnd/>
          </a:ln>
        </p:spPr>
        <p:txBody>
          <a:bodyPr>
            <a:spAutoFit/>
          </a:bodyPr>
          <a:lstStyle/>
          <a:p>
            <a:pPr algn="just"/>
            <a:r>
              <a:rPr lang="es-MX" sz="3200" dirty="0">
                <a:solidFill>
                  <a:schemeClr val="bg1"/>
                </a:solidFill>
                <a:latin typeface="Century Gothic" pitchFamily="34" charset="0"/>
              </a:rPr>
              <a:t>Cada año agotamos los recursos más rápidamente. En 2013 alcanzamos este punto el 20 de agosto mientras que en </a:t>
            </a:r>
            <a:r>
              <a:rPr lang="es-MX" sz="3200" dirty="0" smtClean="0">
                <a:solidFill>
                  <a:schemeClr val="bg1"/>
                </a:solidFill>
                <a:latin typeface="Century Gothic" pitchFamily="34" charset="0"/>
              </a:rPr>
              <a:t>1987 sucedió </a:t>
            </a:r>
            <a:r>
              <a:rPr lang="es-MX" sz="3200" dirty="0">
                <a:solidFill>
                  <a:schemeClr val="bg1"/>
                </a:solidFill>
                <a:latin typeface="Century Gothic" pitchFamily="34" charset="0"/>
              </a:rPr>
              <a:t>el 19 de diciembre.</a:t>
            </a:r>
            <a:endParaRPr lang="en-US" sz="3200" dirty="0">
              <a:solidFill>
                <a:schemeClr val="bg1"/>
              </a:solidFill>
              <a:latin typeface="Century Gothic" pitchFamily="34" charset="0"/>
            </a:endParaRPr>
          </a:p>
        </p:txBody>
      </p:sp>
      <p:sp>
        <p:nvSpPr>
          <p:cNvPr id="45057" name="Rectangle 1"/>
          <p:cNvSpPr>
            <a:spLocks noChangeArrowheads="1"/>
          </p:cNvSpPr>
          <p:nvPr/>
        </p:nvSpPr>
        <p:spPr bwMode="auto">
          <a:xfrm>
            <a:off x="432048" y="5601434"/>
            <a:ext cx="572412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En solo ocho meses la humanidad agota el presupuesto anual de la Tierra</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4 CuadroTexto"/>
          <p:cNvSpPr txBox="1"/>
          <p:nvPr/>
        </p:nvSpPr>
        <p:spPr>
          <a:xfrm>
            <a:off x="5053226" y="6536377"/>
            <a:ext cx="3983270" cy="276999"/>
          </a:xfrm>
          <a:prstGeom prst="rect">
            <a:avLst/>
          </a:prstGeom>
          <a:noFill/>
        </p:spPr>
        <p:txBody>
          <a:bodyPr wrap="none" rtlCol="0">
            <a:spAutoFit/>
          </a:bodyPr>
          <a:lstStyle/>
          <a:p>
            <a:r>
              <a:rPr lang="es-MX" sz="1200" dirty="0" smtClean="0">
                <a:solidFill>
                  <a:schemeClr val="bg1"/>
                </a:solidFill>
              </a:rPr>
              <a:t>Fuente: Página web del </a:t>
            </a:r>
            <a:r>
              <a:rPr lang="es-MX" sz="1200" dirty="0" err="1" smtClean="0">
                <a:solidFill>
                  <a:schemeClr val="bg1"/>
                </a:solidFill>
              </a:rPr>
              <a:t>Earth</a:t>
            </a:r>
            <a:r>
              <a:rPr lang="es-MX" sz="1200" dirty="0" smtClean="0">
                <a:solidFill>
                  <a:schemeClr val="bg1"/>
                </a:solidFill>
              </a:rPr>
              <a:t> </a:t>
            </a:r>
            <a:r>
              <a:rPr lang="es-MX" sz="1200" dirty="0" err="1" smtClean="0">
                <a:solidFill>
                  <a:schemeClr val="bg1"/>
                </a:solidFill>
              </a:rPr>
              <a:t>Overshoot</a:t>
            </a:r>
            <a:r>
              <a:rPr lang="es-MX" sz="1200" dirty="0" smtClean="0">
                <a:solidFill>
                  <a:schemeClr val="bg1"/>
                </a:solidFill>
              </a:rPr>
              <a:t> </a:t>
            </a:r>
            <a:r>
              <a:rPr lang="es-MX" sz="1200" dirty="0" err="1" smtClean="0">
                <a:solidFill>
                  <a:schemeClr val="bg1"/>
                </a:solidFill>
              </a:rPr>
              <a:t>Day</a:t>
            </a:r>
            <a:r>
              <a:rPr lang="es-MX" sz="1200" dirty="0" smtClean="0">
                <a:solidFill>
                  <a:schemeClr val="bg1"/>
                </a:solidFill>
              </a:rPr>
              <a:t>.</a:t>
            </a:r>
            <a:endParaRPr lang="es-MX" sz="12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3"/>
          <p:cNvSpPr>
            <a:spLocks noGrp="1"/>
          </p:cNvSpPr>
          <p:nvPr>
            <p:ph idx="1"/>
          </p:nvPr>
        </p:nvSpPr>
        <p:spPr>
          <a:xfrm>
            <a:off x="739775" y="958552"/>
            <a:ext cx="4408289" cy="5638800"/>
          </a:xfrm>
        </p:spPr>
        <p:txBody>
          <a:bodyPr/>
          <a:lstStyle/>
          <a:p>
            <a:pPr marL="0" indent="0" algn="just">
              <a:buFontTx/>
              <a:buNone/>
            </a:pPr>
            <a:r>
              <a:rPr lang="es-MX" dirty="0" smtClean="0">
                <a:solidFill>
                  <a:schemeClr val="bg1"/>
                </a:solidFill>
                <a:latin typeface="Century Gothic" pitchFamily="34" charset="0"/>
              </a:rPr>
              <a:t>Si seguimos consumiendo los recursos naturales a este ritmo, para el año </a:t>
            </a:r>
            <a:r>
              <a:rPr lang="es-MX" b="1" dirty="0" smtClean="0">
                <a:solidFill>
                  <a:schemeClr val="bg1"/>
                </a:solidFill>
                <a:latin typeface="Century Gothic" pitchFamily="34" charset="0"/>
              </a:rPr>
              <a:t>2030 </a:t>
            </a:r>
            <a:r>
              <a:rPr lang="es-MX" dirty="0" smtClean="0">
                <a:solidFill>
                  <a:schemeClr val="bg1"/>
                </a:solidFill>
                <a:latin typeface="Century Gothic" pitchFamily="34" charset="0"/>
              </a:rPr>
              <a:t>estaremos agotando los recursos naturales disponibles para el año a mediados de éste.</a:t>
            </a:r>
            <a:endParaRPr lang="en-US" dirty="0" smtClean="0">
              <a:solidFill>
                <a:schemeClr val="bg1"/>
              </a:solidFill>
              <a:latin typeface="Century Gothic" pitchFamily="34" charset="0"/>
            </a:endParaRPr>
          </a:p>
        </p:txBody>
      </p:sp>
      <p:pic>
        <p:nvPicPr>
          <p:cNvPr id="4" name="3 Imagen" descr="EOD2013_debtorthumb_spanish.jpg"/>
          <p:cNvPicPr>
            <a:picLocks noChangeAspect="1"/>
          </p:cNvPicPr>
          <p:nvPr/>
        </p:nvPicPr>
        <p:blipFill>
          <a:blip r:embed="rId2" cstate="print"/>
          <a:stretch>
            <a:fillRect/>
          </a:stretch>
        </p:blipFill>
        <p:spPr>
          <a:xfrm>
            <a:off x="5761055" y="1124744"/>
            <a:ext cx="3138809" cy="4896544"/>
          </a:xfrm>
          <a:prstGeom prst="rect">
            <a:avLst/>
          </a:prstGeom>
        </p:spPr>
      </p:pic>
      <p:sp>
        <p:nvSpPr>
          <p:cNvPr id="5" name="4 CuadroTexto"/>
          <p:cNvSpPr txBox="1"/>
          <p:nvPr/>
        </p:nvSpPr>
        <p:spPr>
          <a:xfrm>
            <a:off x="5053226" y="6536377"/>
            <a:ext cx="3983270" cy="276999"/>
          </a:xfrm>
          <a:prstGeom prst="rect">
            <a:avLst/>
          </a:prstGeom>
          <a:noFill/>
        </p:spPr>
        <p:txBody>
          <a:bodyPr wrap="none" rtlCol="0">
            <a:spAutoFit/>
          </a:bodyPr>
          <a:lstStyle/>
          <a:p>
            <a:r>
              <a:rPr lang="es-MX" sz="1200" dirty="0" smtClean="0">
                <a:solidFill>
                  <a:schemeClr val="bg1"/>
                </a:solidFill>
              </a:rPr>
              <a:t>Fuente: Página web del </a:t>
            </a:r>
            <a:r>
              <a:rPr lang="es-MX" sz="1200" dirty="0" err="1" smtClean="0">
                <a:solidFill>
                  <a:schemeClr val="bg1"/>
                </a:solidFill>
              </a:rPr>
              <a:t>Earth</a:t>
            </a:r>
            <a:r>
              <a:rPr lang="es-MX" sz="1200" dirty="0" smtClean="0">
                <a:solidFill>
                  <a:schemeClr val="bg1"/>
                </a:solidFill>
              </a:rPr>
              <a:t> </a:t>
            </a:r>
            <a:r>
              <a:rPr lang="es-MX" sz="1200" dirty="0" err="1" smtClean="0">
                <a:solidFill>
                  <a:schemeClr val="bg1"/>
                </a:solidFill>
              </a:rPr>
              <a:t>Overshoot</a:t>
            </a:r>
            <a:r>
              <a:rPr lang="es-MX" sz="1200" dirty="0" smtClean="0">
                <a:solidFill>
                  <a:schemeClr val="bg1"/>
                </a:solidFill>
              </a:rPr>
              <a:t> </a:t>
            </a:r>
            <a:r>
              <a:rPr lang="es-MX" sz="1200" dirty="0" err="1" smtClean="0">
                <a:solidFill>
                  <a:schemeClr val="bg1"/>
                </a:solidFill>
              </a:rPr>
              <a:t>Day</a:t>
            </a:r>
            <a:r>
              <a:rPr lang="es-MX" sz="1200" dirty="0" smtClean="0">
                <a:solidFill>
                  <a:schemeClr val="bg1"/>
                </a:solidFill>
              </a:rPr>
              <a:t>.</a:t>
            </a:r>
            <a:endParaRPr lang="es-MX" sz="12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a:xfrm>
            <a:off x="685800" y="1916113"/>
            <a:ext cx="7772400" cy="4681537"/>
          </a:xfrm>
        </p:spPr>
        <p:txBody>
          <a:bodyPr/>
          <a:lstStyle/>
          <a:p>
            <a:r>
              <a:rPr lang="es-MX" dirty="0" smtClean="0">
                <a:solidFill>
                  <a:schemeClr val="bg1"/>
                </a:solidFill>
                <a:latin typeface="Century Gothic" pitchFamily="34" charset="0"/>
              </a:rPr>
              <a:t>¿Cómo contribuir encontrar un sistema económico más racional, más humano, más sostenible?.</a:t>
            </a:r>
          </a:p>
          <a:p>
            <a:endParaRPr lang="es-MX" dirty="0" smtClean="0">
              <a:solidFill>
                <a:schemeClr val="bg1"/>
              </a:solidFill>
              <a:latin typeface="Century Gothic" pitchFamily="34" charset="0"/>
            </a:endParaRPr>
          </a:p>
          <a:p>
            <a:r>
              <a:rPr lang="es-MX" dirty="0" smtClean="0">
                <a:solidFill>
                  <a:schemeClr val="bg1"/>
                </a:solidFill>
                <a:latin typeface="Century Gothic" pitchFamily="34" charset="0"/>
              </a:rPr>
              <a:t>¿O a crear modelos de desarrollo alterno (Nuevos modelos de negocio)?.</a:t>
            </a:r>
          </a:p>
        </p:txBody>
      </p:sp>
      <p:sp>
        <p:nvSpPr>
          <p:cNvPr id="14339" name="3 Título"/>
          <p:cNvSpPr>
            <a:spLocks noGrp="1"/>
          </p:cNvSpPr>
          <p:nvPr>
            <p:ph type="title"/>
          </p:nvPr>
        </p:nvSpPr>
        <p:spPr/>
        <p:txBody>
          <a:bodyPr/>
          <a:lstStyle/>
          <a:p>
            <a:r>
              <a:rPr lang="es-MX" dirty="0" smtClean="0">
                <a:solidFill>
                  <a:srgbClr val="0000FF"/>
                </a:solidFill>
              </a:rPr>
              <a:t>Desde las Instituciones de Educación Superior</a:t>
            </a:r>
          </a:p>
        </p:txBody>
      </p:sp>
      <p:sp>
        <p:nvSpPr>
          <p:cNvPr id="14340" name="4 CuadroTexto"/>
          <p:cNvSpPr txBox="1">
            <a:spLocks noChangeArrowheads="1"/>
          </p:cNvSpPr>
          <p:nvPr/>
        </p:nvSpPr>
        <p:spPr bwMode="auto">
          <a:xfrm>
            <a:off x="755650" y="6021388"/>
            <a:ext cx="7704138" cy="585787"/>
          </a:xfrm>
          <a:prstGeom prst="rect">
            <a:avLst/>
          </a:prstGeom>
          <a:noFill/>
          <a:ln w="9525">
            <a:noFill/>
            <a:miter lim="800000"/>
            <a:headEnd/>
            <a:tailEnd/>
          </a:ln>
        </p:spPr>
        <p:txBody>
          <a:bodyPr wrap="none">
            <a:spAutoFit/>
          </a:bodyPr>
          <a:lstStyle/>
          <a:p>
            <a:r>
              <a:rPr lang="es-MX" sz="3200">
                <a:solidFill>
                  <a:schemeClr val="tx2"/>
                </a:solidFill>
              </a:rPr>
              <a:t>“Educando nuevas mentalidades”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MX" dirty="0" smtClean="0">
                <a:solidFill>
                  <a:srgbClr val="0000FF"/>
                </a:solidFill>
              </a:rPr>
              <a:t>Formar Empresarios sociales</a:t>
            </a:r>
          </a:p>
        </p:txBody>
      </p:sp>
      <p:pic>
        <p:nvPicPr>
          <p:cNvPr id="15363" name="ihover-img" descr="http://ts4.mm.bing.net/th?id=H.4792046436682751&amp;pid=15.1">
            <a:hlinkClick r:id="rId2"/>
          </p:cNvPr>
          <p:cNvPicPr>
            <a:picLocks noChangeAspect="1" noChangeArrowheads="1"/>
          </p:cNvPicPr>
          <p:nvPr/>
        </p:nvPicPr>
        <p:blipFill>
          <a:blip r:embed="rId3" cstate="print"/>
          <a:srcRect/>
          <a:stretch>
            <a:fillRect/>
          </a:stretch>
        </p:blipFill>
        <p:spPr bwMode="auto">
          <a:xfrm>
            <a:off x="395288" y="2636838"/>
            <a:ext cx="1728787" cy="2292350"/>
          </a:xfrm>
          <a:prstGeom prst="rect">
            <a:avLst/>
          </a:prstGeom>
          <a:noFill/>
          <a:ln w="9525">
            <a:noFill/>
            <a:miter lim="800000"/>
            <a:headEnd/>
            <a:tailEnd/>
          </a:ln>
        </p:spPr>
      </p:pic>
      <p:sp>
        <p:nvSpPr>
          <p:cNvPr id="15364" name="4 CuadroTexto"/>
          <p:cNvSpPr txBox="1">
            <a:spLocks noChangeArrowheads="1"/>
          </p:cNvSpPr>
          <p:nvPr/>
        </p:nvSpPr>
        <p:spPr bwMode="auto">
          <a:xfrm>
            <a:off x="2465388" y="3357563"/>
            <a:ext cx="522287" cy="708025"/>
          </a:xfrm>
          <a:prstGeom prst="rect">
            <a:avLst/>
          </a:prstGeom>
          <a:noFill/>
          <a:ln w="9525">
            <a:noFill/>
            <a:miter lim="800000"/>
            <a:headEnd/>
            <a:tailEnd/>
          </a:ln>
        </p:spPr>
        <p:txBody>
          <a:bodyPr wrap="none">
            <a:spAutoFit/>
          </a:bodyPr>
          <a:lstStyle/>
          <a:p>
            <a:r>
              <a:rPr lang="es-MX" sz="4000">
                <a:solidFill>
                  <a:srgbClr val="FF0000"/>
                </a:solidFill>
              </a:rPr>
              <a:t>+</a:t>
            </a:r>
          </a:p>
        </p:txBody>
      </p:sp>
      <p:pic>
        <p:nvPicPr>
          <p:cNvPr id="15365" name="yui_3_5_1_1_1379564346413_749" descr="http://ts3.mm.bing.net/th?id=H.4689486963083706&amp;pid=15.1">
            <a:hlinkClick r:id="rId4"/>
          </p:cNvPr>
          <p:cNvPicPr>
            <a:picLocks noChangeAspect="1" noChangeArrowheads="1"/>
          </p:cNvPicPr>
          <p:nvPr/>
        </p:nvPicPr>
        <p:blipFill>
          <a:blip r:embed="rId5" cstate="print"/>
          <a:srcRect/>
          <a:stretch>
            <a:fillRect/>
          </a:stretch>
        </p:blipFill>
        <p:spPr bwMode="auto">
          <a:xfrm>
            <a:off x="3190875" y="2636838"/>
            <a:ext cx="1885950" cy="2268537"/>
          </a:xfrm>
          <a:prstGeom prst="rect">
            <a:avLst/>
          </a:prstGeom>
          <a:noFill/>
          <a:ln w="9525">
            <a:noFill/>
            <a:miter lim="800000"/>
            <a:headEnd/>
            <a:tailEnd/>
          </a:ln>
        </p:spPr>
      </p:pic>
      <p:sp>
        <p:nvSpPr>
          <p:cNvPr id="15366" name="6 CuadroTexto"/>
          <p:cNvSpPr txBox="1">
            <a:spLocks noChangeArrowheads="1"/>
          </p:cNvSpPr>
          <p:nvPr/>
        </p:nvSpPr>
        <p:spPr bwMode="auto">
          <a:xfrm>
            <a:off x="5219700" y="3284538"/>
            <a:ext cx="523875" cy="708025"/>
          </a:xfrm>
          <a:prstGeom prst="rect">
            <a:avLst/>
          </a:prstGeom>
          <a:noFill/>
          <a:ln w="9525">
            <a:noFill/>
            <a:miter lim="800000"/>
            <a:headEnd/>
            <a:tailEnd/>
          </a:ln>
        </p:spPr>
        <p:txBody>
          <a:bodyPr wrap="none">
            <a:spAutoFit/>
          </a:bodyPr>
          <a:lstStyle/>
          <a:p>
            <a:r>
              <a:rPr lang="es-MX" sz="4000">
                <a:solidFill>
                  <a:srgbClr val="FF0000"/>
                </a:solidFill>
              </a:rPr>
              <a:t>=</a:t>
            </a:r>
          </a:p>
        </p:txBody>
      </p:sp>
      <p:pic>
        <p:nvPicPr>
          <p:cNvPr id="15367" name="ihover-img" descr="http://ts1.mm.bing.net/th?id=H.4865928502249020&amp;pid=15.1"/>
          <p:cNvPicPr>
            <a:picLocks noChangeAspect="1" noChangeArrowheads="1"/>
          </p:cNvPicPr>
          <p:nvPr/>
        </p:nvPicPr>
        <p:blipFill>
          <a:blip r:embed="rId6" cstate="print"/>
          <a:srcRect/>
          <a:stretch>
            <a:fillRect/>
          </a:stretch>
        </p:blipFill>
        <p:spPr bwMode="auto">
          <a:xfrm>
            <a:off x="6011863" y="2349500"/>
            <a:ext cx="2592387" cy="2592388"/>
          </a:xfrm>
          <a:prstGeom prst="rect">
            <a:avLst/>
          </a:prstGeom>
          <a:noFill/>
          <a:ln w="9525">
            <a:noFill/>
            <a:miter lim="800000"/>
            <a:headEnd/>
            <a:tailEnd/>
          </a:ln>
        </p:spPr>
      </p:pic>
      <p:sp>
        <p:nvSpPr>
          <p:cNvPr id="15368" name="8 CuadroTexto"/>
          <p:cNvSpPr txBox="1">
            <a:spLocks noChangeArrowheads="1"/>
          </p:cNvSpPr>
          <p:nvPr/>
        </p:nvSpPr>
        <p:spPr bwMode="auto">
          <a:xfrm>
            <a:off x="693738" y="2124075"/>
            <a:ext cx="1069975" cy="368300"/>
          </a:xfrm>
          <a:prstGeom prst="rect">
            <a:avLst/>
          </a:prstGeom>
          <a:noFill/>
          <a:ln w="9525">
            <a:noFill/>
            <a:miter lim="800000"/>
            <a:headEnd/>
            <a:tailEnd/>
          </a:ln>
        </p:spPr>
        <p:txBody>
          <a:bodyPr wrap="none">
            <a:spAutoFit/>
          </a:bodyPr>
          <a:lstStyle/>
          <a:p>
            <a:r>
              <a:rPr lang="es-MX"/>
              <a:t>Gandhi</a:t>
            </a:r>
          </a:p>
        </p:txBody>
      </p:sp>
      <p:sp>
        <p:nvSpPr>
          <p:cNvPr id="15369" name="9 CuadroTexto"/>
          <p:cNvSpPr txBox="1">
            <a:spLocks noChangeArrowheads="1"/>
          </p:cNvSpPr>
          <p:nvPr/>
        </p:nvSpPr>
        <p:spPr bwMode="auto">
          <a:xfrm>
            <a:off x="3419475" y="2060575"/>
            <a:ext cx="1641475" cy="369888"/>
          </a:xfrm>
          <a:prstGeom prst="rect">
            <a:avLst/>
          </a:prstGeom>
          <a:noFill/>
          <a:ln w="9525">
            <a:noFill/>
            <a:miter lim="800000"/>
            <a:headEnd/>
            <a:tailEnd/>
          </a:ln>
        </p:spPr>
        <p:txBody>
          <a:bodyPr wrap="none">
            <a:spAutoFit/>
          </a:bodyPr>
          <a:lstStyle/>
          <a:p>
            <a:r>
              <a:rPr lang="es-MX"/>
              <a:t>Steve Jobs </a:t>
            </a:r>
          </a:p>
        </p:txBody>
      </p:sp>
      <p:sp>
        <p:nvSpPr>
          <p:cNvPr id="15370" name="10 CuadroTexto"/>
          <p:cNvSpPr txBox="1">
            <a:spLocks noChangeArrowheads="1"/>
          </p:cNvSpPr>
          <p:nvPr/>
        </p:nvSpPr>
        <p:spPr bwMode="auto">
          <a:xfrm>
            <a:off x="6067425" y="1557338"/>
            <a:ext cx="2479675" cy="368300"/>
          </a:xfrm>
          <a:prstGeom prst="rect">
            <a:avLst/>
          </a:prstGeom>
          <a:noFill/>
          <a:ln w="9525">
            <a:noFill/>
            <a:miter lim="800000"/>
            <a:headEnd/>
            <a:tailEnd/>
          </a:ln>
        </p:spPr>
        <p:txBody>
          <a:bodyPr wrap="none">
            <a:spAutoFit/>
          </a:bodyPr>
          <a:lstStyle/>
          <a:p>
            <a:r>
              <a:rPr lang="es-MX"/>
              <a:t>Muhammad Yunus</a:t>
            </a:r>
          </a:p>
        </p:txBody>
      </p:sp>
      <p:sp>
        <p:nvSpPr>
          <p:cNvPr id="15371" name="11 CuadroTexto"/>
          <p:cNvSpPr txBox="1">
            <a:spLocks noChangeArrowheads="1"/>
          </p:cNvSpPr>
          <p:nvPr/>
        </p:nvSpPr>
        <p:spPr bwMode="auto">
          <a:xfrm>
            <a:off x="250825" y="5300663"/>
            <a:ext cx="2187575" cy="369887"/>
          </a:xfrm>
          <a:prstGeom prst="rect">
            <a:avLst/>
          </a:prstGeom>
          <a:noFill/>
          <a:ln w="9525">
            <a:noFill/>
            <a:miter lim="800000"/>
            <a:headEnd/>
            <a:tailEnd/>
          </a:ln>
        </p:spPr>
        <p:txBody>
          <a:bodyPr wrap="none">
            <a:spAutoFit/>
          </a:bodyPr>
          <a:lstStyle/>
          <a:p>
            <a:r>
              <a:rPr lang="es-MX"/>
              <a:t>Vocación social</a:t>
            </a:r>
          </a:p>
        </p:txBody>
      </p:sp>
      <p:sp>
        <p:nvSpPr>
          <p:cNvPr id="15372" name="12 CuadroTexto"/>
          <p:cNvSpPr txBox="1">
            <a:spLocks noChangeArrowheads="1"/>
          </p:cNvSpPr>
          <p:nvPr/>
        </p:nvSpPr>
        <p:spPr bwMode="auto">
          <a:xfrm>
            <a:off x="3330575" y="5157788"/>
            <a:ext cx="2109788" cy="1477962"/>
          </a:xfrm>
          <a:prstGeom prst="rect">
            <a:avLst/>
          </a:prstGeom>
          <a:noFill/>
          <a:ln w="9525">
            <a:noFill/>
            <a:miter lim="800000"/>
            <a:headEnd/>
            <a:tailEnd/>
          </a:ln>
        </p:spPr>
        <p:txBody>
          <a:bodyPr wrap="none">
            <a:spAutoFit/>
          </a:bodyPr>
          <a:lstStyle/>
          <a:p>
            <a:pPr algn="ctr"/>
            <a:r>
              <a:rPr lang="es-MX"/>
              <a:t>Talento </a:t>
            </a:r>
          </a:p>
          <a:p>
            <a:pPr algn="ctr"/>
            <a:r>
              <a:rPr lang="es-MX"/>
              <a:t>Empresarial</a:t>
            </a:r>
          </a:p>
          <a:p>
            <a:pPr algn="ctr"/>
            <a:r>
              <a:rPr lang="es-MX"/>
              <a:t>y pensamiento </a:t>
            </a:r>
          </a:p>
          <a:p>
            <a:pPr algn="ctr"/>
            <a:r>
              <a:rPr lang="es-MX"/>
              <a:t>Innovador </a:t>
            </a:r>
          </a:p>
          <a:p>
            <a:pPr algn="ctr"/>
            <a:endParaRPr lang="es-MX"/>
          </a:p>
        </p:txBody>
      </p:sp>
      <p:sp>
        <p:nvSpPr>
          <p:cNvPr id="15373" name="13 CuadroTexto"/>
          <p:cNvSpPr txBox="1">
            <a:spLocks noChangeArrowheads="1"/>
          </p:cNvSpPr>
          <p:nvPr/>
        </p:nvSpPr>
        <p:spPr bwMode="auto">
          <a:xfrm>
            <a:off x="6372225" y="5229225"/>
            <a:ext cx="2303463" cy="1477963"/>
          </a:xfrm>
          <a:prstGeom prst="rect">
            <a:avLst/>
          </a:prstGeom>
          <a:noFill/>
          <a:ln w="9525">
            <a:noFill/>
            <a:miter lim="800000"/>
            <a:headEnd/>
            <a:tailEnd/>
          </a:ln>
        </p:spPr>
        <p:txBody>
          <a:bodyPr>
            <a:spAutoFit/>
          </a:bodyPr>
          <a:lstStyle/>
          <a:p>
            <a:pPr algn="ctr"/>
            <a:r>
              <a:rPr lang="es-MX"/>
              <a:t>“Banquero de los pobres”</a:t>
            </a:r>
          </a:p>
          <a:p>
            <a:pPr algn="ctr"/>
            <a:endParaRPr lang="es-MX"/>
          </a:p>
          <a:p>
            <a:pPr algn="ctr"/>
            <a:r>
              <a:rPr lang="es-MX"/>
              <a:t>Premio Nobel de la Paz 2006</a:t>
            </a:r>
          </a:p>
        </p:txBody>
      </p:sp>
      <p:sp>
        <p:nvSpPr>
          <p:cNvPr id="15374" name="15 CuadroTexto"/>
          <p:cNvSpPr txBox="1">
            <a:spLocks noChangeArrowheads="1"/>
          </p:cNvSpPr>
          <p:nvPr/>
        </p:nvSpPr>
        <p:spPr bwMode="auto">
          <a:xfrm>
            <a:off x="206375" y="6535738"/>
            <a:ext cx="1125538" cy="277812"/>
          </a:xfrm>
          <a:prstGeom prst="rect">
            <a:avLst/>
          </a:prstGeom>
          <a:noFill/>
          <a:ln w="9525">
            <a:noFill/>
            <a:miter lim="800000"/>
            <a:headEnd/>
            <a:tailEnd/>
          </a:ln>
        </p:spPr>
        <p:txBody>
          <a:bodyPr wrap="none">
            <a:spAutoFit/>
          </a:bodyPr>
          <a:lstStyle/>
          <a:p>
            <a:r>
              <a:rPr lang="es-MX" sz="1200"/>
              <a:t>Banco UBS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hover-img" descr="http://ts4.mm.bing.net/th?id=H.4792046436682751&amp;pid=15.1">
            <a:hlinkClick r:id="rId2"/>
          </p:cNvPr>
          <p:cNvPicPr>
            <a:picLocks noChangeAspect="1" noChangeArrowheads="1"/>
          </p:cNvPicPr>
          <p:nvPr/>
        </p:nvPicPr>
        <p:blipFill>
          <a:blip r:embed="rId3" cstate="print"/>
          <a:srcRect/>
          <a:stretch>
            <a:fillRect/>
          </a:stretch>
        </p:blipFill>
        <p:spPr bwMode="auto">
          <a:xfrm>
            <a:off x="395288" y="2636838"/>
            <a:ext cx="1728787" cy="2292350"/>
          </a:xfrm>
          <a:prstGeom prst="rect">
            <a:avLst/>
          </a:prstGeom>
          <a:noFill/>
          <a:ln w="9525">
            <a:noFill/>
            <a:miter lim="800000"/>
            <a:headEnd/>
            <a:tailEnd/>
          </a:ln>
        </p:spPr>
      </p:pic>
      <p:sp>
        <p:nvSpPr>
          <p:cNvPr id="5" name="4 CuadroTexto"/>
          <p:cNvSpPr txBox="1">
            <a:spLocks noChangeArrowheads="1"/>
          </p:cNvSpPr>
          <p:nvPr/>
        </p:nvSpPr>
        <p:spPr bwMode="auto">
          <a:xfrm>
            <a:off x="2465388" y="3357563"/>
            <a:ext cx="522287" cy="708025"/>
          </a:xfrm>
          <a:prstGeom prst="rect">
            <a:avLst/>
          </a:prstGeom>
          <a:noFill/>
          <a:ln w="9525">
            <a:noFill/>
            <a:miter lim="800000"/>
            <a:headEnd/>
            <a:tailEnd/>
          </a:ln>
        </p:spPr>
        <p:txBody>
          <a:bodyPr wrap="none">
            <a:spAutoFit/>
          </a:bodyPr>
          <a:lstStyle/>
          <a:p>
            <a:r>
              <a:rPr lang="es-MX" sz="4000">
                <a:solidFill>
                  <a:srgbClr val="FF0000"/>
                </a:solidFill>
              </a:rPr>
              <a:t>+</a:t>
            </a:r>
          </a:p>
        </p:txBody>
      </p:sp>
      <p:pic>
        <p:nvPicPr>
          <p:cNvPr id="6" name="yui_3_5_1_1_1379564346413_749" descr="http://ts3.mm.bing.net/th?id=H.4689486963083706&amp;pid=15.1">
            <a:hlinkClick r:id="rId4"/>
          </p:cNvPr>
          <p:cNvPicPr>
            <a:picLocks noChangeAspect="1" noChangeArrowheads="1"/>
          </p:cNvPicPr>
          <p:nvPr/>
        </p:nvPicPr>
        <p:blipFill>
          <a:blip r:embed="rId5" cstate="print"/>
          <a:srcRect/>
          <a:stretch>
            <a:fillRect/>
          </a:stretch>
        </p:blipFill>
        <p:spPr bwMode="auto">
          <a:xfrm>
            <a:off x="3190875" y="2636838"/>
            <a:ext cx="1885950" cy="2268537"/>
          </a:xfrm>
          <a:prstGeom prst="rect">
            <a:avLst/>
          </a:prstGeom>
          <a:noFill/>
          <a:ln w="9525">
            <a:noFill/>
            <a:miter lim="800000"/>
            <a:headEnd/>
            <a:tailEnd/>
          </a:ln>
        </p:spPr>
      </p:pic>
      <p:sp>
        <p:nvSpPr>
          <p:cNvPr id="7" name="6 CuadroTexto"/>
          <p:cNvSpPr txBox="1">
            <a:spLocks noChangeArrowheads="1"/>
          </p:cNvSpPr>
          <p:nvPr/>
        </p:nvSpPr>
        <p:spPr bwMode="auto">
          <a:xfrm>
            <a:off x="5219700" y="3284538"/>
            <a:ext cx="523875" cy="708025"/>
          </a:xfrm>
          <a:prstGeom prst="rect">
            <a:avLst/>
          </a:prstGeom>
          <a:noFill/>
          <a:ln w="9525">
            <a:noFill/>
            <a:miter lim="800000"/>
            <a:headEnd/>
            <a:tailEnd/>
          </a:ln>
        </p:spPr>
        <p:txBody>
          <a:bodyPr wrap="none">
            <a:spAutoFit/>
          </a:bodyPr>
          <a:lstStyle/>
          <a:p>
            <a:r>
              <a:rPr lang="es-MX" sz="4000">
                <a:solidFill>
                  <a:srgbClr val="FF0000"/>
                </a:solidFill>
              </a:rPr>
              <a:t>=</a:t>
            </a:r>
          </a:p>
        </p:txBody>
      </p:sp>
      <p:sp>
        <p:nvSpPr>
          <p:cNvPr id="8" name="8 CuadroTexto"/>
          <p:cNvSpPr txBox="1">
            <a:spLocks noChangeArrowheads="1"/>
          </p:cNvSpPr>
          <p:nvPr/>
        </p:nvSpPr>
        <p:spPr bwMode="auto">
          <a:xfrm>
            <a:off x="693738" y="2124075"/>
            <a:ext cx="1069975" cy="368300"/>
          </a:xfrm>
          <a:prstGeom prst="rect">
            <a:avLst/>
          </a:prstGeom>
          <a:noFill/>
          <a:ln w="9525">
            <a:noFill/>
            <a:miter lim="800000"/>
            <a:headEnd/>
            <a:tailEnd/>
          </a:ln>
        </p:spPr>
        <p:txBody>
          <a:bodyPr wrap="none">
            <a:spAutoFit/>
          </a:bodyPr>
          <a:lstStyle/>
          <a:p>
            <a:r>
              <a:rPr lang="es-MX"/>
              <a:t>Gandhi</a:t>
            </a:r>
          </a:p>
        </p:txBody>
      </p:sp>
      <p:sp>
        <p:nvSpPr>
          <p:cNvPr id="9" name="9 CuadroTexto"/>
          <p:cNvSpPr txBox="1">
            <a:spLocks noChangeArrowheads="1"/>
          </p:cNvSpPr>
          <p:nvPr/>
        </p:nvSpPr>
        <p:spPr bwMode="auto">
          <a:xfrm>
            <a:off x="3419475" y="2060575"/>
            <a:ext cx="1641475" cy="369888"/>
          </a:xfrm>
          <a:prstGeom prst="rect">
            <a:avLst/>
          </a:prstGeom>
          <a:noFill/>
          <a:ln w="9525">
            <a:noFill/>
            <a:miter lim="800000"/>
            <a:headEnd/>
            <a:tailEnd/>
          </a:ln>
        </p:spPr>
        <p:txBody>
          <a:bodyPr wrap="none">
            <a:spAutoFit/>
          </a:bodyPr>
          <a:lstStyle/>
          <a:p>
            <a:r>
              <a:rPr lang="es-MX"/>
              <a:t>Steve Jobs </a:t>
            </a:r>
          </a:p>
        </p:txBody>
      </p:sp>
      <p:sp>
        <p:nvSpPr>
          <p:cNvPr id="10" name="11 CuadroTexto"/>
          <p:cNvSpPr txBox="1">
            <a:spLocks noChangeArrowheads="1"/>
          </p:cNvSpPr>
          <p:nvPr/>
        </p:nvSpPr>
        <p:spPr bwMode="auto">
          <a:xfrm>
            <a:off x="250825" y="5300663"/>
            <a:ext cx="2187575" cy="369887"/>
          </a:xfrm>
          <a:prstGeom prst="rect">
            <a:avLst/>
          </a:prstGeom>
          <a:noFill/>
          <a:ln w="9525">
            <a:noFill/>
            <a:miter lim="800000"/>
            <a:headEnd/>
            <a:tailEnd/>
          </a:ln>
        </p:spPr>
        <p:txBody>
          <a:bodyPr wrap="none">
            <a:spAutoFit/>
          </a:bodyPr>
          <a:lstStyle/>
          <a:p>
            <a:r>
              <a:rPr lang="es-MX"/>
              <a:t>Vocación social</a:t>
            </a:r>
          </a:p>
        </p:txBody>
      </p:sp>
      <p:sp>
        <p:nvSpPr>
          <p:cNvPr id="11" name="12 CuadroTexto"/>
          <p:cNvSpPr txBox="1">
            <a:spLocks noChangeArrowheads="1"/>
          </p:cNvSpPr>
          <p:nvPr/>
        </p:nvSpPr>
        <p:spPr bwMode="auto">
          <a:xfrm>
            <a:off x="3330575" y="5157788"/>
            <a:ext cx="2109788" cy="1477962"/>
          </a:xfrm>
          <a:prstGeom prst="rect">
            <a:avLst/>
          </a:prstGeom>
          <a:noFill/>
          <a:ln w="9525">
            <a:noFill/>
            <a:miter lim="800000"/>
            <a:headEnd/>
            <a:tailEnd/>
          </a:ln>
        </p:spPr>
        <p:txBody>
          <a:bodyPr wrap="none">
            <a:spAutoFit/>
          </a:bodyPr>
          <a:lstStyle/>
          <a:p>
            <a:pPr algn="ctr"/>
            <a:r>
              <a:rPr lang="es-MX"/>
              <a:t>Talento </a:t>
            </a:r>
          </a:p>
          <a:p>
            <a:pPr algn="ctr"/>
            <a:r>
              <a:rPr lang="es-MX"/>
              <a:t>Empresarial</a:t>
            </a:r>
          </a:p>
          <a:p>
            <a:pPr algn="ctr"/>
            <a:r>
              <a:rPr lang="es-MX"/>
              <a:t>y pensamiento </a:t>
            </a:r>
          </a:p>
          <a:p>
            <a:pPr algn="ctr"/>
            <a:r>
              <a:rPr lang="es-MX"/>
              <a:t>Innovador </a:t>
            </a:r>
          </a:p>
          <a:p>
            <a:pPr algn="ctr"/>
            <a:endParaRPr lang="es-MX"/>
          </a:p>
        </p:txBody>
      </p:sp>
      <p:sp>
        <p:nvSpPr>
          <p:cNvPr id="12" name="15 CuadroTexto"/>
          <p:cNvSpPr txBox="1">
            <a:spLocks noChangeArrowheads="1"/>
          </p:cNvSpPr>
          <p:nvPr/>
        </p:nvSpPr>
        <p:spPr bwMode="auto">
          <a:xfrm>
            <a:off x="206375" y="6535738"/>
            <a:ext cx="1125538" cy="277812"/>
          </a:xfrm>
          <a:prstGeom prst="rect">
            <a:avLst/>
          </a:prstGeom>
          <a:noFill/>
          <a:ln w="9525">
            <a:noFill/>
            <a:miter lim="800000"/>
            <a:headEnd/>
            <a:tailEnd/>
          </a:ln>
        </p:spPr>
        <p:txBody>
          <a:bodyPr wrap="none">
            <a:spAutoFit/>
          </a:bodyPr>
          <a:lstStyle/>
          <a:p>
            <a:r>
              <a:rPr lang="es-MX" sz="1200"/>
              <a:t>Banco UBS</a:t>
            </a:r>
          </a:p>
        </p:txBody>
      </p:sp>
      <p:pic>
        <p:nvPicPr>
          <p:cNvPr id="13" name="12 Imagen" descr="Sekem1.gif"/>
          <p:cNvPicPr>
            <a:picLocks noChangeAspect="1"/>
          </p:cNvPicPr>
          <p:nvPr/>
        </p:nvPicPr>
        <p:blipFill>
          <a:blip r:embed="rId6" cstate="print"/>
          <a:stretch>
            <a:fillRect/>
          </a:stretch>
        </p:blipFill>
        <p:spPr>
          <a:xfrm>
            <a:off x="6156176" y="1412776"/>
            <a:ext cx="1872208" cy="1497766"/>
          </a:xfrm>
          <a:prstGeom prst="rect">
            <a:avLst/>
          </a:prstGeom>
        </p:spPr>
      </p:pic>
      <p:sp>
        <p:nvSpPr>
          <p:cNvPr id="14" name="13 CuadroTexto"/>
          <p:cNvSpPr txBox="1"/>
          <p:nvPr/>
        </p:nvSpPr>
        <p:spPr>
          <a:xfrm>
            <a:off x="5652120" y="764704"/>
            <a:ext cx="2900153" cy="584775"/>
          </a:xfrm>
          <a:prstGeom prst="rect">
            <a:avLst/>
          </a:prstGeom>
          <a:noFill/>
        </p:spPr>
        <p:txBody>
          <a:bodyPr wrap="none" rtlCol="0">
            <a:spAutoFit/>
          </a:bodyPr>
          <a:lstStyle/>
          <a:p>
            <a:r>
              <a:rPr lang="es-MX" sz="3200" dirty="0" smtClean="0"/>
              <a:t>Cooperativa</a:t>
            </a:r>
            <a:endParaRPr lang="es-MX" sz="3200" dirty="0"/>
          </a:p>
        </p:txBody>
      </p:sp>
      <p:pic>
        <p:nvPicPr>
          <p:cNvPr id="16" name="15 Imagen" descr="Ibrahim SEKEM.jpg"/>
          <p:cNvPicPr>
            <a:picLocks noChangeAspect="1"/>
          </p:cNvPicPr>
          <p:nvPr/>
        </p:nvPicPr>
        <p:blipFill>
          <a:blip r:embed="rId7" cstate="print"/>
          <a:stretch>
            <a:fillRect/>
          </a:stretch>
        </p:blipFill>
        <p:spPr>
          <a:xfrm>
            <a:off x="6228184" y="3218587"/>
            <a:ext cx="2212086" cy="2154629"/>
          </a:xfrm>
          <a:prstGeom prst="rect">
            <a:avLst/>
          </a:prstGeom>
        </p:spPr>
      </p:pic>
      <p:sp>
        <p:nvSpPr>
          <p:cNvPr id="15" name="14 Rectángulo"/>
          <p:cNvSpPr/>
          <p:nvPr/>
        </p:nvSpPr>
        <p:spPr>
          <a:xfrm rot="20257417">
            <a:off x="5941382" y="5375538"/>
            <a:ext cx="3419872" cy="861774"/>
          </a:xfrm>
          <a:prstGeom prst="rect">
            <a:avLst/>
          </a:prstGeom>
        </p:spPr>
        <p:txBody>
          <a:bodyPr wrap="square">
            <a:spAutoFit/>
          </a:bodyPr>
          <a:lstStyle/>
          <a:p>
            <a:r>
              <a:rPr lang="es-MX" dirty="0" smtClean="0"/>
              <a:t>Agricultura biodinámica </a:t>
            </a:r>
            <a:endParaRPr lang="es-MX" dirty="0" smtClean="0"/>
          </a:p>
          <a:p>
            <a:r>
              <a:rPr lang="es-MX" sz="3200" dirty="0" smtClean="0"/>
              <a:t>en </a:t>
            </a:r>
            <a:r>
              <a:rPr lang="es-MX" sz="3200" dirty="0" smtClean="0"/>
              <a:t>el desierto</a:t>
            </a:r>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hover-img" descr="http://ts4.mm.bing.net/th?id=H.4792046436682751&amp;pid=15.1">
            <a:hlinkClick r:id="rId2"/>
          </p:cNvPr>
          <p:cNvPicPr>
            <a:picLocks noChangeAspect="1" noChangeArrowheads="1"/>
          </p:cNvPicPr>
          <p:nvPr/>
        </p:nvPicPr>
        <p:blipFill>
          <a:blip r:embed="rId3" cstate="print"/>
          <a:srcRect/>
          <a:stretch>
            <a:fillRect/>
          </a:stretch>
        </p:blipFill>
        <p:spPr bwMode="auto">
          <a:xfrm>
            <a:off x="395288" y="2636838"/>
            <a:ext cx="1728787" cy="2292350"/>
          </a:xfrm>
          <a:prstGeom prst="rect">
            <a:avLst/>
          </a:prstGeom>
          <a:noFill/>
          <a:ln w="9525">
            <a:noFill/>
            <a:miter lim="800000"/>
            <a:headEnd/>
            <a:tailEnd/>
          </a:ln>
        </p:spPr>
      </p:pic>
      <p:sp>
        <p:nvSpPr>
          <p:cNvPr id="5" name="4 CuadroTexto"/>
          <p:cNvSpPr txBox="1">
            <a:spLocks noChangeArrowheads="1"/>
          </p:cNvSpPr>
          <p:nvPr/>
        </p:nvSpPr>
        <p:spPr bwMode="auto">
          <a:xfrm>
            <a:off x="2465388" y="3357563"/>
            <a:ext cx="522287" cy="708025"/>
          </a:xfrm>
          <a:prstGeom prst="rect">
            <a:avLst/>
          </a:prstGeom>
          <a:noFill/>
          <a:ln w="9525">
            <a:noFill/>
            <a:miter lim="800000"/>
            <a:headEnd/>
            <a:tailEnd/>
          </a:ln>
        </p:spPr>
        <p:txBody>
          <a:bodyPr wrap="none">
            <a:spAutoFit/>
          </a:bodyPr>
          <a:lstStyle/>
          <a:p>
            <a:r>
              <a:rPr lang="es-MX" sz="4000">
                <a:solidFill>
                  <a:srgbClr val="FF0000"/>
                </a:solidFill>
              </a:rPr>
              <a:t>+</a:t>
            </a:r>
          </a:p>
        </p:txBody>
      </p:sp>
      <p:pic>
        <p:nvPicPr>
          <p:cNvPr id="6" name="yui_3_5_1_1_1379564346413_749" descr="http://ts3.mm.bing.net/th?id=H.4689486963083706&amp;pid=15.1">
            <a:hlinkClick r:id="rId4"/>
          </p:cNvPr>
          <p:cNvPicPr>
            <a:picLocks noChangeAspect="1" noChangeArrowheads="1"/>
          </p:cNvPicPr>
          <p:nvPr/>
        </p:nvPicPr>
        <p:blipFill>
          <a:blip r:embed="rId5" cstate="print"/>
          <a:srcRect/>
          <a:stretch>
            <a:fillRect/>
          </a:stretch>
        </p:blipFill>
        <p:spPr bwMode="auto">
          <a:xfrm>
            <a:off x="3190875" y="2636838"/>
            <a:ext cx="1885950" cy="2268537"/>
          </a:xfrm>
          <a:prstGeom prst="rect">
            <a:avLst/>
          </a:prstGeom>
          <a:noFill/>
          <a:ln w="9525">
            <a:noFill/>
            <a:miter lim="800000"/>
            <a:headEnd/>
            <a:tailEnd/>
          </a:ln>
        </p:spPr>
      </p:pic>
      <p:sp>
        <p:nvSpPr>
          <p:cNvPr id="7" name="6 CuadroTexto"/>
          <p:cNvSpPr txBox="1">
            <a:spLocks noChangeArrowheads="1"/>
          </p:cNvSpPr>
          <p:nvPr/>
        </p:nvSpPr>
        <p:spPr bwMode="auto">
          <a:xfrm>
            <a:off x="5219700" y="3284538"/>
            <a:ext cx="523875" cy="708025"/>
          </a:xfrm>
          <a:prstGeom prst="rect">
            <a:avLst/>
          </a:prstGeom>
          <a:noFill/>
          <a:ln w="9525">
            <a:noFill/>
            <a:miter lim="800000"/>
            <a:headEnd/>
            <a:tailEnd/>
          </a:ln>
        </p:spPr>
        <p:txBody>
          <a:bodyPr wrap="none">
            <a:spAutoFit/>
          </a:bodyPr>
          <a:lstStyle/>
          <a:p>
            <a:r>
              <a:rPr lang="es-MX" sz="4000">
                <a:solidFill>
                  <a:srgbClr val="FF0000"/>
                </a:solidFill>
              </a:rPr>
              <a:t>=</a:t>
            </a:r>
          </a:p>
        </p:txBody>
      </p:sp>
      <p:sp>
        <p:nvSpPr>
          <p:cNvPr id="8" name="8 CuadroTexto"/>
          <p:cNvSpPr txBox="1">
            <a:spLocks noChangeArrowheads="1"/>
          </p:cNvSpPr>
          <p:nvPr/>
        </p:nvSpPr>
        <p:spPr bwMode="auto">
          <a:xfrm>
            <a:off x="693738" y="2124075"/>
            <a:ext cx="1069975" cy="368300"/>
          </a:xfrm>
          <a:prstGeom prst="rect">
            <a:avLst/>
          </a:prstGeom>
          <a:noFill/>
          <a:ln w="9525">
            <a:noFill/>
            <a:miter lim="800000"/>
            <a:headEnd/>
            <a:tailEnd/>
          </a:ln>
        </p:spPr>
        <p:txBody>
          <a:bodyPr wrap="none">
            <a:spAutoFit/>
          </a:bodyPr>
          <a:lstStyle/>
          <a:p>
            <a:r>
              <a:rPr lang="es-MX"/>
              <a:t>Gandhi</a:t>
            </a:r>
          </a:p>
        </p:txBody>
      </p:sp>
      <p:sp>
        <p:nvSpPr>
          <p:cNvPr id="9" name="9 CuadroTexto"/>
          <p:cNvSpPr txBox="1">
            <a:spLocks noChangeArrowheads="1"/>
          </p:cNvSpPr>
          <p:nvPr/>
        </p:nvSpPr>
        <p:spPr bwMode="auto">
          <a:xfrm>
            <a:off x="3419475" y="2060575"/>
            <a:ext cx="1641475" cy="369888"/>
          </a:xfrm>
          <a:prstGeom prst="rect">
            <a:avLst/>
          </a:prstGeom>
          <a:noFill/>
          <a:ln w="9525">
            <a:noFill/>
            <a:miter lim="800000"/>
            <a:headEnd/>
            <a:tailEnd/>
          </a:ln>
        </p:spPr>
        <p:txBody>
          <a:bodyPr wrap="none">
            <a:spAutoFit/>
          </a:bodyPr>
          <a:lstStyle/>
          <a:p>
            <a:r>
              <a:rPr lang="es-MX"/>
              <a:t>Steve Jobs </a:t>
            </a:r>
          </a:p>
        </p:txBody>
      </p:sp>
      <p:sp>
        <p:nvSpPr>
          <p:cNvPr id="10" name="11 CuadroTexto"/>
          <p:cNvSpPr txBox="1">
            <a:spLocks noChangeArrowheads="1"/>
          </p:cNvSpPr>
          <p:nvPr/>
        </p:nvSpPr>
        <p:spPr bwMode="auto">
          <a:xfrm>
            <a:off x="250825" y="5300663"/>
            <a:ext cx="2187575" cy="369887"/>
          </a:xfrm>
          <a:prstGeom prst="rect">
            <a:avLst/>
          </a:prstGeom>
          <a:noFill/>
          <a:ln w="9525">
            <a:noFill/>
            <a:miter lim="800000"/>
            <a:headEnd/>
            <a:tailEnd/>
          </a:ln>
        </p:spPr>
        <p:txBody>
          <a:bodyPr wrap="none">
            <a:spAutoFit/>
          </a:bodyPr>
          <a:lstStyle/>
          <a:p>
            <a:r>
              <a:rPr lang="es-MX"/>
              <a:t>Vocación social</a:t>
            </a:r>
          </a:p>
        </p:txBody>
      </p:sp>
      <p:sp>
        <p:nvSpPr>
          <p:cNvPr id="11" name="12 CuadroTexto"/>
          <p:cNvSpPr txBox="1">
            <a:spLocks noChangeArrowheads="1"/>
          </p:cNvSpPr>
          <p:nvPr/>
        </p:nvSpPr>
        <p:spPr bwMode="auto">
          <a:xfrm>
            <a:off x="3330575" y="5157788"/>
            <a:ext cx="2109788" cy="1477962"/>
          </a:xfrm>
          <a:prstGeom prst="rect">
            <a:avLst/>
          </a:prstGeom>
          <a:noFill/>
          <a:ln w="9525">
            <a:noFill/>
            <a:miter lim="800000"/>
            <a:headEnd/>
            <a:tailEnd/>
          </a:ln>
        </p:spPr>
        <p:txBody>
          <a:bodyPr wrap="none">
            <a:spAutoFit/>
          </a:bodyPr>
          <a:lstStyle/>
          <a:p>
            <a:pPr algn="ctr"/>
            <a:r>
              <a:rPr lang="es-MX"/>
              <a:t>Talento </a:t>
            </a:r>
          </a:p>
          <a:p>
            <a:pPr algn="ctr"/>
            <a:r>
              <a:rPr lang="es-MX"/>
              <a:t>Empresarial</a:t>
            </a:r>
          </a:p>
          <a:p>
            <a:pPr algn="ctr"/>
            <a:r>
              <a:rPr lang="es-MX"/>
              <a:t>y pensamiento </a:t>
            </a:r>
          </a:p>
          <a:p>
            <a:pPr algn="ctr"/>
            <a:r>
              <a:rPr lang="es-MX"/>
              <a:t>Innovador </a:t>
            </a:r>
          </a:p>
          <a:p>
            <a:pPr algn="ctr"/>
            <a:endParaRPr lang="es-MX"/>
          </a:p>
        </p:txBody>
      </p:sp>
      <p:sp>
        <p:nvSpPr>
          <p:cNvPr id="12" name="15 CuadroTexto"/>
          <p:cNvSpPr txBox="1">
            <a:spLocks noChangeArrowheads="1"/>
          </p:cNvSpPr>
          <p:nvPr/>
        </p:nvSpPr>
        <p:spPr bwMode="auto">
          <a:xfrm>
            <a:off x="206375" y="6535738"/>
            <a:ext cx="1125538" cy="277812"/>
          </a:xfrm>
          <a:prstGeom prst="rect">
            <a:avLst/>
          </a:prstGeom>
          <a:noFill/>
          <a:ln w="9525">
            <a:noFill/>
            <a:miter lim="800000"/>
            <a:headEnd/>
            <a:tailEnd/>
          </a:ln>
        </p:spPr>
        <p:txBody>
          <a:bodyPr wrap="none">
            <a:spAutoFit/>
          </a:bodyPr>
          <a:lstStyle/>
          <a:p>
            <a:r>
              <a:rPr lang="es-MX" sz="1200"/>
              <a:t>Banco UBS</a:t>
            </a:r>
          </a:p>
        </p:txBody>
      </p:sp>
      <p:sp>
        <p:nvSpPr>
          <p:cNvPr id="13" name="12 Rectángulo"/>
          <p:cNvSpPr/>
          <p:nvPr/>
        </p:nvSpPr>
        <p:spPr>
          <a:xfrm>
            <a:off x="5580112" y="1196752"/>
            <a:ext cx="3193182" cy="369332"/>
          </a:xfrm>
          <a:prstGeom prst="rect">
            <a:avLst/>
          </a:prstGeom>
        </p:spPr>
        <p:txBody>
          <a:bodyPr wrap="none">
            <a:spAutoFit/>
          </a:bodyPr>
          <a:lstStyle/>
          <a:p>
            <a:r>
              <a:rPr lang="es-MX" dirty="0" smtClean="0"/>
              <a:t>Cooperativa Mondragón</a:t>
            </a:r>
            <a:endParaRPr lang="es-MX" dirty="0"/>
          </a:p>
        </p:txBody>
      </p:sp>
      <p:pic>
        <p:nvPicPr>
          <p:cNvPr id="14" name="4 Imagen" descr="Mondragon2.jpg"/>
          <p:cNvPicPr>
            <a:picLocks noChangeAspect="1"/>
          </p:cNvPicPr>
          <p:nvPr/>
        </p:nvPicPr>
        <p:blipFill>
          <a:blip r:embed="rId6" cstate="print"/>
          <a:srcRect/>
          <a:stretch>
            <a:fillRect/>
          </a:stretch>
        </p:blipFill>
        <p:spPr bwMode="auto">
          <a:xfrm>
            <a:off x="5580112" y="2013843"/>
            <a:ext cx="2016125" cy="1127125"/>
          </a:xfrm>
          <a:prstGeom prst="rect">
            <a:avLst/>
          </a:prstGeom>
          <a:noFill/>
          <a:ln w="9525">
            <a:noFill/>
            <a:miter lim="800000"/>
            <a:headEnd/>
            <a:tailEnd/>
          </a:ln>
        </p:spPr>
      </p:pic>
      <p:pic>
        <p:nvPicPr>
          <p:cNvPr id="15" name="3 Imagen" descr="Mondragon.jpg"/>
          <p:cNvPicPr>
            <a:picLocks noChangeAspect="1"/>
          </p:cNvPicPr>
          <p:nvPr/>
        </p:nvPicPr>
        <p:blipFill>
          <a:blip r:embed="rId7" cstate="print"/>
          <a:srcRect/>
          <a:stretch>
            <a:fillRect/>
          </a:stretch>
        </p:blipFill>
        <p:spPr bwMode="auto">
          <a:xfrm rot="20872687">
            <a:off x="5538966" y="3464769"/>
            <a:ext cx="3302490" cy="2016224"/>
          </a:xfrm>
          <a:prstGeom prst="rect">
            <a:avLst/>
          </a:prstGeom>
          <a:noFill/>
          <a:ln w="9525">
            <a:noFill/>
            <a:miter lim="800000"/>
            <a:headEnd/>
            <a:tailEnd/>
          </a:ln>
        </p:spPr>
      </p:pic>
      <p:sp>
        <p:nvSpPr>
          <p:cNvPr id="16" name="15 Rectángulo"/>
          <p:cNvSpPr/>
          <p:nvPr/>
        </p:nvSpPr>
        <p:spPr>
          <a:xfrm>
            <a:off x="6156176" y="5807005"/>
            <a:ext cx="2771800" cy="646331"/>
          </a:xfrm>
          <a:prstGeom prst="rect">
            <a:avLst/>
          </a:prstGeom>
        </p:spPr>
        <p:txBody>
          <a:bodyPr wrap="square">
            <a:spAutoFit/>
          </a:bodyPr>
          <a:lstStyle/>
          <a:p>
            <a:pPr>
              <a:buFontTx/>
              <a:buNone/>
            </a:pPr>
            <a:r>
              <a:rPr lang="es-MX" dirty="0" smtClean="0"/>
              <a:t>La cooperativa más </a:t>
            </a:r>
            <a:endParaRPr lang="es-MX" dirty="0" smtClean="0"/>
          </a:p>
          <a:p>
            <a:pPr>
              <a:buFontTx/>
              <a:buNone/>
            </a:pPr>
            <a:r>
              <a:rPr lang="es-MX" dirty="0" smtClean="0"/>
              <a:t>grande </a:t>
            </a:r>
            <a:r>
              <a:rPr lang="es-MX" dirty="0" smtClean="0"/>
              <a:t>del mundo.</a:t>
            </a:r>
            <a:endParaRPr lang="es-MX"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MX" dirty="0" smtClean="0">
                <a:solidFill>
                  <a:srgbClr val="0000FF"/>
                </a:solidFill>
              </a:rPr>
              <a:t>Una alta responsabilidad</a:t>
            </a:r>
          </a:p>
        </p:txBody>
      </p:sp>
      <p:sp>
        <p:nvSpPr>
          <p:cNvPr id="17411" name="3 Marcador de contenido"/>
          <p:cNvSpPr>
            <a:spLocks noGrp="1" noChangeArrowheads="1"/>
          </p:cNvSpPr>
          <p:nvPr>
            <p:ph idx="1"/>
          </p:nvPr>
        </p:nvSpPr>
        <p:spPr>
          <a:xfrm>
            <a:off x="323850" y="2828925"/>
            <a:ext cx="8761413" cy="2727325"/>
          </a:xfrm>
        </p:spPr>
        <p:txBody>
          <a:bodyPr wrap="none">
            <a:spAutoFit/>
          </a:bodyPr>
          <a:lstStyle/>
          <a:p>
            <a:pPr algn="ctr"/>
            <a:r>
              <a:rPr lang="es-MX" dirty="0" smtClean="0">
                <a:solidFill>
                  <a:schemeClr val="bg1"/>
                </a:solidFill>
              </a:rPr>
              <a:t>Es desde las aulas donde se diseñan</a:t>
            </a:r>
          </a:p>
          <a:p>
            <a:pPr algn="ctr">
              <a:buFontTx/>
              <a:buNone/>
            </a:pPr>
            <a:r>
              <a:rPr lang="es-MX" dirty="0" smtClean="0">
                <a:solidFill>
                  <a:schemeClr val="bg1"/>
                </a:solidFill>
              </a:rPr>
              <a:t>y construyen las naciones.</a:t>
            </a:r>
          </a:p>
          <a:p>
            <a:pPr algn="ctr">
              <a:buFontTx/>
              <a:buNone/>
            </a:pPr>
            <a:endParaRPr lang="es-MX" dirty="0" smtClean="0">
              <a:solidFill>
                <a:schemeClr val="bg1"/>
              </a:solidFill>
            </a:endParaRPr>
          </a:p>
          <a:p>
            <a:pPr algn="ctr">
              <a:buFontTx/>
              <a:buNone/>
            </a:pPr>
            <a:endParaRPr lang="es-MX" dirty="0" smtClean="0">
              <a:solidFill>
                <a:schemeClr val="bg1"/>
              </a:solidFill>
            </a:endParaRPr>
          </a:p>
          <a:p>
            <a:pPr algn="ctr">
              <a:buFontTx/>
              <a:buNone/>
            </a:pPr>
            <a:r>
              <a:rPr lang="es-MX" sz="2000" dirty="0" smtClean="0">
                <a:solidFill>
                  <a:schemeClr val="bg1"/>
                </a:solidFill>
              </a:rPr>
              <a:t>“Dime que universidades tienes, y te diré que país eres”.</a:t>
            </a:r>
          </a:p>
        </p:txBody>
      </p:sp>
      <p:sp>
        <p:nvSpPr>
          <p:cNvPr id="17412" name="6 CuadroTexto"/>
          <p:cNvSpPr txBox="1">
            <a:spLocks noChangeArrowheads="1"/>
          </p:cNvSpPr>
          <p:nvPr/>
        </p:nvSpPr>
        <p:spPr bwMode="auto">
          <a:xfrm>
            <a:off x="7235825" y="6021388"/>
            <a:ext cx="1466850" cy="369887"/>
          </a:xfrm>
          <a:prstGeom prst="rect">
            <a:avLst/>
          </a:prstGeom>
          <a:noFill/>
          <a:ln w="9525">
            <a:noFill/>
            <a:miter lim="800000"/>
            <a:headEnd/>
            <a:tailEnd/>
          </a:ln>
        </p:spPr>
        <p:txBody>
          <a:bodyPr wrap="none">
            <a:spAutoFit/>
          </a:bodyPr>
          <a:lstStyle/>
          <a:p>
            <a:r>
              <a:rPr lang="es-MX"/>
              <a:t>(Anónimo)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1556792"/>
            <a:ext cx="7772400" cy="4176464"/>
          </a:xfrm>
        </p:spPr>
        <p:txBody>
          <a:bodyPr/>
          <a:lstStyle/>
          <a:p>
            <a:pPr algn="ctr"/>
            <a:endParaRPr lang="es-MX" sz="4800" dirty="0" smtClean="0">
              <a:solidFill>
                <a:schemeClr val="bg1"/>
              </a:solidFill>
            </a:endParaRPr>
          </a:p>
          <a:p>
            <a:pPr algn="ctr"/>
            <a:r>
              <a:rPr lang="es-MX" sz="4800" dirty="0" smtClean="0">
                <a:solidFill>
                  <a:schemeClr val="bg1"/>
                </a:solidFill>
              </a:rPr>
              <a:t>¿En que se parecen los siguientes </a:t>
            </a:r>
            <a:r>
              <a:rPr lang="es-MX" sz="8800" dirty="0" smtClean="0">
                <a:solidFill>
                  <a:schemeClr val="bg1"/>
                </a:solidFill>
              </a:rPr>
              <a:t>mensajes</a:t>
            </a:r>
            <a:r>
              <a:rPr lang="es-MX" sz="4800" dirty="0" smtClean="0">
                <a:solidFill>
                  <a:schemeClr val="bg1"/>
                </a:solidFill>
              </a:rPr>
              <a:t>?...</a:t>
            </a:r>
            <a:endParaRPr lang="es-MX" sz="48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body" idx="1"/>
          </p:nvPr>
        </p:nvSpPr>
        <p:spPr>
          <a:xfrm>
            <a:off x="971550" y="2852936"/>
            <a:ext cx="7772400" cy="1735138"/>
          </a:xfrm>
        </p:spPr>
        <p:txBody>
          <a:bodyPr/>
          <a:lstStyle/>
          <a:p>
            <a:pPr eaLnBrk="1" hangingPunct="1">
              <a:buFontTx/>
              <a:buNone/>
            </a:pPr>
            <a:r>
              <a:rPr lang="es-ES" dirty="0" smtClean="0">
                <a:solidFill>
                  <a:schemeClr val="bg1"/>
                </a:solidFill>
              </a:rPr>
              <a:t>Urge formar empresarios con Visión de Estado, y no sólo de Mercado. </a:t>
            </a:r>
            <a:r>
              <a:rPr lang="es-ES" sz="1800" dirty="0" smtClean="0">
                <a:solidFill>
                  <a:schemeClr val="bg1"/>
                </a:solidFill>
              </a:rPr>
              <a:t>(LSCH)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00FF"/>
                </a:solidFill>
              </a:rPr>
              <a:t>George Soros</a:t>
            </a:r>
            <a:endParaRPr lang="es-MX" dirty="0">
              <a:solidFill>
                <a:srgbClr val="0000FF"/>
              </a:solidFill>
            </a:endParaRPr>
          </a:p>
        </p:txBody>
      </p:sp>
      <p:sp>
        <p:nvSpPr>
          <p:cNvPr id="3" name="2 Marcador de contenido"/>
          <p:cNvSpPr>
            <a:spLocks noGrp="1"/>
          </p:cNvSpPr>
          <p:nvPr>
            <p:ph idx="1"/>
          </p:nvPr>
        </p:nvSpPr>
        <p:spPr>
          <a:xfrm>
            <a:off x="400000" y="2636912"/>
            <a:ext cx="7772400" cy="3816424"/>
          </a:xfrm>
        </p:spPr>
        <p:txBody>
          <a:bodyPr/>
          <a:lstStyle/>
          <a:p>
            <a:pPr>
              <a:buNone/>
            </a:pPr>
            <a:r>
              <a:rPr lang="es-MX" sz="2400" dirty="0" smtClean="0">
                <a:solidFill>
                  <a:schemeClr val="bg1"/>
                </a:solidFill>
              </a:rPr>
              <a:t>“Es urgente y necesario reconsiderar y </a:t>
            </a:r>
            <a:r>
              <a:rPr lang="es-MX" sz="4000" u="sng" dirty="0" smtClean="0">
                <a:solidFill>
                  <a:schemeClr val="bg1"/>
                </a:solidFill>
              </a:rPr>
              <a:t>reformar</a:t>
            </a:r>
            <a:r>
              <a:rPr lang="es-MX" sz="2400" u="sng" dirty="0" smtClean="0">
                <a:solidFill>
                  <a:schemeClr val="bg1"/>
                </a:solidFill>
              </a:rPr>
              <a:t> el sistema capitalista global</a:t>
            </a:r>
            <a:r>
              <a:rPr lang="es-MX" sz="2400" dirty="0" smtClean="0">
                <a:solidFill>
                  <a:schemeClr val="bg1"/>
                </a:solidFill>
              </a:rPr>
              <a:t>. Los problemas serán progresivamente más intratables cuanto más tiempo se les deje (1999).</a:t>
            </a:r>
          </a:p>
          <a:p>
            <a:pPr>
              <a:buNone/>
            </a:pPr>
            <a:r>
              <a:rPr lang="es-MX" sz="2400" dirty="0" smtClean="0">
                <a:solidFill>
                  <a:schemeClr val="bg1"/>
                </a:solidFill>
              </a:rPr>
              <a:t>Aclaro que no es mi deseo abolir el capitalismo. Deseo </a:t>
            </a:r>
            <a:r>
              <a:rPr lang="es-MX" sz="2400" u="sng" dirty="0" smtClean="0">
                <a:solidFill>
                  <a:schemeClr val="bg1"/>
                </a:solidFill>
              </a:rPr>
              <a:t>impedir en cambio,  que el sistema capitalista global se destruya así mismo</a:t>
            </a:r>
            <a:r>
              <a:rPr lang="es-MX" sz="2400" dirty="0" smtClean="0">
                <a:solidFill>
                  <a:schemeClr val="bg1"/>
                </a:solidFill>
              </a:rPr>
              <a:t>”.</a:t>
            </a:r>
          </a:p>
          <a:p>
            <a:pPr>
              <a:buNone/>
            </a:pPr>
            <a:endParaRPr lang="es-MX" sz="2400" dirty="0">
              <a:solidFill>
                <a:schemeClr val="bg1"/>
              </a:solidFill>
            </a:endParaRPr>
          </a:p>
        </p:txBody>
      </p:sp>
      <p:pic>
        <p:nvPicPr>
          <p:cNvPr id="4" name="7 Marcador de contenido" descr="George Soros.jpg"/>
          <p:cNvPicPr>
            <a:picLocks noChangeAspect="1"/>
          </p:cNvPicPr>
          <p:nvPr/>
        </p:nvPicPr>
        <p:blipFill>
          <a:blip r:embed="rId2" cstate="print"/>
          <a:srcRect/>
          <a:stretch>
            <a:fillRect/>
          </a:stretch>
        </p:blipFill>
        <p:spPr bwMode="auto">
          <a:xfrm>
            <a:off x="5674162" y="332657"/>
            <a:ext cx="3218318"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5800" y="301624"/>
            <a:ext cx="4390256" cy="2335287"/>
          </a:xfrm>
        </p:spPr>
        <p:txBody>
          <a:bodyPr/>
          <a:lstStyle/>
          <a:p>
            <a:r>
              <a:rPr lang="es-MX" dirty="0" smtClean="0">
                <a:solidFill>
                  <a:srgbClr val="0000FF"/>
                </a:solidFill>
              </a:rPr>
              <a:t>Muhammad </a:t>
            </a:r>
            <a:r>
              <a:rPr lang="es-MX" dirty="0" err="1" smtClean="0">
                <a:solidFill>
                  <a:srgbClr val="0000FF"/>
                </a:solidFill>
              </a:rPr>
              <a:t>Yunus</a:t>
            </a:r>
            <a:r>
              <a:rPr lang="es-MX" dirty="0" smtClean="0">
                <a:solidFill>
                  <a:srgbClr val="0000FF"/>
                </a:solidFill>
              </a:rPr>
              <a:t> y Carlos </a:t>
            </a:r>
            <a:r>
              <a:rPr lang="es-MX" dirty="0" err="1" smtClean="0">
                <a:solidFill>
                  <a:srgbClr val="0000FF"/>
                </a:solidFill>
              </a:rPr>
              <a:t>Slim</a:t>
            </a:r>
            <a:endParaRPr lang="es-MX" dirty="0">
              <a:solidFill>
                <a:srgbClr val="0000FF"/>
              </a:solidFill>
            </a:endParaRPr>
          </a:p>
        </p:txBody>
      </p:sp>
      <p:sp>
        <p:nvSpPr>
          <p:cNvPr id="5" name="4 Marcador de contenido"/>
          <p:cNvSpPr>
            <a:spLocks noGrp="1"/>
          </p:cNvSpPr>
          <p:nvPr>
            <p:ph idx="1"/>
          </p:nvPr>
        </p:nvSpPr>
        <p:spPr>
          <a:xfrm>
            <a:off x="760040" y="2924944"/>
            <a:ext cx="7772400" cy="3248000"/>
          </a:xfrm>
        </p:spPr>
        <p:txBody>
          <a:bodyPr/>
          <a:lstStyle/>
          <a:p>
            <a:r>
              <a:rPr lang="es-MX" dirty="0" smtClean="0">
                <a:solidFill>
                  <a:schemeClr val="bg1"/>
                </a:solidFill>
              </a:rPr>
              <a:t>Concluyen que </a:t>
            </a:r>
            <a:r>
              <a:rPr lang="es-MX" u="sng" dirty="0" smtClean="0">
                <a:solidFill>
                  <a:schemeClr val="bg1"/>
                </a:solidFill>
              </a:rPr>
              <a:t>es necesario encontrar </a:t>
            </a:r>
            <a:r>
              <a:rPr lang="es-MX" sz="4400" u="sng" dirty="0" smtClean="0">
                <a:solidFill>
                  <a:schemeClr val="bg1"/>
                </a:solidFill>
              </a:rPr>
              <a:t>un nuevo modelo económico</a:t>
            </a:r>
            <a:r>
              <a:rPr lang="es-MX" sz="4400" dirty="0" smtClean="0">
                <a:solidFill>
                  <a:schemeClr val="bg1"/>
                </a:solidFill>
              </a:rPr>
              <a:t> </a:t>
            </a:r>
            <a:r>
              <a:rPr lang="es-MX" dirty="0" smtClean="0">
                <a:solidFill>
                  <a:schemeClr val="bg1"/>
                </a:solidFill>
              </a:rPr>
              <a:t>que conjunte la </a:t>
            </a:r>
            <a:r>
              <a:rPr lang="es-MX" dirty="0" smtClean="0">
                <a:solidFill>
                  <a:schemeClr val="bg1"/>
                </a:solidFill>
                <a:latin typeface="Arial" pitchFamily="34" charset="0"/>
                <a:ea typeface="BatangChe" pitchFamily="49" charset="-127"/>
                <a:cs typeface="Arial" pitchFamily="34" charset="0"/>
              </a:rPr>
              <a:t>eficiencia</a:t>
            </a:r>
            <a:r>
              <a:rPr lang="es-MX" dirty="0" smtClean="0">
                <a:solidFill>
                  <a:schemeClr val="bg1"/>
                </a:solidFill>
              </a:rPr>
              <a:t> del modelo capitalista con la </a:t>
            </a:r>
            <a:r>
              <a:rPr lang="es-MX" dirty="0" smtClean="0">
                <a:solidFill>
                  <a:schemeClr val="bg1"/>
                </a:solidFill>
                <a:latin typeface="Arial" pitchFamily="34" charset="0"/>
                <a:cs typeface="Arial" pitchFamily="34" charset="0"/>
              </a:rPr>
              <a:t>vocación</a:t>
            </a:r>
            <a:r>
              <a:rPr lang="es-MX" dirty="0" smtClean="0">
                <a:solidFill>
                  <a:schemeClr val="bg1"/>
                </a:solidFill>
              </a:rPr>
              <a:t> del modelo socialista. </a:t>
            </a:r>
            <a:endParaRPr lang="es-MX" dirty="0">
              <a:solidFill>
                <a:schemeClr val="bg1"/>
              </a:solidFill>
            </a:endParaRPr>
          </a:p>
        </p:txBody>
      </p:sp>
      <p:pic>
        <p:nvPicPr>
          <p:cNvPr id="6" name="5 Imagen" descr="Yunus slim.jpg"/>
          <p:cNvPicPr>
            <a:picLocks noChangeAspect="1"/>
          </p:cNvPicPr>
          <p:nvPr/>
        </p:nvPicPr>
        <p:blipFill>
          <a:blip r:embed="rId2" cstate="print"/>
          <a:stretch>
            <a:fillRect/>
          </a:stretch>
        </p:blipFill>
        <p:spPr>
          <a:xfrm>
            <a:off x="5364088" y="332657"/>
            <a:ext cx="3436588" cy="241074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solidFill>
                  <a:srgbClr val="0000FF"/>
                </a:solidFill>
              </a:rPr>
              <a:t>Bill Gates</a:t>
            </a:r>
            <a:endParaRPr lang="es-MX" dirty="0">
              <a:solidFill>
                <a:srgbClr val="0000FF"/>
              </a:solidFill>
            </a:endParaRPr>
          </a:p>
        </p:txBody>
      </p:sp>
      <p:sp>
        <p:nvSpPr>
          <p:cNvPr id="5" name="4 Marcador de contenido"/>
          <p:cNvSpPr>
            <a:spLocks noGrp="1"/>
          </p:cNvSpPr>
          <p:nvPr>
            <p:ph idx="1"/>
          </p:nvPr>
        </p:nvSpPr>
        <p:spPr>
          <a:xfrm>
            <a:off x="107504" y="2410544"/>
            <a:ext cx="7772400" cy="4114800"/>
          </a:xfrm>
        </p:spPr>
        <p:txBody>
          <a:bodyPr/>
          <a:lstStyle/>
          <a:p>
            <a:r>
              <a:rPr lang="es-MX" dirty="0" smtClean="0">
                <a:solidFill>
                  <a:schemeClr val="bg1"/>
                </a:solidFill>
              </a:rPr>
              <a:t>Pugna por el </a:t>
            </a:r>
            <a:r>
              <a:rPr lang="es-MX" i="1" u="sng" dirty="0" smtClean="0">
                <a:solidFill>
                  <a:schemeClr val="bg1"/>
                </a:solidFill>
              </a:rPr>
              <a:t>Capitalismo creativo. </a:t>
            </a:r>
          </a:p>
          <a:p>
            <a:pPr>
              <a:buNone/>
            </a:pPr>
            <a:r>
              <a:rPr lang="es-MX" sz="2800" dirty="0" smtClean="0">
                <a:solidFill>
                  <a:schemeClr val="bg1"/>
                </a:solidFill>
                <a:latin typeface="Century Gothic" pitchFamily="34" charset="0"/>
              </a:rPr>
              <a:t>Un sistema económico con una doble misión: </a:t>
            </a:r>
            <a:r>
              <a:rPr lang="es-MX" sz="2800" u="sng" dirty="0" smtClean="0">
                <a:solidFill>
                  <a:schemeClr val="bg1"/>
                </a:solidFill>
                <a:latin typeface="Century Gothic" pitchFamily="34" charset="0"/>
              </a:rPr>
              <a:t>Generar utilidades y mejorar la vida de los seres humanos </a:t>
            </a:r>
            <a:r>
              <a:rPr lang="es-MX" sz="2800" dirty="0" smtClean="0">
                <a:solidFill>
                  <a:schemeClr val="bg1"/>
                </a:solidFill>
                <a:latin typeface="Century Gothic" pitchFamily="34" charset="0"/>
              </a:rPr>
              <a:t>que no se benefician de las fuerzas actuales del mercado.</a:t>
            </a:r>
            <a:endParaRPr lang="es-MX" sz="2800" dirty="0">
              <a:solidFill>
                <a:schemeClr val="bg1"/>
              </a:solidFill>
              <a:latin typeface="Century Gothic" pitchFamily="34" charset="0"/>
            </a:endParaRPr>
          </a:p>
        </p:txBody>
      </p:sp>
      <p:pic>
        <p:nvPicPr>
          <p:cNvPr id="6" name="5 Imagen" descr="Gates.jpg"/>
          <p:cNvPicPr>
            <a:picLocks noChangeAspect="1"/>
          </p:cNvPicPr>
          <p:nvPr/>
        </p:nvPicPr>
        <p:blipFill>
          <a:blip r:embed="rId2" cstate="print"/>
          <a:stretch>
            <a:fillRect/>
          </a:stretch>
        </p:blipFill>
        <p:spPr>
          <a:xfrm>
            <a:off x="5652120" y="260648"/>
            <a:ext cx="2988230" cy="2178918"/>
          </a:xfrm>
          <a:prstGeom prst="rect">
            <a:avLst/>
          </a:prstGeom>
        </p:spPr>
      </p:pic>
      <p:pic>
        <p:nvPicPr>
          <p:cNvPr id="8" name="7 Imagen" descr="Capitalismo creativo.jpg"/>
          <p:cNvPicPr>
            <a:picLocks noChangeAspect="1"/>
          </p:cNvPicPr>
          <p:nvPr/>
        </p:nvPicPr>
        <p:blipFill>
          <a:blip r:embed="rId3" cstate="print"/>
          <a:stretch>
            <a:fillRect/>
          </a:stretch>
        </p:blipFill>
        <p:spPr>
          <a:xfrm>
            <a:off x="7236296" y="3717032"/>
            <a:ext cx="1685925" cy="271462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00FF"/>
                </a:solidFill>
              </a:rPr>
              <a:t>Papa Francisco</a:t>
            </a:r>
            <a:endParaRPr lang="es-MX" dirty="0">
              <a:solidFill>
                <a:srgbClr val="0000FF"/>
              </a:solidFill>
            </a:endParaRPr>
          </a:p>
        </p:txBody>
      </p:sp>
      <p:sp>
        <p:nvSpPr>
          <p:cNvPr id="3" name="2 Marcador de contenido"/>
          <p:cNvSpPr>
            <a:spLocks noGrp="1"/>
          </p:cNvSpPr>
          <p:nvPr>
            <p:ph idx="1"/>
          </p:nvPr>
        </p:nvSpPr>
        <p:spPr>
          <a:xfrm>
            <a:off x="832048" y="1916832"/>
            <a:ext cx="7772400" cy="4320480"/>
          </a:xfrm>
        </p:spPr>
        <p:txBody>
          <a:bodyPr/>
          <a:lstStyle/>
          <a:p>
            <a:pPr>
              <a:buNone/>
            </a:pPr>
            <a:r>
              <a:rPr lang="es-ES" sz="2400" b="1" dirty="0" smtClean="0">
                <a:solidFill>
                  <a:schemeClr val="bg1"/>
                </a:solidFill>
                <a:latin typeface="Century Gothic" pitchFamily="34" charset="0"/>
              </a:rPr>
              <a:t>“Estamos viviendo en la cultura del descarte. Porque lo que no tiene utilidad económica, se descarta. Y ahora se descarta al  cuarenta por ciento de jóvenes […] sin trabajo. […] Pero, ¿por qué? Porque en el sistema económico mundial el hombre y la mujer no están en el centro, […] </a:t>
            </a:r>
            <a:r>
              <a:rPr lang="es-ES" sz="2400" b="1" u="sng" dirty="0" smtClean="0">
                <a:solidFill>
                  <a:schemeClr val="bg1"/>
                </a:solidFill>
                <a:latin typeface="Century Gothic" pitchFamily="34" charset="0"/>
              </a:rPr>
              <a:t>sino el dios dinero.  Y todo se hace por dinero</a:t>
            </a:r>
            <a:r>
              <a:rPr lang="es-ES" sz="2400" b="1" dirty="0" smtClean="0">
                <a:solidFill>
                  <a:schemeClr val="bg1"/>
                </a:solidFill>
                <a:latin typeface="Century Gothic" pitchFamily="34" charset="0"/>
              </a:rPr>
              <a:t>- […]</a:t>
            </a:r>
            <a:endParaRPr lang="es-MX" sz="2400" b="1" dirty="0" smtClean="0">
              <a:solidFill>
                <a:schemeClr val="bg1"/>
              </a:solidFill>
              <a:latin typeface="Century Gothic" pitchFamily="34" charset="0"/>
            </a:endParaRPr>
          </a:p>
          <a:p>
            <a:pPr>
              <a:buNone/>
            </a:pPr>
            <a:endParaRPr lang="es-MX" sz="2400" b="1" dirty="0" smtClean="0">
              <a:solidFill>
                <a:schemeClr val="bg1"/>
              </a:solidFill>
              <a:latin typeface="Century Gothic" pitchFamily="34" charset="0"/>
            </a:endParaRPr>
          </a:p>
          <a:p>
            <a:pPr>
              <a:buNone/>
            </a:pPr>
            <a:r>
              <a:rPr lang="es-MX" sz="2400" b="1" dirty="0" smtClean="0">
                <a:solidFill>
                  <a:schemeClr val="bg1"/>
                </a:solidFill>
                <a:latin typeface="Century Gothic" pitchFamily="34" charset="0"/>
              </a:rPr>
              <a:t>Luchemos todos juntos contra el ídolo dinero, contra un sistema sin ética, injusto, en el que manda el dinero”.</a:t>
            </a:r>
            <a:endParaRPr lang="es-MX" sz="2400" b="1" dirty="0">
              <a:solidFill>
                <a:schemeClr val="bg1"/>
              </a:solidFill>
              <a:latin typeface="Century Gothic" pitchFamily="34" charset="0"/>
            </a:endParaRPr>
          </a:p>
        </p:txBody>
      </p:sp>
      <p:pic>
        <p:nvPicPr>
          <p:cNvPr id="4" name="3 Imagen" descr="Papa discurso.jpg"/>
          <p:cNvPicPr>
            <a:picLocks noChangeAspect="1"/>
          </p:cNvPicPr>
          <p:nvPr/>
        </p:nvPicPr>
        <p:blipFill>
          <a:blip r:embed="rId2" cstate="print"/>
          <a:stretch>
            <a:fillRect/>
          </a:stretch>
        </p:blipFill>
        <p:spPr>
          <a:xfrm>
            <a:off x="5724128" y="260648"/>
            <a:ext cx="3105150" cy="14763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00FF"/>
                </a:solidFill>
              </a:rPr>
              <a:t>Papa Francisco</a:t>
            </a:r>
            <a:endParaRPr lang="es-MX" dirty="0">
              <a:solidFill>
                <a:srgbClr val="0000FF"/>
              </a:solidFill>
            </a:endParaRPr>
          </a:p>
        </p:txBody>
      </p:sp>
      <p:sp>
        <p:nvSpPr>
          <p:cNvPr id="3" name="2 Marcador de contenido"/>
          <p:cNvSpPr>
            <a:spLocks noGrp="1"/>
          </p:cNvSpPr>
          <p:nvPr>
            <p:ph idx="1"/>
          </p:nvPr>
        </p:nvSpPr>
        <p:spPr>
          <a:xfrm>
            <a:off x="976064" y="2348880"/>
            <a:ext cx="7772400" cy="3816424"/>
          </a:xfrm>
        </p:spPr>
        <p:txBody>
          <a:bodyPr/>
          <a:lstStyle/>
          <a:p>
            <a:pPr>
              <a:buNone/>
            </a:pPr>
            <a:r>
              <a:rPr lang="es-MX" sz="2400" dirty="0" smtClean="0">
                <a:solidFill>
                  <a:schemeClr val="bg1"/>
                </a:solidFill>
                <a:latin typeface="Century Gothic" pitchFamily="34" charset="0"/>
              </a:rPr>
              <a:t>“Vivimos las consecuencias de una decisión mundial, de un sistema económico que lleva a esta tragedia”.</a:t>
            </a:r>
          </a:p>
          <a:p>
            <a:pPr>
              <a:buNone/>
            </a:pPr>
            <a:endParaRPr lang="es-ES" dirty="0" smtClean="0">
              <a:solidFill>
                <a:schemeClr val="bg1"/>
              </a:solidFill>
            </a:endParaRPr>
          </a:p>
          <a:p>
            <a:pPr>
              <a:buNone/>
            </a:pPr>
            <a:r>
              <a:rPr lang="es-ES" dirty="0" smtClean="0">
                <a:solidFill>
                  <a:schemeClr val="bg1"/>
                </a:solidFill>
              </a:rPr>
              <a:t>“Esto requiere de un modelo económico que no esté organizado en función del capital y de la producción sino sobre todo del bien común”.</a:t>
            </a:r>
            <a:endParaRPr lang="es-MX" dirty="0" smtClean="0">
              <a:solidFill>
                <a:schemeClr val="bg1"/>
              </a:solidFill>
            </a:endParaRPr>
          </a:p>
          <a:p>
            <a:endParaRPr lang="es-MX" dirty="0">
              <a:solidFill>
                <a:schemeClr val="bg1"/>
              </a:solidFill>
            </a:endParaRPr>
          </a:p>
        </p:txBody>
      </p:sp>
      <p:pic>
        <p:nvPicPr>
          <p:cNvPr id="4" name="3 Imagen" descr="Papa discurso 2.jpg"/>
          <p:cNvPicPr>
            <a:picLocks noChangeAspect="1"/>
          </p:cNvPicPr>
          <p:nvPr/>
        </p:nvPicPr>
        <p:blipFill>
          <a:blip r:embed="rId2" cstate="print"/>
          <a:stretch>
            <a:fillRect/>
          </a:stretch>
        </p:blipFill>
        <p:spPr>
          <a:xfrm>
            <a:off x="5940152" y="548680"/>
            <a:ext cx="2847975" cy="1600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63688" y="188640"/>
            <a:ext cx="6908304" cy="6480720"/>
          </a:xfrm>
        </p:spPr>
        <p:txBody>
          <a:bodyPr/>
          <a:lstStyle/>
          <a:p>
            <a:pPr>
              <a:buNone/>
            </a:pPr>
            <a:r>
              <a:rPr lang="es-MX" sz="4000" dirty="0" smtClean="0">
                <a:solidFill>
                  <a:schemeClr val="bg1"/>
                </a:solidFill>
              </a:rPr>
              <a:t>¿Qué mensaje tratan de darnos estos líderes mundiales?.</a:t>
            </a:r>
          </a:p>
          <a:p>
            <a:pPr>
              <a:buNone/>
            </a:pPr>
            <a:endParaRPr lang="es-MX" sz="4000" dirty="0" smtClean="0">
              <a:solidFill>
                <a:schemeClr val="bg1"/>
              </a:solidFill>
            </a:endParaRPr>
          </a:p>
          <a:p>
            <a:pPr>
              <a:buNone/>
            </a:pPr>
            <a:endParaRPr lang="es-MX" sz="4000" dirty="0" smtClean="0">
              <a:solidFill>
                <a:schemeClr val="bg1"/>
              </a:solidFill>
            </a:endParaRPr>
          </a:p>
          <a:p>
            <a:pPr>
              <a:buNone/>
            </a:pPr>
            <a:endParaRPr lang="es-MX" sz="4000" dirty="0" smtClean="0">
              <a:solidFill>
                <a:schemeClr val="bg1"/>
              </a:solidFill>
            </a:endParaRPr>
          </a:p>
          <a:p>
            <a:pPr>
              <a:buNone/>
            </a:pPr>
            <a:endParaRPr lang="es-MX" sz="2800" dirty="0" smtClean="0">
              <a:solidFill>
                <a:schemeClr val="bg1"/>
              </a:solidFill>
            </a:endParaRPr>
          </a:p>
          <a:p>
            <a:pPr>
              <a:buNone/>
            </a:pPr>
            <a:endParaRPr lang="es-MX" sz="2800" dirty="0" smtClean="0">
              <a:solidFill>
                <a:schemeClr val="bg1"/>
              </a:solidFill>
            </a:endParaRPr>
          </a:p>
          <a:p>
            <a:pPr>
              <a:buNone/>
            </a:pPr>
            <a:r>
              <a:rPr lang="es-MX" sz="2800" dirty="0" smtClean="0">
                <a:solidFill>
                  <a:schemeClr val="bg1"/>
                </a:solidFill>
              </a:rPr>
              <a:t>La búsqueda de un nuevo modelo de progreso económico</a:t>
            </a:r>
            <a:r>
              <a:rPr lang="es-MX" sz="4000" dirty="0" smtClean="0">
                <a:solidFill>
                  <a:schemeClr val="bg1"/>
                </a:solidFill>
              </a:rPr>
              <a:t>. </a:t>
            </a:r>
            <a:endParaRPr lang="es-MX" sz="4000" dirty="0">
              <a:solidFill>
                <a:schemeClr val="bg1"/>
              </a:solidFill>
            </a:endParaRPr>
          </a:p>
        </p:txBody>
      </p:sp>
      <p:pic>
        <p:nvPicPr>
          <p:cNvPr id="4" name="3 Imagen" descr="Barco catarata 1.jpg"/>
          <p:cNvPicPr>
            <a:picLocks noChangeAspect="1"/>
          </p:cNvPicPr>
          <p:nvPr/>
        </p:nvPicPr>
        <p:blipFill>
          <a:blip r:embed="rId2" cstate="print"/>
          <a:stretch>
            <a:fillRect/>
          </a:stretch>
        </p:blipFill>
        <p:spPr>
          <a:xfrm>
            <a:off x="3059832" y="2204864"/>
            <a:ext cx="3561184" cy="279552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00FF"/>
                </a:solidFill>
              </a:rPr>
              <a:t>Dos lamentables y grandes aliados</a:t>
            </a:r>
            <a:endParaRPr lang="es-MX" dirty="0">
              <a:solidFill>
                <a:srgbClr val="0000FF"/>
              </a:solidFill>
            </a:endParaRPr>
          </a:p>
        </p:txBody>
      </p:sp>
      <p:sp>
        <p:nvSpPr>
          <p:cNvPr id="4" name="3 CuadroTexto"/>
          <p:cNvSpPr txBox="1"/>
          <p:nvPr/>
        </p:nvSpPr>
        <p:spPr>
          <a:xfrm>
            <a:off x="3454451" y="1772816"/>
            <a:ext cx="5366021" cy="830997"/>
          </a:xfrm>
          <a:prstGeom prst="rect">
            <a:avLst/>
          </a:prstGeom>
          <a:noFill/>
        </p:spPr>
        <p:txBody>
          <a:bodyPr wrap="none" rtlCol="0">
            <a:spAutoFit/>
          </a:bodyPr>
          <a:lstStyle/>
          <a:p>
            <a:r>
              <a:rPr lang="es-MX" dirty="0" smtClean="0">
                <a:solidFill>
                  <a:schemeClr val="bg1"/>
                </a:solidFill>
              </a:rPr>
              <a:t>dos grandes </a:t>
            </a:r>
            <a:r>
              <a:rPr lang="es-MX" sz="4800" dirty="0" smtClean="0">
                <a:solidFill>
                  <a:schemeClr val="bg1"/>
                </a:solidFill>
              </a:rPr>
              <a:t>realidades</a:t>
            </a:r>
            <a:endParaRPr lang="es-MX" sz="4800" dirty="0">
              <a:solidFill>
                <a:schemeClr val="bg1"/>
              </a:solidFill>
            </a:endParaRPr>
          </a:p>
        </p:txBody>
      </p:sp>
      <p:sp>
        <p:nvSpPr>
          <p:cNvPr id="5" name="4 Triángulo isósceles"/>
          <p:cNvSpPr/>
          <p:nvPr/>
        </p:nvSpPr>
        <p:spPr>
          <a:xfrm>
            <a:off x="2554635" y="2556718"/>
            <a:ext cx="3816350" cy="3455987"/>
          </a:xfrm>
          <a:prstGeom prst="triangle">
            <a:avLst/>
          </a:prstGeom>
          <a:solidFill>
            <a:srgbClr val="24D9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4 CuadroTexto"/>
          <p:cNvSpPr txBox="1">
            <a:spLocks noChangeArrowheads="1"/>
          </p:cNvSpPr>
          <p:nvPr/>
        </p:nvSpPr>
        <p:spPr bwMode="auto">
          <a:xfrm>
            <a:off x="3994497" y="3420318"/>
            <a:ext cx="1022350" cy="369887"/>
          </a:xfrm>
          <a:prstGeom prst="rect">
            <a:avLst/>
          </a:prstGeom>
          <a:noFill/>
          <a:ln w="9525">
            <a:noFill/>
            <a:miter lim="800000"/>
            <a:headEnd/>
            <a:tailEnd/>
          </a:ln>
        </p:spPr>
        <p:txBody>
          <a:bodyPr wrap="none">
            <a:spAutoFit/>
          </a:bodyPr>
          <a:lstStyle/>
          <a:p>
            <a:r>
              <a:rPr lang="es-MX" dirty="0" err="1">
                <a:solidFill>
                  <a:srgbClr val="C00000"/>
                </a:solidFill>
              </a:rPr>
              <a:t>Profits</a:t>
            </a:r>
            <a:endParaRPr lang="es-MX" dirty="0">
              <a:solidFill>
                <a:srgbClr val="C00000"/>
              </a:solidFill>
            </a:endParaRPr>
          </a:p>
        </p:txBody>
      </p:sp>
      <p:pic>
        <p:nvPicPr>
          <p:cNvPr id="7" name="11 Imagen" descr="fuego1 copia.png"/>
          <p:cNvPicPr>
            <a:picLocks noChangeAspect="1"/>
          </p:cNvPicPr>
          <p:nvPr/>
        </p:nvPicPr>
        <p:blipFill>
          <a:blip r:embed="rId2" cstate="print"/>
          <a:srcRect/>
          <a:stretch>
            <a:fillRect/>
          </a:stretch>
        </p:blipFill>
        <p:spPr bwMode="auto">
          <a:xfrm>
            <a:off x="2411760" y="4212480"/>
            <a:ext cx="1800225" cy="2398713"/>
          </a:xfrm>
          <a:prstGeom prst="rect">
            <a:avLst/>
          </a:prstGeom>
          <a:noFill/>
          <a:ln w="9525">
            <a:noFill/>
            <a:miter lim="800000"/>
            <a:headEnd/>
            <a:tailEnd/>
          </a:ln>
        </p:spPr>
      </p:pic>
      <p:pic>
        <p:nvPicPr>
          <p:cNvPr id="8" name="10 Imagen" descr="Fuego2 copia.png"/>
          <p:cNvPicPr>
            <a:picLocks noChangeAspect="1"/>
          </p:cNvPicPr>
          <p:nvPr/>
        </p:nvPicPr>
        <p:blipFill>
          <a:blip r:embed="rId3" cstate="print"/>
          <a:srcRect/>
          <a:stretch>
            <a:fillRect/>
          </a:stretch>
        </p:blipFill>
        <p:spPr bwMode="auto">
          <a:xfrm>
            <a:off x="4427885" y="4212480"/>
            <a:ext cx="1897062" cy="2528888"/>
          </a:xfrm>
          <a:prstGeom prst="rect">
            <a:avLst/>
          </a:prstGeom>
          <a:noFill/>
          <a:ln w="9525">
            <a:noFill/>
            <a:miter lim="800000"/>
            <a:headEnd/>
            <a:tailEnd/>
          </a:ln>
        </p:spPr>
      </p:pic>
      <p:sp>
        <p:nvSpPr>
          <p:cNvPr id="9" name="6 CuadroTexto"/>
          <p:cNvSpPr txBox="1">
            <a:spLocks noChangeArrowheads="1"/>
          </p:cNvSpPr>
          <p:nvPr/>
        </p:nvSpPr>
        <p:spPr bwMode="auto">
          <a:xfrm>
            <a:off x="4499322" y="3996580"/>
            <a:ext cx="1439863" cy="522288"/>
          </a:xfrm>
          <a:prstGeom prst="rect">
            <a:avLst/>
          </a:prstGeom>
          <a:noFill/>
          <a:ln w="9525">
            <a:noFill/>
            <a:miter lim="800000"/>
            <a:headEnd/>
            <a:tailEnd/>
          </a:ln>
        </p:spPr>
        <p:txBody>
          <a:bodyPr wrap="none">
            <a:spAutoFit/>
          </a:bodyPr>
          <a:lstStyle/>
          <a:p>
            <a:r>
              <a:rPr lang="es-MX" sz="2800" dirty="0" err="1">
                <a:solidFill>
                  <a:srgbClr val="C00000"/>
                </a:solidFill>
              </a:rPr>
              <a:t>Planet</a:t>
            </a:r>
            <a:endParaRPr lang="es-MX" sz="2800" dirty="0">
              <a:solidFill>
                <a:srgbClr val="C00000"/>
              </a:solidFill>
            </a:endParaRPr>
          </a:p>
        </p:txBody>
      </p:sp>
      <p:sp>
        <p:nvSpPr>
          <p:cNvPr id="10" name="5 CuadroTexto"/>
          <p:cNvSpPr txBox="1">
            <a:spLocks noChangeArrowheads="1"/>
          </p:cNvSpPr>
          <p:nvPr/>
        </p:nvSpPr>
        <p:spPr bwMode="auto">
          <a:xfrm>
            <a:off x="2988022" y="4428380"/>
            <a:ext cx="1511300" cy="523875"/>
          </a:xfrm>
          <a:prstGeom prst="rect">
            <a:avLst/>
          </a:prstGeom>
          <a:noFill/>
          <a:ln w="9525">
            <a:noFill/>
            <a:miter lim="800000"/>
            <a:headEnd/>
            <a:tailEnd/>
          </a:ln>
        </p:spPr>
        <p:txBody>
          <a:bodyPr wrap="none">
            <a:spAutoFit/>
          </a:bodyPr>
          <a:lstStyle/>
          <a:p>
            <a:r>
              <a:rPr lang="es-MX" sz="2800">
                <a:solidFill>
                  <a:srgbClr val="C00000"/>
                </a:solidFill>
              </a:rPr>
              <a:t>People</a:t>
            </a:r>
          </a:p>
        </p:txBody>
      </p:sp>
      <p:sp>
        <p:nvSpPr>
          <p:cNvPr id="11" name="10 CuadroTexto"/>
          <p:cNvSpPr txBox="1"/>
          <p:nvPr/>
        </p:nvSpPr>
        <p:spPr>
          <a:xfrm rot="18494227">
            <a:off x="637888" y="5069886"/>
            <a:ext cx="2890535" cy="369332"/>
          </a:xfrm>
          <a:prstGeom prst="rect">
            <a:avLst/>
          </a:prstGeom>
          <a:noFill/>
        </p:spPr>
        <p:txBody>
          <a:bodyPr wrap="none" rtlCol="0">
            <a:spAutoFit/>
          </a:bodyPr>
          <a:lstStyle/>
          <a:p>
            <a:r>
              <a:rPr lang="es-MX" dirty="0" smtClean="0">
                <a:solidFill>
                  <a:srgbClr val="C00000"/>
                </a:solidFill>
              </a:rPr>
              <a:t>Calentamiento Social</a:t>
            </a:r>
            <a:endParaRPr lang="es-MX" dirty="0">
              <a:solidFill>
                <a:srgbClr val="C00000"/>
              </a:solidFill>
            </a:endParaRPr>
          </a:p>
        </p:txBody>
      </p:sp>
      <p:sp>
        <p:nvSpPr>
          <p:cNvPr id="12" name="11 CuadroTexto"/>
          <p:cNvSpPr txBox="1"/>
          <p:nvPr/>
        </p:nvSpPr>
        <p:spPr>
          <a:xfrm rot="3386352">
            <a:off x="5802048" y="5023563"/>
            <a:ext cx="2916183" cy="369332"/>
          </a:xfrm>
          <a:prstGeom prst="rect">
            <a:avLst/>
          </a:prstGeom>
          <a:noFill/>
        </p:spPr>
        <p:txBody>
          <a:bodyPr wrap="none" rtlCol="0">
            <a:spAutoFit/>
          </a:bodyPr>
          <a:lstStyle/>
          <a:p>
            <a:r>
              <a:rPr lang="es-MX" dirty="0" smtClean="0">
                <a:solidFill>
                  <a:srgbClr val="C00000"/>
                </a:solidFill>
              </a:rPr>
              <a:t>Calentamiento Global</a:t>
            </a:r>
            <a:endParaRPr lang="es-MX" dirty="0">
              <a:solidFill>
                <a:srgbClr val="C00000"/>
              </a:solidFill>
            </a:endParaRPr>
          </a:p>
        </p:txBody>
      </p:sp>
      <p:sp>
        <p:nvSpPr>
          <p:cNvPr id="13" name="12 CuadroTexto"/>
          <p:cNvSpPr txBox="1"/>
          <p:nvPr/>
        </p:nvSpPr>
        <p:spPr>
          <a:xfrm>
            <a:off x="1598219" y="2843644"/>
            <a:ext cx="5998117" cy="369332"/>
          </a:xfrm>
          <a:prstGeom prst="rect">
            <a:avLst/>
          </a:prstGeom>
          <a:noFill/>
        </p:spPr>
        <p:txBody>
          <a:bodyPr wrap="none" rtlCol="0">
            <a:spAutoFit/>
          </a:bodyPr>
          <a:lstStyle/>
          <a:p>
            <a:r>
              <a:rPr lang="es-MX" dirty="0" smtClean="0"/>
              <a:t>Ponen en peligro al sistema económico global</a:t>
            </a:r>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uegos artificiales">
  <a:themeElements>
    <a:clrScheme name="Fuegos artificiale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Fuegos artificiales">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uegos artificiale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Fuegos artificiales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Fuegos artificiales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uegos artificiales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Fuegos artificiales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Fuegos artificiales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uegos artificiales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Fuegos artificiales">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Fireworks</Template>
  <TotalTime>936</TotalTime>
  <Words>738</Words>
  <Application>Microsoft Office PowerPoint</Application>
  <PresentationFormat>Presentación en pantalla (4:3)</PresentationFormat>
  <Paragraphs>123</Paragraphs>
  <Slides>20</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20</vt:i4>
      </vt:variant>
    </vt:vector>
  </HeadingPairs>
  <TitlesOfParts>
    <vt:vector size="22" baseType="lpstr">
      <vt:lpstr>Fuegos artificiales</vt:lpstr>
      <vt:lpstr>Imagen de mapa de bits</vt:lpstr>
      <vt:lpstr>Negocios sociales: Una vía alterna para el desarrollo.</vt:lpstr>
      <vt:lpstr>Diapositiva 2</vt:lpstr>
      <vt:lpstr>George Soros</vt:lpstr>
      <vt:lpstr>Muhammad Yunus y Carlos Slim</vt:lpstr>
      <vt:lpstr>Bill Gates</vt:lpstr>
      <vt:lpstr>Papa Francisco</vt:lpstr>
      <vt:lpstr>Papa Francisco</vt:lpstr>
      <vt:lpstr>Diapositiva 8</vt:lpstr>
      <vt:lpstr>Dos lamentables y grandes aliados</vt:lpstr>
      <vt:lpstr>Crisis Planetaria.</vt:lpstr>
      <vt:lpstr>Diapositiva 11</vt:lpstr>
      <vt:lpstr>Diapositiva 12</vt:lpstr>
      <vt:lpstr>Diapositiva 13</vt:lpstr>
      <vt:lpstr>Diapositiva 14</vt:lpstr>
      <vt:lpstr>Desde las Instituciones de Educación Superior</vt:lpstr>
      <vt:lpstr>Formar Empresarios sociales</vt:lpstr>
      <vt:lpstr>Diapositiva 17</vt:lpstr>
      <vt:lpstr>Diapositiva 18</vt:lpstr>
      <vt:lpstr>Una alta responsabilidad</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Propuesta de investigación</dc:title>
  <dc:creator>user</dc:creator>
  <cp:lastModifiedBy>FCA</cp:lastModifiedBy>
  <cp:revision>244</cp:revision>
  <dcterms:created xsi:type="dcterms:W3CDTF">2007-03-03T13:26:16Z</dcterms:created>
  <dcterms:modified xsi:type="dcterms:W3CDTF">2015-09-07T17:41:47Z</dcterms:modified>
</cp:coreProperties>
</file>